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8" r:id="rId3"/>
    <p:sldId id="297" r:id="rId4"/>
    <p:sldId id="299" r:id="rId5"/>
    <p:sldId id="300"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00" autoAdjust="0"/>
    <p:restoredTop sz="94660"/>
  </p:normalViewPr>
  <p:slideViewPr>
    <p:cSldViewPr snapToGrid="0" snapToObjects="1">
      <p:cViewPr varScale="1">
        <p:scale>
          <a:sx n="81" d="100"/>
          <a:sy n="81" d="100"/>
        </p:scale>
        <p:origin x="1128"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2/7/2017</a:t>
            </a:fld>
            <a:endParaRPr lang="en-US"/>
          </a:p>
        </p:txBody>
      </p:sp>
      <p:sp>
        <p:nvSpPr>
          <p:cNvPr id="17" name="Footer Placeholder 16"/>
          <p:cNvSpPr>
            <a:spLocks noGrp="1"/>
          </p:cNvSpPr>
          <p:nvPr>
            <p:ph type="ftr" sz="quarter" idx="11"/>
          </p:nvPr>
        </p:nvSpPr>
        <p:spPr/>
        <p:txBody>
          <a:bodyPr/>
          <a:lstStyle/>
          <a:p>
            <a:endParaRPr kumimoji="0"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2/7/2017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2C6B1FF6-39B9-40F5-8B67-33C6354A3D4F}" type="slidenum">
              <a:rPr kumimoji="0" lang="en-US" smtClean="0"/>
              <a:pPr eaLnBrk="1" latinLnBrk="0" hangingPunct="1"/>
              <a:t>‹#›</a:t>
            </a:fld>
            <a:endParaRPr kumimoji="0" lang="en-US" dirty="0"/>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2/7/2017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2/7/2017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a:xfrm>
            <a:off x="4361688" y="1026372"/>
            <a:ext cx="457200" cy="441325"/>
          </a:xfrm>
        </p:spPr>
        <p:txBody>
          <a:bodyPr/>
          <a:lstStyle/>
          <a:p>
            <a:fld id="{2C6B1FF6-39B9-40F5-8B67-33C6354A3D4F}" type="slidenum">
              <a:rPr kumimoji="0" lang="en-US" smtClean="0"/>
              <a:pPr eaLnBrk="1" latinLnBrk="0" hangingPunct="1"/>
              <a:t>‹#›</a:t>
            </a:fld>
            <a:endParaRPr kumimoji="0" lang="en-US" dirty="0"/>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2/7/2017</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pPr eaLnBrk="1" latinLnBrk="0" hangingPunct="1"/>
            <a:fld id="{9D21D778-B565-4D7E-94D7-64010A445B68}" type="datetimeFigureOut">
              <a:rPr lang="en-US" smtClean="0"/>
              <a:pPr eaLnBrk="1" latinLnBrk="0" hangingPunct="1"/>
              <a:t>2/7/2017</a:t>
            </a:fld>
            <a:endParaRPr lang="en-US"/>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2/7/2017</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kumimoji="0"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pPr algn="ctr" eaLnBrk="1" latinLnBrk="0" hangingPunct="1"/>
            <a:fld id="{2C6B1FF6-39B9-40F5-8B67-33C6354A3D4F}" type="slidenum">
              <a:rPr kumimoji="0" lang="en-US" smtClean="0"/>
              <a:pPr algn="ctr" eaLnBrk="1" latinLnBrk="0" hangingPunct="1"/>
              <a:t>‹#›</a:t>
            </a:fld>
            <a:endParaRPr kumimoji="0" lang="en-US" dirty="0"/>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2/7/2017</a:t>
            </a:fld>
            <a:endParaRPr lang="en-US"/>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a:xfrm>
            <a:off x="4343400" y="1036020"/>
            <a:ext cx="457200" cy="441325"/>
          </a:xfrm>
        </p:spPr>
        <p:txBody>
          <a:bodyPr/>
          <a:lstStyle/>
          <a:p>
            <a:fld id="{2C6B1FF6-39B9-40F5-8B67-33C6354A3D4F}" type="slidenum">
              <a:rPr kumimoji="0" lang="en-US" smtClean="0"/>
              <a:pPr eaLnBrk="1" latinLnBrk="0" hangingPunct="1"/>
              <a:t>‹#›</a:t>
            </a:fld>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2/7/2017</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2C6B1FF6-39B9-40F5-8B67-33C6354A3D4F}" type="slidenum">
              <a:rPr kumimoji="0" lang="en-US" smtClean="0"/>
              <a:pPr eaLnBrk="1" latinLnBrk="0" hangingPunct="1"/>
              <a:t>‹#›</a:t>
            </a:fld>
            <a:endParaRPr kumimoji="0" lang="en-US" dirty="0">
              <a:solidFill>
                <a:srgbClr val="FFFFFF"/>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2/7/2017</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2C6B1FF6-39B9-40F5-8B67-33C6354A3D4F}" type="slidenum">
              <a:rPr kumimoji="0" lang="en-US" smtClean="0"/>
              <a:pPr eaLnBrk="1" latinLnBrk="0" hangingPunct="1"/>
              <a:t>‹#›</a:t>
            </a:fld>
            <a:endParaRPr kumimoji="0" lang="en-US" dirty="0"/>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Drag picture to placeholder or click icon to add</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pPr eaLnBrk="1" latinLnBrk="0" hangingPunct="1"/>
            <a:fld id="{9D21D778-B565-4D7E-94D7-64010A445B68}" type="datetimeFigureOut">
              <a:rPr lang="en-US" smtClean="0"/>
              <a:pPr eaLnBrk="1" latinLnBrk="0" hangingPunct="1"/>
              <a:t>2/7/2017</a:t>
            </a:fld>
            <a:endParaRPr lang="en-US" dirty="0"/>
          </a:p>
        </p:txBody>
      </p:sp>
      <p:sp>
        <p:nvSpPr>
          <p:cNvPr id="6" name="Footer Placeholder 5"/>
          <p:cNvSpPr>
            <a:spLocks noGrp="1"/>
          </p:cNvSpPr>
          <p:nvPr>
            <p:ph type="ftr" sz="quarter" idx="11"/>
          </p:nvPr>
        </p:nvSpPr>
        <p:spPr>
          <a:xfrm>
            <a:off x="301752" y="6410848"/>
            <a:ext cx="3584448" cy="365760"/>
          </a:xfrm>
        </p:spPr>
        <p:txBody>
          <a:bodyPr/>
          <a:lstStyle/>
          <a:p>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pPr algn="r" eaLnBrk="1" latinLnBrk="0" hangingPunct="1"/>
            <a:fld id="{9D21D778-B565-4D7E-94D7-64010A445B68}" type="datetimeFigureOut">
              <a:rPr lang="en-US" smtClean="0"/>
              <a:pPr algn="r" eaLnBrk="1" latinLnBrk="0" hangingPunct="1"/>
              <a:t>2/7/2017</a:t>
            </a:fld>
            <a:endParaRPr lang="en-US" sz="1400" dirty="0">
              <a:solidFill>
                <a:srgbClr val="FFFFFF"/>
              </a:solidFill>
            </a:endParaRPr>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pPr algn="l" eaLnBrk="1" latinLnBrk="0" hangingPunct="1"/>
            <a:endParaRPr kumimoji="0" lang="en-US" dirty="0">
              <a:solidFill>
                <a:srgbClr val="FFFFFF"/>
              </a:solidFill>
            </a:endParaRP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pPr algn="ctr" eaLnBrk="1" latinLnBrk="0" hangingPunct="1"/>
            <a:fld id="{2C6B1FF6-39B9-40F5-8B67-33C6354A3D4F}" type="slidenum">
              <a:rPr kumimoji="0" lang="en-US" smtClean="0"/>
              <a:pPr algn="ctr" eaLnBrk="1" latinLnBrk="0" hangingPunct="1"/>
              <a:t>‹#›</a:t>
            </a:fld>
            <a:endParaRPr kumimoji="0" lang="en-US" sz="1600" dirty="0">
              <a:solidFill>
                <a:schemeClr val="accent3">
                  <a:shade val="75000"/>
                </a:schemeClr>
              </a:solidFill>
            </a:endParaRPr>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smtClean="0"/>
              <a:t>Responses from December 6, 2016 questions</a:t>
            </a:r>
            <a:endParaRPr lang="en-US" dirty="0"/>
          </a:p>
        </p:txBody>
      </p:sp>
      <p:sp>
        <p:nvSpPr>
          <p:cNvPr id="3" name="Title 2"/>
          <p:cNvSpPr>
            <a:spLocks noGrp="1"/>
          </p:cNvSpPr>
          <p:nvPr>
            <p:ph type="ctrTitle"/>
          </p:nvPr>
        </p:nvSpPr>
        <p:spPr/>
        <p:txBody>
          <a:bodyPr/>
          <a:lstStyle/>
          <a:p>
            <a:r>
              <a:rPr lang="en-US" dirty="0" smtClean="0"/>
              <a:t>Intent to Raise Questions</a:t>
            </a:r>
            <a:endParaRPr lang="en-US" dirty="0"/>
          </a:p>
        </p:txBody>
      </p:sp>
    </p:spTree>
    <p:extLst>
      <p:ext uri="{BB962C8B-B14F-4D97-AF65-F5344CB8AC3E}">
        <p14:creationId xmlns:p14="http://schemas.microsoft.com/office/powerpoint/2010/main" val="9653485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Question </a:t>
            </a:r>
            <a:r>
              <a:rPr lang="en-US" dirty="0"/>
              <a:t>f</a:t>
            </a:r>
            <a:r>
              <a:rPr lang="en-US" dirty="0" smtClean="0"/>
              <a:t>rom: Sean Kelly</a:t>
            </a:r>
            <a:endParaRPr lang="en-US" dirty="0"/>
          </a:p>
        </p:txBody>
      </p:sp>
      <p:sp>
        <p:nvSpPr>
          <p:cNvPr id="3" name="Content Placeholder 2"/>
          <p:cNvSpPr>
            <a:spLocks noGrp="1"/>
          </p:cNvSpPr>
          <p:nvPr>
            <p:ph sz="quarter" idx="1"/>
          </p:nvPr>
        </p:nvSpPr>
        <p:spPr>
          <a:xfrm>
            <a:off x="301752" y="1668450"/>
            <a:ext cx="8503920" cy="4572000"/>
          </a:xfrm>
        </p:spPr>
        <p:txBody>
          <a:bodyPr>
            <a:normAutofit/>
          </a:bodyPr>
          <a:lstStyle/>
          <a:p>
            <a:pPr marL="0" indent="0">
              <a:buNone/>
            </a:pPr>
            <a:r>
              <a:rPr lang="en-US" dirty="0"/>
              <a:t>How many of the 22 CSU campuses DO NOT have vans? Why does CI not have vans? If we are the only one, why? When is the last time this policy was revisited? Who was involved in that review? Have we considered the possibility of entering into a lease agreement for vans or having the vans owned and operated by a campus auxiliary?</a:t>
            </a:r>
          </a:p>
          <a:p>
            <a:pPr marL="0" indent="0">
              <a:buNone/>
            </a:pPr>
            <a:endParaRPr lang="en-US" dirty="0"/>
          </a:p>
        </p:txBody>
      </p:sp>
    </p:spTree>
    <p:extLst>
      <p:ext uri="{BB962C8B-B14F-4D97-AF65-F5344CB8AC3E}">
        <p14:creationId xmlns:p14="http://schemas.microsoft.com/office/powerpoint/2010/main" val="15788373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Response from John Reid</a:t>
            </a:r>
            <a:endParaRPr lang="en-US" dirty="0"/>
          </a:p>
        </p:txBody>
      </p:sp>
      <p:sp>
        <p:nvSpPr>
          <p:cNvPr id="3" name="Content Placeholder 2"/>
          <p:cNvSpPr>
            <a:spLocks noGrp="1"/>
          </p:cNvSpPr>
          <p:nvPr>
            <p:ph sz="quarter" idx="1"/>
          </p:nvPr>
        </p:nvSpPr>
        <p:spPr>
          <a:xfrm>
            <a:off x="301752" y="1772145"/>
            <a:ext cx="8503920" cy="4572000"/>
          </a:xfrm>
        </p:spPr>
        <p:txBody>
          <a:bodyPr>
            <a:normAutofit fontScale="77500" lnSpcReduction="20000"/>
          </a:bodyPr>
          <a:lstStyle/>
          <a:p>
            <a:r>
              <a:rPr lang="en-US" dirty="0"/>
              <a:t>We do not know how many of the 23 CSU campuses don’t have vans.  CI does not have intra-campus van service available for transportation purposes because there is not an identified need and/or revenue source(s</a:t>
            </a:r>
            <a:r>
              <a:rPr lang="en-US" dirty="0" smtClean="0"/>
              <a:t>).</a:t>
            </a:r>
            <a:r>
              <a:rPr lang="en-US" dirty="0"/>
              <a:t> </a:t>
            </a:r>
            <a:r>
              <a:rPr lang="en-US" dirty="0" smtClean="0"/>
              <a:t> </a:t>
            </a:r>
            <a:r>
              <a:rPr lang="en-US" dirty="0" smtClean="0"/>
              <a:t>CI </a:t>
            </a:r>
            <a:r>
              <a:rPr lang="en-US" dirty="0"/>
              <a:t>does not have inter-city vans available for mass transportation purposes because it is a partner for that same type of service with the Ventura County Transportation Commission and its VISTA bus program.</a:t>
            </a:r>
          </a:p>
          <a:p>
            <a:pPr marL="0" indent="0">
              <a:buNone/>
            </a:pPr>
            <a:endParaRPr lang="en-US" dirty="0"/>
          </a:p>
          <a:p>
            <a:r>
              <a:rPr lang="en-US" dirty="0"/>
              <a:t>All alternative transportation and parking services, policies, and practices – with an eye on identifying both short and long term needs – are under consideration as part of a comprehensive study currently being conducted by a professional consulting firm in partnership with the Facilities Services and Transportation &amp; Parking work groups.  A presentation on this effort has already been provided to Faculty Senate.  The study’s findings are due for release in </a:t>
            </a:r>
            <a:r>
              <a:rPr lang="en-US" dirty="0" smtClean="0"/>
              <a:t>Spring </a:t>
            </a:r>
            <a:r>
              <a:rPr lang="en-US" dirty="0"/>
              <a:t>2017.</a:t>
            </a:r>
          </a:p>
          <a:p>
            <a:pPr marL="0" indent="0">
              <a:buNone/>
            </a:pPr>
            <a:endParaRPr lang="en-US" dirty="0"/>
          </a:p>
          <a:p>
            <a:endParaRPr lang="en-US" dirty="0">
              <a:effectLst/>
            </a:endParaRPr>
          </a:p>
        </p:txBody>
      </p:sp>
    </p:spTree>
    <p:extLst>
      <p:ext uri="{BB962C8B-B14F-4D97-AF65-F5344CB8AC3E}">
        <p14:creationId xmlns:p14="http://schemas.microsoft.com/office/powerpoint/2010/main" val="25913551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Question </a:t>
            </a:r>
            <a:r>
              <a:rPr lang="en-US" dirty="0"/>
              <a:t>f</a:t>
            </a:r>
            <a:r>
              <a:rPr lang="en-US" dirty="0" smtClean="0"/>
              <a:t>rom: Sean Anderson</a:t>
            </a:r>
            <a:endParaRPr lang="en-US" dirty="0"/>
          </a:p>
        </p:txBody>
      </p:sp>
      <p:sp>
        <p:nvSpPr>
          <p:cNvPr id="3" name="Content Placeholder 2"/>
          <p:cNvSpPr>
            <a:spLocks noGrp="1"/>
          </p:cNvSpPr>
          <p:nvPr>
            <p:ph sz="quarter" idx="1"/>
          </p:nvPr>
        </p:nvSpPr>
        <p:spPr>
          <a:xfrm>
            <a:off x="301752" y="1668450"/>
            <a:ext cx="8503920" cy="4572000"/>
          </a:xfrm>
        </p:spPr>
        <p:txBody>
          <a:bodyPr>
            <a:normAutofit/>
          </a:bodyPr>
          <a:lstStyle/>
          <a:p>
            <a:pPr marL="0" indent="0">
              <a:buNone/>
            </a:pPr>
            <a:r>
              <a:rPr lang="en-US" dirty="0"/>
              <a:t>Can we use funds (either General Funds, IRA, etc.) to purchase carbon offsets for individual trips (e.g. for an IRA-funded class trip)?</a:t>
            </a:r>
          </a:p>
          <a:p>
            <a:pPr marL="0" indent="0">
              <a:buNone/>
            </a:pPr>
            <a:endParaRPr lang="en-US" dirty="0"/>
          </a:p>
        </p:txBody>
      </p:sp>
    </p:spTree>
    <p:extLst>
      <p:ext uri="{BB962C8B-B14F-4D97-AF65-F5344CB8AC3E}">
        <p14:creationId xmlns:p14="http://schemas.microsoft.com/office/powerpoint/2010/main" val="23975025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Response </a:t>
            </a:r>
            <a:r>
              <a:rPr lang="en-US" dirty="0" smtClean="0"/>
              <a:t>from Missy Jarnagin</a:t>
            </a:r>
            <a:endParaRPr lang="en-US" dirty="0"/>
          </a:p>
        </p:txBody>
      </p:sp>
      <p:sp>
        <p:nvSpPr>
          <p:cNvPr id="3" name="Content Placeholder 2"/>
          <p:cNvSpPr>
            <a:spLocks noGrp="1"/>
          </p:cNvSpPr>
          <p:nvPr>
            <p:ph sz="quarter" idx="1"/>
          </p:nvPr>
        </p:nvSpPr>
        <p:spPr>
          <a:xfrm>
            <a:off x="301752" y="1772145"/>
            <a:ext cx="8503920" cy="4572000"/>
          </a:xfrm>
        </p:spPr>
        <p:txBody>
          <a:bodyPr>
            <a:normAutofit/>
          </a:bodyPr>
          <a:lstStyle/>
          <a:p>
            <a:r>
              <a:rPr lang="en-US" dirty="0" smtClean="0">
                <a:effectLst/>
              </a:rPr>
              <a:t>We’re currently locating documentation that will be useful to fully address this question; please stay tuned for further correspondence that will be communicated to Senate.</a:t>
            </a:r>
            <a:endParaRPr lang="en-US" dirty="0">
              <a:effectLst/>
            </a:endParaRPr>
          </a:p>
        </p:txBody>
      </p:sp>
    </p:spTree>
    <p:extLst>
      <p:ext uri="{BB962C8B-B14F-4D97-AF65-F5344CB8AC3E}">
        <p14:creationId xmlns:p14="http://schemas.microsoft.com/office/powerpoint/2010/main" val="120776933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华文新魏"/>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Civic.thmx</Template>
  <TotalTime>1226</TotalTime>
  <Words>170</Words>
  <Application>Microsoft Office PowerPoint</Application>
  <PresentationFormat>On-screen Show (4:3)</PresentationFormat>
  <Paragraphs>12</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Georgia</vt:lpstr>
      <vt:lpstr>Wingdings</vt:lpstr>
      <vt:lpstr>Wingdings 2</vt:lpstr>
      <vt:lpstr>Civic</vt:lpstr>
      <vt:lpstr>Intent to Raise Questions</vt:lpstr>
      <vt:lpstr>Question from: Sean Kelly</vt:lpstr>
      <vt:lpstr>Response from John Reid</vt:lpstr>
      <vt:lpstr>Question from: Sean Anderson</vt:lpstr>
      <vt:lpstr>Response from Missy Jarnagin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Intent to Raise Questions</dc:title>
  <dc:creator>Jeanne Grier</dc:creator>
  <cp:lastModifiedBy>Daniels, David</cp:lastModifiedBy>
  <cp:revision>66</cp:revision>
  <dcterms:created xsi:type="dcterms:W3CDTF">2016-03-14T17:56:42Z</dcterms:created>
  <dcterms:modified xsi:type="dcterms:W3CDTF">2017-02-07T20:32:30Z</dcterms:modified>
</cp:coreProperties>
</file>