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2"/>
  </p:notesMasterIdLst>
  <p:handoutMasterIdLst>
    <p:handoutMasterId r:id="rId13"/>
  </p:handoutMasterIdLst>
  <p:sldIdLst>
    <p:sldId id="264" r:id="rId5"/>
    <p:sldId id="288" r:id="rId6"/>
    <p:sldId id="304" r:id="rId7"/>
    <p:sldId id="289" r:id="rId8"/>
    <p:sldId id="291" r:id="rId9"/>
    <p:sldId id="297" r:id="rId10"/>
    <p:sldId id="302" r:id="rId11"/>
  </p:sldIdLst>
  <p:sldSz cx="12188825" cy="6858000"/>
  <p:notesSz cx="6858000" cy="9144000"/>
  <p:defaultTextStyle>
    <a:defPPr>
      <a:defRPr lang="en-US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9" pos="3839" userDrawn="1">
          <p15:clr>
            <a:srgbClr val="A4A3A4"/>
          </p15:clr>
        </p15:guide>
        <p15:guide id="10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0" autoAdjust="0"/>
    <p:restoredTop sz="94280" autoAdjust="0"/>
  </p:normalViewPr>
  <p:slideViewPr>
    <p:cSldViewPr showGuides="1">
      <p:cViewPr varScale="1">
        <p:scale>
          <a:sx n="105" d="100"/>
          <a:sy n="105" d="100"/>
        </p:scale>
        <p:origin x="78" y="192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3" d="100"/>
          <a:sy n="63" d="100"/>
        </p:scale>
        <p:origin x="1986" y="10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B3CEBB6-CD0F-404F-ACBA-959220D3ED14}" type="doc">
      <dgm:prSet loTypeId="urn:microsoft.com/office/officeart/2005/8/layout/hProcess7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615621BF-9FBD-4E05-941C-2A62B277A0CE}">
      <dgm:prSet phldrT="[Text]"/>
      <dgm:spPr/>
      <dgm:t>
        <a:bodyPr/>
        <a:lstStyle/>
        <a:p>
          <a:r>
            <a:rPr lang="en-US" dirty="0" smtClean="0">
              <a:solidFill>
                <a:srgbClr val="C00000"/>
              </a:solidFill>
            </a:rPr>
            <a:t>Middle School</a:t>
          </a:r>
          <a:endParaRPr lang="en-US" dirty="0">
            <a:solidFill>
              <a:srgbClr val="C00000"/>
            </a:solidFill>
          </a:endParaRPr>
        </a:p>
      </dgm:t>
    </dgm:pt>
    <dgm:pt modelId="{7A36E33C-127D-445F-9828-A56F9F518A91}" type="parTrans" cxnId="{53978145-CADA-4105-987C-C83F7BF772C8}">
      <dgm:prSet/>
      <dgm:spPr/>
      <dgm:t>
        <a:bodyPr/>
        <a:lstStyle/>
        <a:p>
          <a:endParaRPr lang="en-US"/>
        </a:p>
      </dgm:t>
    </dgm:pt>
    <dgm:pt modelId="{22830286-58D4-437C-ABD3-B4DA699F9408}" type="sibTrans" cxnId="{53978145-CADA-4105-987C-C83F7BF772C8}">
      <dgm:prSet/>
      <dgm:spPr/>
      <dgm:t>
        <a:bodyPr/>
        <a:lstStyle/>
        <a:p>
          <a:endParaRPr lang="en-US"/>
        </a:p>
      </dgm:t>
    </dgm:pt>
    <dgm:pt modelId="{DD5E0436-C094-429B-887B-0E628AC2B46A}">
      <dgm:prSet phldrT="[Text]" custT="1"/>
      <dgm:spPr/>
      <dgm:t>
        <a:bodyPr/>
        <a:lstStyle/>
        <a:p>
          <a:r>
            <a:rPr lang="en-US" sz="3700" dirty="0" smtClean="0"/>
            <a:t>Lemonwood </a:t>
          </a:r>
          <a:br>
            <a:rPr lang="en-US" sz="3700" dirty="0" smtClean="0"/>
          </a:br>
          <a:r>
            <a:rPr lang="en-US" sz="3700" dirty="0" smtClean="0"/>
            <a:t>(K-8)</a:t>
          </a:r>
        </a:p>
        <a:p>
          <a:r>
            <a:rPr lang="en-US" sz="3700" dirty="0" smtClean="0"/>
            <a:t>E.O. Green </a:t>
          </a:r>
          <a:br>
            <a:rPr lang="en-US" sz="3700" dirty="0" smtClean="0"/>
          </a:br>
          <a:r>
            <a:rPr lang="en-US" sz="3700" dirty="0" smtClean="0"/>
            <a:t>(6-8)</a:t>
          </a:r>
        </a:p>
        <a:p>
          <a:r>
            <a:rPr lang="en-US" sz="3700" dirty="0" err="1" smtClean="0"/>
            <a:t>Blackstock</a:t>
          </a:r>
          <a:r>
            <a:rPr lang="en-US" sz="3700" dirty="0" smtClean="0"/>
            <a:t> </a:t>
          </a:r>
          <a:br>
            <a:rPr lang="en-US" sz="3700" dirty="0" smtClean="0"/>
          </a:br>
          <a:r>
            <a:rPr lang="en-US" sz="3700" dirty="0" smtClean="0"/>
            <a:t>(6-8)</a:t>
          </a:r>
          <a:endParaRPr lang="en-US" sz="3700" dirty="0"/>
        </a:p>
      </dgm:t>
    </dgm:pt>
    <dgm:pt modelId="{6AD947EC-F9E1-49C0-A64C-60CF0BC461AB}" type="parTrans" cxnId="{56E728C2-2BA8-48EC-B5E7-B20A7A5AF851}">
      <dgm:prSet/>
      <dgm:spPr/>
      <dgm:t>
        <a:bodyPr/>
        <a:lstStyle/>
        <a:p>
          <a:endParaRPr lang="en-US"/>
        </a:p>
      </dgm:t>
    </dgm:pt>
    <dgm:pt modelId="{09804E1E-FBEF-482D-96AC-81FB0265114D}" type="sibTrans" cxnId="{56E728C2-2BA8-48EC-B5E7-B20A7A5AF851}">
      <dgm:prSet/>
      <dgm:spPr/>
      <dgm:t>
        <a:bodyPr/>
        <a:lstStyle/>
        <a:p>
          <a:endParaRPr lang="en-US"/>
        </a:p>
      </dgm:t>
    </dgm:pt>
    <dgm:pt modelId="{EAB6417F-7FF1-46B5-BB89-2DE985C839E2}">
      <dgm:prSet phldrT="[Text]"/>
      <dgm:spPr/>
      <dgm:t>
        <a:bodyPr/>
        <a:lstStyle/>
        <a:p>
          <a:r>
            <a:rPr lang="en-US" dirty="0" smtClean="0">
              <a:solidFill>
                <a:srgbClr val="C00000"/>
              </a:solidFill>
            </a:rPr>
            <a:t>High School</a:t>
          </a:r>
          <a:endParaRPr lang="en-US" dirty="0">
            <a:solidFill>
              <a:srgbClr val="C00000"/>
            </a:solidFill>
          </a:endParaRPr>
        </a:p>
      </dgm:t>
    </dgm:pt>
    <dgm:pt modelId="{5E7FA5A9-EAB6-4B5B-A014-547AE5F170EC}" type="parTrans" cxnId="{FE841259-B696-4478-A17F-658ECD7D69C3}">
      <dgm:prSet/>
      <dgm:spPr/>
      <dgm:t>
        <a:bodyPr/>
        <a:lstStyle/>
        <a:p>
          <a:endParaRPr lang="en-US"/>
        </a:p>
      </dgm:t>
    </dgm:pt>
    <dgm:pt modelId="{AF3B081C-97A6-4978-850D-13703255B980}" type="sibTrans" cxnId="{FE841259-B696-4478-A17F-658ECD7D69C3}">
      <dgm:prSet/>
      <dgm:spPr/>
      <dgm:t>
        <a:bodyPr/>
        <a:lstStyle/>
        <a:p>
          <a:endParaRPr lang="en-US"/>
        </a:p>
      </dgm:t>
    </dgm:pt>
    <dgm:pt modelId="{7DDFC52D-4C5D-4104-A22D-A8004AC74C96}">
      <dgm:prSet phldrT="[Text]" custT="1"/>
      <dgm:spPr/>
      <dgm:t>
        <a:bodyPr/>
        <a:lstStyle/>
        <a:p>
          <a:r>
            <a:rPr lang="en-US" sz="3700" dirty="0" smtClean="0">
              <a:solidFill>
                <a:schemeClr val="bg1">
                  <a:lumMod val="75000"/>
                </a:schemeClr>
              </a:solidFill>
            </a:rPr>
            <a:t>Channel Islands HS</a:t>
          </a:r>
        </a:p>
        <a:p>
          <a:r>
            <a:rPr lang="en-US" sz="3700" dirty="0" smtClean="0"/>
            <a:t>-</a:t>
          </a:r>
          <a:r>
            <a:rPr lang="en-US" sz="3200" dirty="0" smtClean="0"/>
            <a:t>Marine Science</a:t>
          </a:r>
        </a:p>
        <a:p>
          <a:r>
            <a:rPr lang="en-US" sz="3200" dirty="0" smtClean="0"/>
            <a:t>-Engineering</a:t>
          </a:r>
        </a:p>
        <a:p>
          <a:r>
            <a:rPr lang="en-US" sz="3700" dirty="0" smtClean="0">
              <a:solidFill>
                <a:schemeClr val="bg1">
                  <a:lumMod val="75000"/>
                </a:schemeClr>
              </a:solidFill>
            </a:rPr>
            <a:t>Hueneme HS</a:t>
          </a:r>
        </a:p>
        <a:p>
          <a:r>
            <a:rPr lang="en-US" sz="3700" dirty="0" smtClean="0"/>
            <a:t>-</a:t>
          </a:r>
          <a:r>
            <a:rPr lang="en-US" sz="3200" dirty="0" smtClean="0"/>
            <a:t>Engineering &amp; Design</a:t>
          </a:r>
        </a:p>
        <a:p>
          <a:endParaRPr lang="en-US" sz="3700" dirty="0"/>
        </a:p>
      </dgm:t>
    </dgm:pt>
    <dgm:pt modelId="{1C137438-AD50-4959-98D2-AFE8972E1C33}" type="parTrans" cxnId="{CE6501B5-4DA3-4D11-8C15-05E68281E5DC}">
      <dgm:prSet/>
      <dgm:spPr/>
      <dgm:t>
        <a:bodyPr/>
        <a:lstStyle/>
        <a:p>
          <a:endParaRPr lang="en-US"/>
        </a:p>
      </dgm:t>
    </dgm:pt>
    <dgm:pt modelId="{784AC404-1BF7-4712-8C2D-455520297A56}" type="sibTrans" cxnId="{CE6501B5-4DA3-4D11-8C15-05E68281E5DC}">
      <dgm:prSet/>
      <dgm:spPr/>
      <dgm:t>
        <a:bodyPr/>
        <a:lstStyle/>
        <a:p>
          <a:endParaRPr lang="en-US"/>
        </a:p>
      </dgm:t>
    </dgm:pt>
    <dgm:pt modelId="{C27F9DB4-BA37-4B7B-BEB5-FCEA4254AD9B}" type="pres">
      <dgm:prSet presAssocID="{7B3CEBB6-CD0F-404F-ACBA-959220D3ED14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F0DBF43-A57C-444A-9BB7-CB8A1FD8207E}" type="pres">
      <dgm:prSet presAssocID="{615621BF-9FBD-4E05-941C-2A62B277A0CE}" presName="compositeNode" presStyleCnt="0">
        <dgm:presLayoutVars>
          <dgm:bulletEnabled val="1"/>
        </dgm:presLayoutVars>
      </dgm:prSet>
      <dgm:spPr/>
    </dgm:pt>
    <dgm:pt modelId="{0C7C25CD-DAF0-49EA-A524-7F09E4D3FC56}" type="pres">
      <dgm:prSet presAssocID="{615621BF-9FBD-4E05-941C-2A62B277A0CE}" presName="bgRect" presStyleLbl="node1" presStyleIdx="0" presStyleCnt="2"/>
      <dgm:spPr/>
      <dgm:t>
        <a:bodyPr/>
        <a:lstStyle/>
        <a:p>
          <a:endParaRPr lang="en-US"/>
        </a:p>
      </dgm:t>
    </dgm:pt>
    <dgm:pt modelId="{FC370DCA-A9E5-4236-87EF-5C69CC2EA8E3}" type="pres">
      <dgm:prSet presAssocID="{615621BF-9FBD-4E05-941C-2A62B277A0CE}" presName="parentNode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EC4957-16BE-4CC8-9CC1-9735AE60137C}" type="pres">
      <dgm:prSet presAssocID="{615621BF-9FBD-4E05-941C-2A62B277A0CE}" presName="child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476C33E-825F-402D-B589-BEED9AA79ED4}" type="pres">
      <dgm:prSet presAssocID="{22830286-58D4-437C-ABD3-B4DA699F9408}" presName="hSp" presStyleCnt="0"/>
      <dgm:spPr/>
    </dgm:pt>
    <dgm:pt modelId="{4580E002-0AEF-4D1C-892C-E5C7B1A6F27A}" type="pres">
      <dgm:prSet presAssocID="{22830286-58D4-437C-ABD3-B4DA699F9408}" presName="vProcSp" presStyleCnt="0"/>
      <dgm:spPr/>
    </dgm:pt>
    <dgm:pt modelId="{D2A634F9-C6A2-445F-8106-09DB416EC918}" type="pres">
      <dgm:prSet presAssocID="{22830286-58D4-437C-ABD3-B4DA699F9408}" presName="vSp1" presStyleCnt="0"/>
      <dgm:spPr/>
    </dgm:pt>
    <dgm:pt modelId="{986ADBD4-91D7-44D5-9578-E5D2CD63999D}" type="pres">
      <dgm:prSet presAssocID="{22830286-58D4-437C-ABD3-B4DA699F9408}" presName="simulatedConn" presStyleLbl="solidFgAcc1" presStyleIdx="0" presStyleCnt="1"/>
      <dgm:spPr/>
    </dgm:pt>
    <dgm:pt modelId="{5B372BC3-5A4D-41F8-B081-15B577041AFD}" type="pres">
      <dgm:prSet presAssocID="{22830286-58D4-437C-ABD3-B4DA699F9408}" presName="vSp2" presStyleCnt="0"/>
      <dgm:spPr/>
    </dgm:pt>
    <dgm:pt modelId="{C85FF576-091F-4357-B494-AEE0C21E8041}" type="pres">
      <dgm:prSet presAssocID="{22830286-58D4-437C-ABD3-B4DA699F9408}" presName="sibTrans" presStyleCnt="0"/>
      <dgm:spPr/>
    </dgm:pt>
    <dgm:pt modelId="{4153113C-C172-429A-9657-F04CEFE720F7}" type="pres">
      <dgm:prSet presAssocID="{EAB6417F-7FF1-46B5-BB89-2DE985C839E2}" presName="compositeNode" presStyleCnt="0">
        <dgm:presLayoutVars>
          <dgm:bulletEnabled val="1"/>
        </dgm:presLayoutVars>
      </dgm:prSet>
      <dgm:spPr/>
    </dgm:pt>
    <dgm:pt modelId="{94235AE1-8182-4B7C-B1DF-5DFBD46C6244}" type="pres">
      <dgm:prSet presAssocID="{EAB6417F-7FF1-46B5-BB89-2DE985C839E2}" presName="bgRect" presStyleLbl="node1" presStyleIdx="1" presStyleCnt="2"/>
      <dgm:spPr/>
      <dgm:t>
        <a:bodyPr/>
        <a:lstStyle/>
        <a:p>
          <a:endParaRPr lang="en-US"/>
        </a:p>
      </dgm:t>
    </dgm:pt>
    <dgm:pt modelId="{1AC659AF-DF68-44FC-B433-4D79BF68F020}" type="pres">
      <dgm:prSet presAssocID="{EAB6417F-7FF1-46B5-BB89-2DE985C839E2}" presName="parentNode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009C155-81E2-4C40-AE15-062D17ACDAFA}" type="pres">
      <dgm:prSet presAssocID="{EAB6417F-7FF1-46B5-BB89-2DE985C839E2}" presName="child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6E728C2-2BA8-48EC-B5E7-B20A7A5AF851}" srcId="{615621BF-9FBD-4E05-941C-2A62B277A0CE}" destId="{DD5E0436-C094-429B-887B-0E628AC2B46A}" srcOrd="0" destOrd="0" parTransId="{6AD947EC-F9E1-49C0-A64C-60CF0BC461AB}" sibTransId="{09804E1E-FBEF-482D-96AC-81FB0265114D}"/>
    <dgm:cxn modelId="{53978145-CADA-4105-987C-C83F7BF772C8}" srcId="{7B3CEBB6-CD0F-404F-ACBA-959220D3ED14}" destId="{615621BF-9FBD-4E05-941C-2A62B277A0CE}" srcOrd="0" destOrd="0" parTransId="{7A36E33C-127D-445F-9828-A56F9F518A91}" sibTransId="{22830286-58D4-437C-ABD3-B4DA699F9408}"/>
    <dgm:cxn modelId="{CE6501B5-4DA3-4D11-8C15-05E68281E5DC}" srcId="{EAB6417F-7FF1-46B5-BB89-2DE985C839E2}" destId="{7DDFC52D-4C5D-4104-A22D-A8004AC74C96}" srcOrd="0" destOrd="0" parTransId="{1C137438-AD50-4959-98D2-AFE8972E1C33}" sibTransId="{784AC404-1BF7-4712-8C2D-455520297A56}"/>
    <dgm:cxn modelId="{FE841259-B696-4478-A17F-658ECD7D69C3}" srcId="{7B3CEBB6-CD0F-404F-ACBA-959220D3ED14}" destId="{EAB6417F-7FF1-46B5-BB89-2DE985C839E2}" srcOrd="1" destOrd="0" parTransId="{5E7FA5A9-EAB6-4B5B-A014-547AE5F170EC}" sibTransId="{AF3B081C-97A6-4978-850D-13703255B980}"/>
    <dgm:cxn modelId="{A6BA0BBF-2280-4263-8F51-90A8E3CDFA3B}" type="presOf" srcId="{7B3CEBB6-CD0F-404F-ACBA-959220D3ED14}" destId="{C27F9DB4-BA37-4B7B-BEB5-FCEA4254AD9B}" srcOrd="0" destOrd="0" presId="urn:microsoft.com/office/officeart/2005/8/layout/hProcess7"/>
    <dgm:cxn modelId="{82DF4481-717A-4D72-87AB-9738F1AEC10F}" type="presOf" srcId="{615621BF-9FBD-4E05-941C-2A62B277A0CE}" destId="{0C7C25CD-DAF0-49EA-A524-7F09E4D3FC56}" srcOrd="0" destOrd="0" presId="urn:microsoft.com/office/officeart/2005/8/layout/hProcess7"/>
    <dgm:cxn modelId="{0FFDF054-326E-4F2D-AF94-F94B4FDA380E}" type="presOf" srcId="{EAB6417F-7FF1-46B5-BB89-2DE985C839E2}" destId="{1AC659AF-DF68-44FC-B433-4D79BF68F020}" srcOrd="1" destOrd="0" presId="urn:microsoft.com/office/officeart/2005/8/layout/hProcess7"/>
    <dgm:cxn modelId="{86F7576E-1EFC-403A-B797-9DB4FA09CE7C}" type="presOf" srcId="{EAB6417F-7FF1-46B5-BB89-2DE985C839E2}" destId="{94235AE1-8182-4B7C-B1DF-5DFBD46C6244}" srcOrd="0" destOrd="0" presId="urn:microsoft.com/office/officeart/2005/8/layout/hProcess7"/>
    <dgm:cxn modelId="{4B2EE1CC-F412-4569-A192-DC71194299F7}" type="presOf" srcId="{DD5E0436-C094-429B-887B-0E628AC2B46A}" destId="{F8EC4957-16BE-4CC8-9CC1-9735AE60137C}" srcOrd="0" destOrd="0" presId="urn:microsoft.com/office/officeart/2005/8/layout/hProcess7"/>
    <dgm:cxn modelId="{F8A9DAB7-2899-4A70-8407-DC05F1059E85}" type="presOf" srcId="{7DDFC52D-4C5D-4104-A22D-A8004AC74C96}" destId="{2009C155-81E2-4C40-AE15-062D17ACDAFA}" srcOrd="0" destOrd="0" presId="urn:microsoft.com/office/officeart/2005/8/layout/hProcess7"/>
    <dgm:cxn modelId="{DAE746B3-A5AD-446D-9C3F-E8D5EF495F52}" type="presOf" srcId="{615621BF-9FBD-4E05-941C-2A62B277A0CE}" destId="{FC370DCA-A9E5-4236-87EF-5C69CC2EA8E3}" srcOrd="1" destOrd="0" presId="urn:microsoft.com/office/officeart/2005/8/layout/hProcess7"/>
    <dgm:cxn modelId="{7C5A20F5-A36A-4B6B-A11B-3B3A48CE6B12}" type="presParOf" srcId="{C27F9DB4-BA37-4B7B-BEB5-FCEA4254AD9B}" destId="{7F0DBF43-A57C-444A-9BB7-CB8A1FD8207E}" srcOrd="0" destOrd="0" presId="urn:microsoft.com/office/officeart/2005/8/layout/hProcess7"/>
    <dgm:cxn modelId="{39B17664-3D81-4757-B7E3-B21522D70F31}" type="presParOf" srcId="{7F0DBF43-A57C-444A-9BB7-CB8A1FD8207E}" destId="{0C7C25CD-DAF0-49EA-A524-7F09E4D3FC56}" srcOrd="0" destOrd="0" presId="urn:microsoft.com/office/officeart/2005/8/layout/hProcess7"/>
    <dgm:cxn modelId="{9782128E-D69D-426E-A947-5D1E133456DA}" type="presParOf" srcId="{7F0DBF43-A57C-444A-9BB7-CB8A1FD8207E}" destId="{FC370DCA-A9E5-4236-87EF-5C69CC2EA8E3}" srcOrd="1" destOrd="0" presId="urn:microsoft.com/office/officeart/2005/8/layout/hProcess7"/>
    <dgm:cxn modelId="{BAB26627-1667-48B6-8194-65033E0335DE}" type="presParOf" srcId="{7F0DBF43-A57C-444A-9BB7-CB8A1FD8207E}" destId="{F8EC4957-16BE-4CC8-9CC1-9735AE60137C}" srcOrd="2" destOrd="0" presId="urn:microsoft.com/office/officeart/2005/8/layout/hProcess7"/>
    <dgm:cxn modelId="{97DA658F-11CA-431E-B75A-923EF063B471}" type="presParOf" srcId="{C27F9DB4-BA37-4B7B-BEB5-FCEA4254AD9B}" destId="{F476C33E-825F-402D-B589-BEED9AA79ED4}" srcOrd="1" destOrd="0" presId="urn:microsoft.com/office/officeart/2005/8/layout/hProcess7"/>
    <dgm:cxn modelId="{CC29160E-0997-4AB8-AD2A-D00FE422E51A}" type="presParOf" srcId="{C27F9DB4-BA37-4B7B-BEB5-FCEA4254AD9B}" destId="{4580E002-0AEF-4D1C-892C-E5C7B1A6F27A}" srcOrd="2" destOrd="0" presId="urn:microsoft.com/office/officeart/2005/8/layout/hProcess7"/>
    <dgm:cxn modelId="{BFAF6BE8-E1AF-4916-9D02-23896C6F4978}" type="presParOf" srcId="{4580E002-0AEF-4D1C-892C-E5C7B1A6F27A}" destId="{D2A634F9-C6A2-445F-8106-09DB416EC918}" srcOrd="0" destOrd="0" presId="urn:microsoft.com/office/officeart/2005/8/layout/hProcess7"/>
    <dgm:cxn modelId="{ACA6166F-8CDC-41DB-AFA0-79F68F0147D7}" type="presParOf" srcId="{4580E002-0AEF-4D1C-892C-E5C7B1A6F27A}" destId="{986ADBD4-91D7-44D5-9578-E5D2CD63999D}" srcOrd="1" destOrd="0" presId="urn:microsoft.com/office/officeart/2005/8/layout/hProcess7"/>
    <dgm:cxn modelId="{97FF7248-5C25-401D-B0FA-5BDB8E41422D}" type="presParOf" srcId="{4580E002-0AEF-4D1C-892C-E5C7B1A6F27A}" destId="{5B372BC3-5A4D-41F8-B081-15B577041AFD}" srcOrd="2" destOrd="0" presId="urn:microsoft.com/office/officeart/2005/8/layout/hProcess7"/>
    <dgm:cxn modelId="{9BED6A47-AF7F-4C8F-B62B-96501B845D8F}" type="presParOf" srcId="{C27F9DB4-BA37-4B7B-BEB5-FCEA4254AD9B}" destId="{C85FF576-091F-4357-B494-AEE0C21E8041}" srcOrd="3" destOrd="0" presId="urn:microsoft.com/office/officeart/2005/8/layout/hProcess7"/>
    <dgm:cxn modelId="{109388EA-0C15-4C55-8882-FFEBC8585357}" type="presParOf" srcId="{C27F9DB4-BA37-4B7B-BEB5-FCEA4254AD9B}" destId="{4153113C-C172-429A-9657-F04CEFE720F7}" srcOrd="4" destOrd="0" presId="urn:microsoft.com/office/officeart/2005/8/layout/hProcess7"/>
    <dgm:cxn modelId="{793E7BEF-7ADD-4FB3-957C-EB74282BBA58}" type="presParOf" srcId="{4153113C-C172-429A-9657-F04CEFE720F7}" destId="{94235AE1-8182-4B7C-B1DF-5DFBD46C6244}" srcOrd="0" destOrd="0" presId="urn:microsoft.com/office/officeart/2005/8/layout/hProcess7"/>
    <dgm:cxn modelId="{1E78A25C-9D47-4F55-BAB4-DAC60720FD89}" type="presParOf" srcId="{4153113C-C172-429A-9657-F04CEFE720F7}" destId="{1AC659AF-DF68-44FC-B433-4D79BF68F020}" srcOrd="1" destOrd="0" presId="urn:microsoft.com/office/officeart/2005/8/layout/hProcess7"/>
    <dgm:cxn modelId="{4DA8885C-3C15-4C08-AF81-70A2DC0AB0D4}" type="presParOf" srcId="{4153113C-C172-429A-9657-F04CEFE720F7}" destId="{2009C155-81E2-4C40-AE15-062D17ACDAFA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>
              <a:solidFill>
                <a:schemeClr val="tx2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73C59C-4E16-4A64-A766-34DB213E11B3}" type="datetimeFigureOut">
              <a:rPr lang="en-US">
                <a:solidFill>
                  <a:schemeClr val="tx2"/>
                </a:solidFill>
              </a:rPr>
              <a:t>2/20/2017</a:t>
            </a:fld>
            <a:endParaRPr>
              <a:solidFill>
                <a:schemeClr val="tx2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>
              <a:solidFill>
                <a:schemeClr val="tx2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D77566-CD65-4859-9FA1-43956DC85B8C}" type="slidenum">
              <a:rPr>
                <a:solidFill>
                  <a:schemeClr val="tx2"/>
                </a:solidFill>
              </a:rPr>
              <a:t>‹#›</a:t>
            </a:fld>
            <a:endParaRPr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798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F95CF31C-F757-429C-A789-86504F04C3BE}" type="datetimeFigureOut">
              <a:rPr lang="en-US"/>
              <a:pPr/>
              <a:t>2/20/2017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8796F01-7154-41E0-B48B-A6921757531A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4077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447778-8562-244A-91D0-DCFF3B6DFC38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1126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2383" y="1498601"/>
            <a:ext cx="7008574" cy="3298825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defRPr sz="5400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2383" y="4927600"/>
            <a:ext cx="7008574" cy="12446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800" b="0">
                <a:solidFill>
                  <a:schemeClr val="tx1"/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222770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CB6C2-1084-4AED-A74A-DF028B0094EA}" type="datetimeFigureOut">
              <a:rPr lang="en-US"/>
              <a:t>2/20/2017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5AD9-787D-40FA-8A4D-16A055B9AF81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1043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52633" y="274638"/>
            <a:ext cx="1422030" cy="589756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7309" y="274638"/>
            <a:ext cx="8532178" cy="5897561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CB6C2-1084-4AED-A74A-DF028B0094EA}" type="datetimeFigureOut">
              <a:rPr lang="en-US"/>
              <a:t>2/20/2017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5AD9-787D-40FA-8A4D-16A055B9AF81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50715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A30F4-0B4E-4E4B-BC36-C30CD13F4E17}" type="datetimeFigureOut">
              <a:rPr lang="en-US"/>
              <a:t>2/20/2017</a:t>
            </a:fld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0BA0E-20D0-4E7C-B286-26C960A6788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63524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589" y="4445000"/>
            <a:ext cx="7008574" cy="1930400"/>
          </a:xfrm>
        </p:spPr>
        <p:txBody>
          <a:bodyPr anchor="t">
            <a:normAutofit/>
          </a:bodyPr>
          <a:lstStyle>
            <a:lvl1pPr algn="l">
              <a:defRPr sz="5400" b="0" cap="none" baseline="0"/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589" y="3124200"/>
            <a:ext cx="7008574" cy="1296987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63402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7309" y="1701800"/>
            <a:ext cx="4977104" cy="447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1706581" indent="0">
              <a:buNone/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7559" y="1701800"/>
            <a:ext cx="4977104" cy="447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2/20/2017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9339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1372" y="1608836"/>
            <a:ext cx="4973041" cy="51206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7309" y="2209800"/>
            <a:ext cx="4977104" cy="3962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01622" y="1608836"/>
            <a:ext cx="4973041" cy="51206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7559" y="2209800"/>
            <a:ext cx="4977104" cy="3962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2/20/2017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5283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2/20/2017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16763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2/20/2017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68731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961368" y="0"/>
            <a:ext cx="7922736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721" y="1701800"/>
            <a:ext cx="3351927" cy="2844800"/>
          </a:xfrm>
        </p:spPr>
        <p:txBody>
          <a:bodyPr anchor="b">
            <a:normAutofit/>
          </a:bodyPr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21" y="4648200"/>
            <a:ext cx="3351927" cy="17272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9236" y="482600"/>
            <a:ext cx="6805427" cy="5892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BF754-515F-40B9-8D24-D54D5825B3D0}" type="datetimeFigureOut">
              <a:rPr lang="en-US"/>
              <a:t>2/20/2017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BB78A-01B4-41F2-96B0-677A4A28283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68072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082258" y="0"/>
            <a:ext cx="802431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7765" y="4800600"/>
            <a:ext cx="7313295" cy="762000"/>
          </a:xfrm>
        </p:spPr>
        <p:txBody>
          <a:bodyPr anchor="b">
            <a:normAutofit/>
          </a:bodyPr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 descr="An empty placeholder to add an image. Click on the placeholder and select the image that you wish to add."/>
          <p:cNvSpPr>
            <a:spLocks noGrp="1"/>
          </p:cNvSpPr>
          <p:nvPr>
            <p:ph type="pic" idx="1"/>
          </p:nvPr>
        </p:nvSpPr>
        <p:spPr>
          <a:xfrm>
            <a:off x="2437765" y="279401"/>
            <a:ext cx="7313295" cy="4448175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37765" y="5562600"/>
            <a:ext cx="7313295" cy="8128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BF754-515F-40B9-8D24-D54D5825B3D0}" type="datetimeFigureOut">
              <a:rPr lang="en-US"/>
              <a:t>2/20/2017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BB78A-01B4-41F2-96B0-677A4A28283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21337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04721" y="0"/>
            <a:ext cx="11579384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1397000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7309" y="1701800"/>
            <a:ext cx="10157354" cy="44704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17309" y="6400801"/>
            <a:ext cx="2742486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l">
              <a:defRPr sz="1200" baseline="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fld id="{2DD204D1-F9BD-4643-8480-6EA41EB484F1}" type="datetimeFigureOut">
              <a:rPr lang="en-US" smtClean="0"/>
              <a:pPr/>
              <a:t>2/20/2017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07842" y="6400801"/>
            <a:ext cx="6216301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ctr">
              <a:defRPr sz="1200" baseline="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67146" y="6400801"/>
            <a:ext cx="1107518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r">
              <a:defRPr sz="1200" baseline="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fld id="{EB37DED6-D4C7-42EE-AB49-D2E39E64FDE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047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9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75" r:id="rId8"/>
    <p:sldLayoutId id="2147483676" r:id="rId9"/>
    <p:sldLayoutId id="2147483677" r:id="rId10"/>
    <p:sldLayoutId id="2147483678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1218987" rtl="0" eaLnBrk="1" latinLnBrk="0" hangingPunct="1">
        <a:lnSpc>
          <a:spcPct val="85000"/>
        </a:lnSpc>
        <a:spcBef>
          <a:spcPct val="0"/>
        </a:spcBef>
        <a:buNone/>
        <a:tabLst/>
        <a:defRPr sz="4400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5000"/>
        </a:lnSpc>
        <a:spcBef>
          <a:spcPts val="1866"/>
        </a:spcBef>
        <a:buSzPct val="10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31392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58037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584683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11328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437973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86461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91264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7885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351212" y="1498601"/>
            <a:ext cx="8763000" cy="3298825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>
                <a:latin typeface="Adobe Gurmukhi" panose="01010101010101010101" pitchFamily="50" charset="0"/>
                <a:cs typeface="Adobe Gurmukhi" panose="01010101010101010101" pitchFamily="50" charset="0"/>
              </a:rPr>
              <a:t>Promise Pathways </a:t>
            </a:r>
            <a:r>
              <a:rPr lang="en-US" b="1" dirty="0">
                <a:latin typeface="Adobe Gurmukhi" panose="01010101010101010101" pitchFamily="50" charset="0"/>
                <a:cs typeface="Adobe Gurmukhi" panose="01010101010101010101" pitchFamily="50" charset="0"/>
              </a:rPr>
              <a:t>to </a:t>
            </a:r>
            <a:r>
              <a:rPr lang="en-US" b="1" dirty="0" smtClean="0">
                <a:latin typeface="Adobe Gurmukhi" panose="01010101010101010101" pitchFamily="50" charset="0"/>
                <a:cs typeface="Adobe Gurmukhi" panose="01010101010101010101" pitchFamily="50" charset="0"/>
              </a:rPr>
              <a:t>STEM</a:t>
            </a:r>
            <a:r>
              <a:rPr lang="en-US" b="1" dirty="0">
                <a:latin typeface="Adobe Gurmukhi" panose="01010101010101010101" pitchFamily="50" charset="0"/>
                <a:cs typeface="Adobe Gurmukhi" panose="01010101010101010101" pitchFamily="50" charset="0"/>
              </a:rPr>
              <a:t/>
            </a:r>
            <a:br>
              <a:rPr lang="en-US" b="1" dirty="0">
                <a:latin typeface="Adobe Gurmukhi" panose="01010101010101010101" pitchFamily="50" charset="0"/>
                <a:cs typeface="Adobe Gurmukhi" panose="01010101010101010101" pitchFamily="50" charset="0"/>
              </a:rPr>
            </a:br>
            <a:r>
              <a:rPr lang="en-US" sz="4200" i="1" dirty="0" smtClean="0">
                <a:latin typeface="Adobe Gurmukhi" panose="01010101010101010101" pitchFamily="50" charset="0"/>
                <a:cs typeface="Adobe Gurmukhi" panose="01010101010101010101" pitchFamily="50" charset="0"/>
              </a:rPr>
              <a:t>a P-20 </a:t>
            </a:r>
            <a:r>
              <a:rPr lang="en-US" sz="4200" i="1" dirty="0">
                <a:latin typeface="Adobe Gurmukhi" panose="01010101010101010101" pitchFamily="50" charset="0"/>
                <a:cs typeface="Adobe Gurmukhi" panose="01010101010101010101" pitchFamily="50" charset="0"/>
              </a:rPr>
              <a:t>Council Initiative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0812" y="4927600"/>
            <a:ext cx="7720145" cy="1244600"/>
          </a:xfrm>
        </p:spPr>
        <p:txBody>
          <a:bodyPr>
            <a:normAutofit fontScale="62500" lnSpcReduction="20000"/>
          </a:bodyPr>
          <a:lstStyle/>
          <a:p>
            <a:pPr algn="ctr">
              <a:lnSpc>
                <a:spcPct val="120000"/>
              </a:lnSpc>
            </a:pPr>
            <a:r>
              <a:rPr lang="en-US" dirty="0" smtClean="0"/>
              <a:t>A </a:t>
            </a:r>
            <a:r>
              <a:rPr lang="en-US" dirty="0"/>
              <a:t>Partnership Between </a:t>
            </a:r>
            <a:endParaRPr lang="en-US" dirty="0" smtClean="0"/>
          </a:p>
          <a:p>
            <a:pPr algn="ctr">
              <a:lnSpc>
                <a:spcPct val="120000"/>
              </a:lnSpc>
            </a:pPr>
            <a:r>
              <a:rPr lang="en-US" dirty="0" smtClean="0"/>
              <a:t>CSU Channel Islands,</a:t>
            </a:r>
          </a:p>
          <a:p>
            <a:pPr algn="ctr">
              <a:lnSpc>
                <a:spcPct val="120000"/>
              </a:lnSpc>
            </a:pPr>
            <a:r>
              <a:rPr lang="en-US" dirty="0" smtClean="0"/>
              <a:t>Oxnard </a:t>
            </a:r>
            <a:r>
              <a:rPr lang="en-US" dirty="0"/>
              <a:t>College, </a:t>
            </a:r>
            <a:endParaRPr lang="en-US" dirty="0" smtClean="0"/>
          </a:p>
          <a:p>
            <a:pPr algn="ctr">
              <a:lnSpc>
                <a:spcPct val="120000"/>
              </a:lnSpc>
            </a:pPr>
            <a:r>
              <a:rPr lang="en-US" dirty="0" smtClean="0"/>
              <a:t>Oxnard </a:t>
            </a:r>
            <a:r>
              <a:rPr lang="en-US" dirty="0"/>
              <a:t>Unified High School </a:t>
            </a:r>
            <a:r>
              <a:rPr lang="en-US" dirty="0" smtClean="0"/>
              <a:t>District </a:t>
            </a:r>
          </a:p>
        </p:txBody>
      </p:sp>
    </p:spTree>
    <p:extLst>
      <p:ext uri="{BB962C8B-B14F-4D97-AF65-F5344CB8AC3E}">
        <p14:creationId xmlns:p14="http://schemas.microsoft.com/office/powerpoint/2010/main" val="3650340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7981" y="23113"/>
            <a:ext cx="10512862" cy="1325218"/>
          </a:xfrm>
        </p:spPr>
        <p:txBody>
          <a:bodyPr/>
          <a:lstStyle/>
          <a:p>
            <a:pPr algn="ctr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Promise Pathways to STEM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25" t="47314" r="29837" b="24890"/>
          <a:stretch/>
        </p:blipFill>
        <p:spPr bwMode="auto">
          <a:xfrm>
            <a:off x="1906379" y="1829217"/>
            <a:ext cx="8415811" cy="3688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6025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228600"/>
            <a:ext cx="10157354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Promise Pathways to STEM</a:t>
            </a:r>
            <a:b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Focus Pathways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88087316"/>
              </p:ext>
            </p:extLst>
          </p:nvPr>
        </p:nvGraphicFramePr>
        <p:xfrm>
          <a:off x="1117600" y="1701800"/>
          <a:ext cx="10156825" cy="447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98505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7981" y="23113"/>
            <a:ext cx="10512862" cy="1325218"/>
          </a:xfrm>
        </p:spPr>
        <p:txBody>
          <a:bodyPr/>
          <a:lstStyle/>
          <a:p>
            <a:pPr algn="ctr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 Promise Pathways Goals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1799"/>
              </a:spcAft>
            </a:pPr>
            <a:r>
              <a:rPr lang="en-US" sz="2399" dirty="0"/>
              <a:t>To promote higher education as an attainable goal </a:t>
            </a:r>
          </a:p>
          <a:p>
            <a:pPr>
              <a:spcAft>
                <a:spcPts val="1799"/>
              </a:spcAft>
            </a:pPr>
            <a:r>
              <a:rPr lang="en-US" sz="2399" dirty="0"/>
              <a:t>To increase knowledge of STEM college and career pathways by OUHSD students</a:t>
            </a:r>
          </a:p>
          <a:p>
            <a:pPr>
              <a:spcAft>
                <a:spcPts val="1799"/>
              </a:spcAft>
            </a:pPr>
            <a:r>
              <a:rPr lang="en-US" sz="2399" dirty="0"/>
              <a:t>To increase readiness of OUHSD students for studying STEM in college</a:t>
            </a:r>
          </a:p>
          <a:p>
            <a:pPr>
              <a:spcAft>
                <a:spcPts val="1799"/>
              </a:spcAft>
            </a:pPr>
            <a:r>
              <a:rPr lang="en-US" sz="2399" dirty="0"/>
              <a:t>To increase the percentage of OUHSD students successfully transferring to Oxnard College, CI, or another four-year college or university </a:t>
            </a:r>
          </a:p>
        </p:txBody>
      </p:sp>
    </p:spTree>
    <p:extLst>
      <p:ext uri="{BB962C8B-B14F-4D97-AF65-F5344CB8AC3E}">
        <p14:creationId xmlns:p14="http://schemas.microsoft.com/office/powerpoint/2010/main" val="4250931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7981" y="23113"/>
            <a:ext cx="10512862" cy="1325218"/>
          </a:xfrm>
        </p:spPr>
        <p:txBody>
          <a:bodyPr>
            <a:normAutofit/>
          </a:bodyPr>
          <a:lstStyle/>
          <a:p>
            <a:pPr algn="ctr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CI Promise Pathways Components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b="1" dirty="0" smtClean="0"/>
              <a:t>OUHSD and OSD Students:</a:t>
            </a:r>
          </a:p>
          <a:p>
            <a:pPr lvl="1"/>
            <a:r>
              <a:rPr lang="en-US" dirty="0" smtClean="0"/>
              <a:t>Guaranteed admission for any OUHSD senior from HHS and CIHS who meets minimum admission requirements and is pursuing STEM at CI minimum </a:t>
            </a:r>
          </a:p>
          <a:p>
            <a:pPr lvl="1"/>
            <a:r>
              <a:rPr lang="en-US" dirty="0" smtClean="0"/>
              <a:t>STEM Pathways/ College-Knowledge Presentations to Middle and High School Students (PROMESAS)</a:t>
            </a:r>
          </a:p>
          <a:p>
            <a:pPr lvl="1"/>
            <a:r>
              <a:rPr lang="en-US" dirty="0" smtClean="0"/>
              <a:t>Coaching by CI Peer Mentors/ Coaches (PROMESAS)</a:t>
            </a:r>
          </a:p>
          <a:p>
            <a:pPr lvl="1"/>
            <a:r>
              <a:rPr lang="en-US" dirty="0" smtClean="0"/>
              <a:t>Articulation Summit (PROMESAS)</a:t>
            </a:r>
          </a:p>
          <a:p>
            <a:pPr marL="457063" lvl="1" indent="0">
              <a:buNone/>
            </a:pPr>
            <a:endParaRPr lang="en-US" dirty="0" smtClean="0"/>
          </a:p>
          <a:p>
            <a:r>
              <a:rPr lang="en-US" b="1" dirty="0" smtClean="0"/>
              <a:t>Oxnard College Students:</a:t>
            </a:r>
          </a:p>
          <a:p>
            <a:pPr lvl="1"/>
            <a:r>
              <a:rPr lang="en-US" dirty="0" smtClean="0"/>
              <a:t>Articulation Summit (PROMESAS)</a:t>
            </a:r>
          </a:p>
          <a:p>
            <a:pPr lvl="1"/>
            <a:r>
              <a:rPr lang="en-US" dirty="0" smtClean="0"/>
              <a:t>STEM Transfer Academy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818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9697" y="173370"/>
            <a:ext cx="10512862" cy="835384"/>
          </a:xfrm>
        </p:spPr>
        <p:txBody>
          <a:bodyPr>
            <a:noAutofit/>
          </a:bodyPr>
          <a:lstStyle/>
          <a:p>
            <a:pPr algn="ctr"/>
            <a:r>
              <a:rPr lang="en-US" sz="3999" b="1" dirty="0"/>
              <a:t>PROMISE PROGRAM Structure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812" y="1008754"/>
            <a:ext cx="8988097" cy="55626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990012" y="3429000"/>
            <a:ext cx="2973387" cy="1569660"/>
          </a:xfrm>
          <a:prstGeom prst="rect">
            <a:avLst/>
          </a:prstGeom>
          <a:noFill/>
          <a:ln w="3492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b="1" u="sng" dirty="0" smtClean="0">
                <a:solidFill>
                  <a:srgbClr val="C00000"/>
                </a:solidFill>
              </a:rPr>
              <a:t>CI Steering Committee Members</a:t>
            </a:r>
            <a:endParaRPr lang="en-US" sz="1600" b="1" u="sng" dirty="0">
              <a:solidFill>
                <a:srgbClr val="C00000"/>
              </a:solidFill>
            </a:endParaRPr>
          </a:p>
          <a:p>
            <a:r>
              <a:rPr lang="en-US" sz="1600" dirty="0" smtClean="0"/>
              <a:t> - Scott Frisch / Academic    Programs</a:t>
            </a:r>
          </a:p>
          <a:p>
            <a:pPr marL="285750" indent="-285750">
              <a:buFontTx/>
              <a:buChar char="-"/>
            </a:pPr>
            <a:r>
              <a:rPr lang="en-US" sz="1600" dirty="0" smtClean="0"/>
              <a:t>Hung Dang / Admissions</a:t>
            </a:r>
          </a:p>
          <a:p>
            <a:pPr marL="285750" indent="-285750">
              <a:buFontTx/>
              <a:buChar char="-"/>
            </a:pPr>
            <a:r>
              <a:rPr lang="en-US" sz="1600" dirty="0" smtClean="0"/>
              <a:t>Faculty Rep(s) (1-2)</a:t>
            </a:r>
            <a:endParaRPr lang="en-US" sz="1600" dirty="0"/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5408612" y="3790054"/>
            <a:ext cx="3581400" cy="934346"/>
          </a:xfrm>
          <a:prstGeom prst="straightConnector1">
            <a:avLst/>
          </a:prstGeom>
          <a:ln w="2222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0232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7981" y="23113"/>
            <a:ext cx="10512862" cy="983128"/>
          </a:xfrm>
        </p:spPr>
        <p:txBody>
          <a:bodyPr>
            <a:noAutofit/>
          </a:bodyPr>
          <a:lstStyle/>
          <a:p>
            <a:pPr algn="ctr"/>
            <a:r>
              <a:rPr lang="en-US" sz="3599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PROMISE PROGRAM Timeline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684212" y="1676400"/>
            <a:ext cx="11317172" cy="4876800"/>
          </a:xfrm>
          <a:prstGeom prst="rect">
            <a:avLst/>
          </a:prstGeom>
        </p:spPr>
        <p:txBody>
          <a:bodyPr/>
          <a:lstStyle>
            <a:lvl1pPr marL="304747" indent="-304747" algn="l" defTabSz="1218987" rtl="0" eaLnBrk="1" latinLnBrk="0" hangingPunct="1">
              <a:lnSpc>
                <a:spcPct val="95000"/>
              </a:lnSpc>
              <a:spcBef>
                <a:spcPts val="1866"/>
              </a:spcBef>
              <a:buSzPct val="100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31392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58037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84683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1328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100000"/>
              <a:buFont typeface="Century Gothic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37973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64619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91264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778859" indent="-304747" algn="l" defTabSz="1218987" rtl="0" eaLnBrk="1" latinLnBrk="0" hangingPunct="1">
              <a:lnSpc>
                <a:spcPct val="95000"/>
              </a:lnSpc>
              <a:spcBef>
                <a:spcPts val="1066"/>
              </a:spcBef>
              <a:buSzPct val="90000"/>
              <a:buFont typeface="Century Gothic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Ongoing – Bi-monthly to Quarterly meetings of Core Steering Committee</a:t>
            </a:r>
          </a:p>
          <a:p>
            <a:r>
              <a:rPr lang="en-US" dirty="0" smtClean="0"/>
              <a:t>February – 8</a:t>
            </a:r>
            <a:r>
              <a:rPr lang="en-US" baseline="30000" dirty="0" smtClean="0"/>
              <a:t>th</a:t>
            </a:r>
            <a:r>
              <a:rPr lang="en-US" dirty="0" smtClean="0"/>
              <a:t> Grade Receives Promise Program Initial Information</a:t>
            </a:r>
          </a:p>
          <a:p>
            <a:r>
              <a:rPr lang="en-US" dirty="0"/>
              <a:t>March – Establish Core Operational Groups &amp; meeting schedule</a:t>
            </a:r>
          </a:p>
          <a:p>
            <a:r>
              <a:rPr lang="en-US" dirty="0" smtClean="0"/>
              <a:t>March – Parent Information Sessions &amp; Mailings</a:t>
            </a:r>
          </a:p>
          <a:p>
            <a:r>
              <a:rPr lang="en-US" dirty="0" smtClean="0"/>
              <a:t>April – Promise Program </a:t>
            </a:r>
            <a:r>
              <a:rPr lang="en-US" b="1" dirty="0" smtClean="0"/>
              <a:t>LAUNCH!</a:t>
            </a:r>
            <a:r>
              <a:rPr lang="en-US" dirty="0" smtClean="0"/>
              <a:t>: MOU Signing &amp; Student Pledge Day</a:t>
            </a:r>
          </a:p>
          <a:p>
            <a:endParaRPr lang="en-US" sz="1900" dirty="0"/>
          </a:p>
        </p:txBody>
      </p:sp>
    </p:spTree>
    <p:extLst>
      <p:ext uri="{BB962C8B-B14F-4D97-AF65-F5344CB8AC3E}">
        <p14:creationId xmlns:p14="http://schemas.microsoft.com/office/powerpoint/2010/main" val="2429227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ooks 16x9">
  <a:themeElements>
    <a:clrScheme name="Books_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02787940.potx" id="{F769AD3B-90E4-4F81-9CF2-8BD9F607FEC3}" vid="{18F656D2-BE2F-4155-8430-D393897A45F9}"/>
    </a:ext>
  </a:extLst>
</a:theme>
</file>

<file path=ppt/theme/theme2.xml><?xml version="1.0" encoding="utf-8"?>
<a:theme xmlns:a="http://schemas.openxmlformats.org/drawingml/2006/main" name="Office Them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ocPublishedLinkedAssetsLookup xmlns="4873beb7-5857-4685-be1f-d57550cc96cc" xsi:nil="true"/>
    <ApprovalStatus xmlns="4873beb7-5857-4685-be1f-d57550cc96cc">InProgress</ApprovalStatus>
    <MarketSpecific xmlns="4873beb7-5857-4685-be1f-d57550cc96cc">false</MarketSpecific>
    <LocComments xmlns="4873beb7-5857-4685-be1f-d57550cc96cc" xsi:nil="true"/>
    <LocLastLocAttemptVersionTypeLookup xmlns="4873beb7-5857-4685-be1f-d57550cc96cc" xsi:nil="true"/>
    <DirectSourceMarket xmlns="4873beb7-5857-4685-be1f-d57550cc96cc" xsi:nil="true"/>
    <ThumbnailAssetId xmlns="4873beb7-5857-4685-be1f-d57550cc96cc" xsi:nil="true"/>
    <PrimaryImageGen xmlns="4873beb7-5857-4685-be1f-d57550cc96cc">false</PrimaryImageGen>
    <LocNewPublishedVersionLookup xmlns="4873beb7-5857-4685-be1f-d57550cc96cc" xsi:nil="true"/>
    <LegacyData xmlns="4873beb7-5857-4685-be1f-d57550cc96cc" xsi:nil="true"/>
    <LocRecommendedHandoff xmlns="4873beb7-5857-4685-be1f-d57550cc96cc" xsi:nil="true"/>
    <BusinessGroup xmlns="4873beb7-5857-4685-be1f-d57550cc96cc" xsi:nil="true"/>
    <BlockPublish xmlns="4873beb7-5857-4685-be1f-d57550cc96cc">false</BlockPublish>
    <TPFriendlyName xmlns="4873beb7-5857-4685-be1f-d57550cc96cc" xsi:nil="true"/>
    <LocOverallPublishStatusLookup xmlns="4873beb7-5857-4685-be1f-d57550cc96cc" xsi:nil="true"/>
    <NumericId xmlns="4873beb7-5857-4685-be1f-d57550cc96cc" xsi:nil="true"/>
    <APEditor xmlns="4873beb7-5857-4685-be1f-d57550cc96cc">
      <UserInfo>
        <DisplayName/>
        <AccountId xsi:nil="true"/>
        <AccountType/>
      </UserInfo>
    </APEditor>
    <SourceTitle xmlns="4873beb7-5857-4685-be1f-d57550cc96cc" xsi:nil="true"/>
    <OpenTemplate xmlns="4873beb7-5857-4685-be1f-d57550cc96cc">true</OpenTemplate>
    <LocOverallLocStatusLookup xmlns="4873beb7-5857-4685-be1f-d57550cc96cc" xsi:nil="true"/>
    <UALocComments xmlns="4873beb7-5857-4685-be1f-d57550cc96cc" xsi:nil="true"/>
    <ParentAssetId xmlns="4873beb7-5857-4685-be1f-d57550cc96cc" xsi:nil="true"/>
    <IntlLangReviewDate xmlns="4873beb7-5857-4685-be1f-d57550cc96cc" xsi:nil="true"/>
    <FeatureTagsTaxHTField0 xmlns="4873beb7-5857-4685-be1f-d57550cc96cc">
      <Terms xmlns="http://schemas.microsoft.com/office/infopath/2007/PartnerControls"/>
    </FeatureTagsTaxHTField0>
    <PublishStatusLookup xmlns="4873beb7-5857-4685-be1f-d57550cc96cc">
      <Value>1345039</Value>
    </PublishStatusLookup>
    <Providers xmlns="4873beb7-5857-4685-be1f-d57550cc96cc" xsi:nil="true"/>
    <MachineTranslated xmlns="4873beb7-5857-4685-be1f-d57550cc96cc">false</MachineTranslated>
    <OriginalSourceMarket xmlns="4873beb7-5857-4685-be1f-d57550cc96cc" xsi:nil="true"/>
    <APDescription xmlns="4873beb7-5857-4685-be1f-d57550cc96cc">The bookstacks present on most slides  make this a good choice for students, teachers, reading enthusiasts, and others in education. This presentation template contains multiple slide layouts in widescreen format (16x9) and includes a sample table and chart that you can easily  modify.</APDescription>
    <ClipArtFilename xmlns="4873beb7-5857-4685-be1f-d57550cc96cc" xsi:nil="true"/>
    <ContentItem xmlns="4873beb7-5857-4685-be1f-d57550cc96cc" xsi:nil="true"/>
    <TPInstallLocation xmlns="4873beb7-5857-4685-be1f-d57550cc96cc" xsi:nil="true"/>
    <PublishTargets xmlns="4873beb7-5857-4685-be1f-d57550cc96cc">OfficeOnlineVNext</PublishTargets>
    <TimesCloned xmlns="4873beb7-5857-4685-be1f-d57550cc96cc" xsi:nil="true"/>
    <AssetStart xmlns="4873beb7-5857-4685-be1f-d57550cc96cc">2011-11-26T00:00:00+00:00</AssetStart>
    <Provider xmlns="4873beb7-5857-4685-be1f-d57550cc96cc" xsi:nil="true"/>
    <AcquiredFrom xmlns="4873beb7-5857-4685-be1f-d57550cc96cc">Internal MS</AcquiredFrom>
    <FriendlyTitle xmlns="4873beb7-5857-4685-be1f-d57550cc96cc" xsi:nil="true"/>
    <LastHandOff xmlns="4873beb7-5857-4685-be1f-d57550cc96cc" xsi:nil="true"/>
    <TPClientViewer xmlns="4873beb7-5857-4685-be1f-d57550cc96cc" xsi:nil="true"/>
    <TemplateStatus xmlns="4873beb7-5857-4685-be1f-d57550cc96cc">Complete</TemplateStatus>
    <Downloads xmlns="4873beb7-5857-4685-be1f-d57550cc96cc">0</Downloads>
    <OOCacheId xmlns="4873beb7-5857-4685-be1f-d57550cc96cc" xsi:nil="true"/>
    <IsDeleted xmlns="4873beb7-5857-4685-be1f-d57550cc96cc">false</IsDeleted>
    <LocPublishedDependentAssetsLookup xmlns="4873beb7-5857-4685-be1f-d57550cc96cc" xsi:nil="true"/>
    <AssetExpire xmlns="4873beb7-5857-4685-be1f-d57550cc96cc">2029-05-12T07:00:00+00:00</AssetExpire>
    <DSATActionTaken xmlns="4873beb7-5857-4685-be1f-d57550cc96cc" xsi:nil="true"/>
    <CSXSubmissionMarket xmlns="4873beb7-5857-4685-be1f-d57550cc96cc" xsi:nil="true"/>
    <TPExecutable xmlns="4873beb7-5857-4685-be1f-d57550cc96cc" xsi:nil="true"/>
    <EditorialTags xmlns="4873beb7-5857-4685-be1f-d57550cc96cc" xsi:nil="true"/>
    <SubmitterId xmlns="4873beb7-5857-4685-be1f-d57550cc96cc" xsi:nil="true"/>
    <ApprovalLog xmlns="4873beb7-5857-4685-be1f-d57550cc96cc" xsi:nil="true"/>
    <AssetType xmlns="4873beb7-5857-4685-be1f-d57550cc96cc">TP</AssetType>
    <BugNumber xmlns="4873beb7-5857-4685-be1f-d57550cc96cc" xsi:nil="true"/>
    <CSXSubmissionDate xmlns="4873beb7-5857-4685-be1f-d57550cc96cc" xsi:nil="true"/>
    <CSXUpdate xmlns="4873beb7-5857-4685-be1f-d57550cc96cc">false</CSXUpdate>
    <Milestone xmlns="4873beb7-5857-4685-be1f-d57550cc96cc" xsi:nil="true"/>
    <RecommendationsModifier xmlns="4873beb7-5857-4685-be1f-d57550cc96cc" xsi:nil="true"/>
    <OriginAsset xmlns="4873beb7-5857-4685-be1f-d57550cc96cc" xsi:nil="true"/>
    <TPComponent xmlns="4873beb7-5857-4685-be1f-d57550cc96cc" xsi:nil="true"/>
    <AssetId xmlns="4873beb7-5857-4685-be1f-d57550cc96cc">TP102787939</AssetId>
    <IntlLocPriority xmlns="4873beb7-5857-4685-be1f-d57550cc96cc" xsi:nil="true"/>
    <PolicheckWords xmlns="4873beb7-5857-4685-be1f-d57550cc96cc" xsi:nil="true"/>
    <TPLaunchHelpLink xmlns="4873beb7-5857-4685-be1f-d57550cc96cc" xsi:nil="true"/>
    <TPApplication xmlns="4873beb7-5857-4685-be1f-d57550cc96cc" xsi:nil="true"/>
    <CrawlForDependencies xmlns="4873beb7-5857-4685-be1f-d57550cc96cc">false</CrawlForDependencies>
    <HandoffToMSDN xmlns="4873beb7-5857-4685-be1f-d57550cc96cc" xsi:nil="true"/>
    <PlannedPubDate xmlns="4873beb7-5857-4685-be1f-d57550cc96cc" xsi:nil="true"/>
    <IntlLangReviewer xmlns="4873beb7-5857-4685-be1f-d57550cc96cc" xsi:nil="true"/>
    <TrustLevel xmlns="4873beb7-5857-4685-be1f-d57550cc96cc">1 Microsoft Managed Content</TrustLevel>
    <LocLastLocAttemptVersionLookup xmlns="4873beb7-5857-4685-be1f-d57550cc96cc">694216</LocLastLocAttemptVersionLookup>
    <LocProcessedForHandoffsLookup xmlns="4873beb7-5857-4685-be1f-d57550cc96cc" xsi:nil="true"/>
    <IsSearchable xmlns="4873beb7-5857-4685-be1f-d57550cc96cc">true</IsSearchable>
    <TemplateTemplateType xmlns="4873beb7-5857-4685-be1f-d57550cc96cc">PowerPoint Presentation Template</TemplateTemplateType>
    <CampaignTagsTaxHTField0 xmlns="4873beb7-5857-4685-be1f-d57550cc96cc">
      <Terms xmlns="http://schemas.microsoft.com/office/infopath/2007/PartnerControls"/>
    </CampaignTagsTaxHTField0>
    <TPNamespace xmlns="4873beb7-5857-4685-be1f-d57550cc96cc" xsi:nil="true"/>
    <LocOverallPreviewStatusLookup xmlns="4873beb7-5857-4685-be1f-d57550cc96cc" xsi:nil="true"/>
    <TaxCatchAll xmlns="4873beb7-5857-4685-be1f-d57550cc96cc"/>
    <Markets xmlns="4873beb7-5857-4685-be1f-d57550cc96cc"/>
    <UAProjectedTotalWords xmlns="4873beb7-5857-4685-be1f-d57550cc96cc" xsi:nil="true"/>
    <IntlLangReview xmlns="4873beb7-5857-4685-be1f-d57550cc96cc" xsi:nil="true"/>
    <OutputCachingOn xmlns="4873beb7-5857-4685-be1f-d57550cc96cc">false</OutputCachingOn>
    <AverageRating xmlns="4873beb7-5857-4685-be1f-d57550cc96cc" xsi:nil="true"/>
    <APAuthor xmlns="4873beb7-5857-4685-be1f-d57550cc96cc">
      <UserInfo>
        <DisplayName>REDMOND\kristaa</DisplayName>
        <AccountId>136</AccountId>
        <AccountType/>
      </UserInfo>
    </APAuthor>
    <LocManualTestRequired xmlns="4873beb7-5857-4685-be1f-d57550cc96cc">false</LocManualTestRequired>
    <TPCommandLine xmlns="4873beb7-5857-4685-be1f-d57550cc96cc" xsi:nil="true"/>
    <TPAppVersion xmlns="4873beb7-5857-4685-be1f-d57550cc96cc" xsi:nil="true"/>
    <EditorialStatus xmlns="4873beb7-5857-4685-be1f-d57550cc96cc">Complete</EditorialStatus>
    <LastModifiedDateTime xmlns="4873beb7-5857-4685-be1f-d57550cc96cc" xsi:nil="true"/>
    <ScenarioTagsTaxHTField0 xmlns="4873beb7-5857-4685-be1f-d57550cc96cc">
      <Terms xmlns="http://schemas.microsoft.com/office/infopath/2007/PartnerControls"/>
    </ScenarioTagsTaxHTField0>
    <LocProcessedForMarketsLookup xmlns="4873beb7-5857-4685-be1f-d57550cc96cc" xsi:nil="true"/>
    <TPLaunchHelpLinkType xmlns="4873beb7-5857-4685-be1f-d57550cc96cc">Template</TPLaunchHelpLinkType>
    <OriginalRelease xmlns="4873beb7-5857-4685-be1f-d57550cc96cc">15</OriginalRelease>
    <LocalizationTagsTaxHTField0 xmlns="4873beb7-5857-4685-be1f-d57550cc96cc">
      <Terms xmlns="http://schemas.microsoft.com/office/infopath/2007/PartnerControls"/>
    </LocalizationTagsTaxHTField0>
    <UACurrentWords xmlns="4873beb7-5857-4685-be1f-d57550cc96cc" xsi:nil="true"/>
    <ArtSampleDocs xmlns="4873beb7-5857-4685-be1f-d57550cc96cc" xsi:nil="true"/>
    <UALocRecommendation xmlns="4873beb7-5857-4685-be1f-d57550cc96cc">Localize</UALocRecommendation>
    <Manager xmlns="4873beb7-5857-4685-be1f-d57550cc96cc" xsi:nil="true"/>
    <LocOverallHandbackStatusLookup xmlns="4873beb7-5857-4685-be1f-d57550cc96cc" xsi:nil="true"/>
    <ShowIn xmlns="4873beb7-5857-4685-be1f-d57550cc96cc">Show everywhere</ShowIn>
    <UANotes xmlns="4873beb7-5857-4685-be1f-d57550cc96cc" xsi:nil="true"/>
    <InternalTagsTaxHTField0 xmlns="4873beb7-5857-4685-be1f-d57550cc96cc">
      <Terms xmlns="http://schemas.microsoft.com/office/infopath/2007/PartnerControls"/>
    </InternalTagsTaxHTField0>
    <CSXHash xmlns="4873beb7-5857-4685-be1f-d57550cc96cc" xsi:nil="true"/>
    <VoteCount xmlns="4873beb7-5857-4685-be1f-d57550cc96cc" xsi:nil="true"/>
    <LocMarketGroupTiers2 xmlns="4873beb7-5857-4685-be1f-d57550cc96cc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F301D382-32B0-43EE-932C-28906AF37617}">
  <ds:schemaRefs>
    <ds:schemaRef ds:uri="http://www.w3.org/XML/1998/namespace"/>
    <ds:schemaRef ds:uri="http://schemas.microsoft.com/office/infopath/2007/PartnerControls"/>
    <ds:schemaRef ds:uri="http://schemas.microsoft.com/office/2006/documentManagement/types"/>
    <ds:schemaRef ds:uri="http://purl.org/dc/terms/"/>
    <ds:schemaRef ds:uri="http://schemas.microsoft.com/office/2006/metadata/properties"/>
    <ds:schemaRef ds:uri="http://purl.org/dc/elements/1.1/"/>
    <ds:schemaRef ds:uri="http://schemas.openxmlformats.org/package/2006/metadata/core-properties"/>
    <ds:schemaRef ds:uri="4873beb7-5857-4685-be1f-d57550cc96cc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BBB5C329-08A6-4E5E-AEF1-A97828C8741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1B558C7-619B-49BE-9097-7FCBDADD4EC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Blue bookstack presentation (widescreen)</Template>
  <TotalTime>200</TotalTime>
  <Words>249</Words>
  <Application>Microsoft Office PowerPoint</Application>
  <PresentationFormat>Custom</PresentationFormat>
  <Paragraphs>44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Adobe Gurmukhi</vt:lpstr>
      <vt:lpstr>Arial</vt:lpstr>
      <vt:lpstr>Century Gothic</vt:lpstr>
      <vt:lpstr>Books 16x9</vt:lpstr>
      <vt:lpstr>Promise Pathways to STEM a P-20 Council Initiative</vt:lpstr>
      <vt:lpstr>Promise Pathways to STEM</vt:lpstr>
      <vt:lpstr>Promise Pathways to STEM  Focus Pathways</vt:lpstr>
      <vt:lpstr>CI Promise Pathways Goals</vt:lpstr>
      <vt:lpstr>CI Promise Pathways Components</vt:lpstr>
      <vt:lpstr>PROMISE PROGRAM Structure</vt:lpstr>
      <vt:lpstr>PROMISE PROGRAM Timeline</vt:lpstr>
    </vt:vector>
  </TitlesOfParts>
  <Company>vcccd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Oxnard College  Promise Pathway to STEM P-20 Council Initiative</dc:title>
  <dc:creator>Cynthia Herrera</dc:creator>
  <cp:lastModifiedBy>Remotti, Melissa</cp:lastModifiedBy>
  <cp:revision>24</cp:revision>
  <dcterms:created xsi:type="dcterms:W3CDTF">2017-01-11T18:50:56Z</dcterms:created>
  <dcterms:modified xsi:type="dcterms:W3CDTF">2017-02-21T00:04:46Z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CampaignTags">
    <vt:lpwstr/>
  </property>
  <property fmtid="{D5CDD505-2E9C-101B-9397-08002B2CF9AE}" pid="7" name="ScenarioTags">
    <vt:lpwstr/>
  </property>
</Properties>
</file>