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2" r:id="rId4"/>
    <p:sldId id="269" r:id="rId5"/>
    <p:sldId id="273" r:id="rId6"/>
    <p:sldId id="271" r:id="rId7"/>
    <p:sldId id="272" r:id="rId8"/>
    <p:sldId id="274" r:id="rId9"/>
    <p:sldId id="278" r:id="rId10"/>
    <p:sldId id="275" r:id="rId11"/>
    <p:sldId id="279" r:id="rId12"/>
    <p:sldId id="276" r:id="rId13"/>
    <p:sldId id="280" r:id="rId14"/>
    <p:sldId id="282" r:id="rId15"/>
    <p:sldId id="283" r:id="rId16"/>
    <p:sldId id="284" r:id="rId17"/>
    <p:sldId id="277" r:id="rId18"/>
    <p:sldId id="281" r:id="rId19"/>
    <p:sldId id="28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6" d="100"/>
          <a:sy n="106" d="100"/>
        </p:scale>
        <p:origin x="1158"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157319"/>
            <a:ext cx="8915400" cy="877824"/>
          </a:xfrm>
        </p:spPr>
        <p:txBody>
          <a:bodyPr/>
          <a:lstStyle/>
          <a:p>
            <a:r>
              <a:rPr lang="en-US" smtClean="0"/>
              <a:t>Click to edit Master title style</a:t>
            </a:r>
            <a:endParaRPr/>
          </a:p>
        </p:txBody>
      </p:sp>
      <p:sp>
        <p:nvSpPr>
          <p:cNvPr id="3" name="Subtitle 2"/>
          <p:cNvSpPr>
            <a:spLocks noGrp="1"/>
          </p:cNvSpPr>
          <p:nvPr>
            <p:ph type="subTitle" idx="1"/>
          </p:nvPr>
        </p:nvSpPr>
        <p:spPr>
          <a:xfrm>
            <a:off x="914400" y="3034553"/>
            <a:ext cx="8001000" cy="3823447"/>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91440" rIns="274320" bIns="91440" rtlCol="0" anchor="t" anchorCtr="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3/24/2015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vert="horz" lIns="1188720" tIns="45720" rIns="274320" bIns="45720" rtlCol="0" anchor="ctr">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5487987" y="2048256"/>
            <a:ext cx="3427413" cy="4206240"/>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914400" y="2039112"/>
            <a:ext cx="457200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274320" rIns="274320" bIns="274320" rtlCol="0" anchor="t" anchorCtr="0">
            <a:normAutofit/>
          </a:bodyPr>
          <a:lstStyle>
            <a:lvl1pPr marL="0" indent="0">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Clr>
                <a:schemeClr val="accent1"/>
              </a:buClr>
              <a:buFont typeface="Wingdings 2" pitchFamily="18" charset="2"/>
              <a:buNone/>
            </a:pPr>
            <a:r>
              <a:rPr lang="en-US" smtClean="0"/>
              <a:t>Click to edit Master text styles</a:t>
            </a:r>
          </a:p>
        </p:txBody>
      </p:sp>
      <p:sp>
        <p:nvSpPr>
          <p:cNvPr id="5" name="Date Placeholder 4"/>
          <p:cNvSpPr>
            <a:spLocks noGrp="1"/>
          </p:cNvSpPr>
          <p:nvPr>
            <p:ph type="dt" sz="half" idx="10"/>
          </p:nvPr>
        </p:nvSpPr>
        <p:spPr>
          <a:xfrm>
            <a:off x="6580094" y="188259"/>
            <a:ext cx="2133600" cy="365125"/>
          </a:xfrm>
        </p:spPr>
        <p:txBody>
          <a:bodyPr/>
          <a:lstStyle/>
          <a:p>
            <a:fld id="{70FAA508-F0CD-46EA-95FB-26B559A0B5D9}" type="datetimeFigureOut">
              <a:rPr lang="en-US" smtClean="0"/>
              <a:t>3/24/2015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3/24/2015</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7988300" cy="2980944"/>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6580094" y="188259"/>
            <a:ext cx="2133600" cy="365125"/>
          </a:xfrm>
        </p:spPr>
        <p:txBody>
          <a:bodyPr/>
          <a:lstStyle/>
          <a:p>
            <a:fld id="{70FAA508-F0CD-46EA-95FB-26B559A0B5D9}" type="datetimeFigureOut">
              <a:rPr lang="en-US" smtClean="0"/>
              <a:t>3/24/2015</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3986784" cy="2980944"/>
          </a:xfrm>
        </p:spPr>
        <p:txBody>
          <a:bodyPr>
            <a:normAutofit/>
          </a:bodyPr>
          <a:lstStyle>
            <a:lvl1pPr marL="0" indent="0">
              <a:buNone/>
              <a:defRPr sz="1800"/>
            </a:lvl1pPr>
          </a:lstStyle>
          <a:p>
            <a:r>
              <a:rPr lang="en-US" smtClean="0"/>
              <a:t>Drag picture to placeholder or click icon to add</a:t>
            </a:r>
            <a:endParaRPr/>
          </a:p>
        </p:txBody>
      </p:sp>
      <p:sp>
        <p:nvSpPr>
          <p:cNvPr id="7" name="Picture Placeholder 8"/>
          <p:cNvSpPr>
            <a:spLocks noGrp="1"/>
          </p:cNvSpPr>
          <p:nvPr>
            <p:ph type="pic" sz="quarter" idx="14"/>
          </p:nvPr>
        </p:nvSpPr>
        <p:spPr>
          <a:xfrm>
            <a:off x="4928616" y="1129553"/>
            <a:ext cx="3986784" cy="2980944"/>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6580094" y="188259"/>
            <a:ext cx="2133600" cy="365125"/>
          </a:xfrm>
        </p:spPr>
        <p:txBody>
          <a:bodyPr/>
          <a:lstStyle/>
          <a:p>
            <a:fld id="{70FAA508-F0CD-46EA-95FB-26B559A0B5D9}" type="datetimeFigureOut">
              <a:rPr lang="en-US" smtClean="0"/>
              <a:t>3/24/2015</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6601968" cy="2980944"/>
          </a:xfrm>
        </p:spPr>
        <p:txBody>
          <a:bodyPr>
            <a:normAutofit/>
          </a:bodyPr>
          <a:lstStyle>
            <a:lvl1pPr marL="0" indent="0">
              <a:buNone/>
              <a:defRPr sz="1800"/>
            </a:lvl1pPr>
          </a:lstStyle>
          <a:p>
            <a:r>
              <a:rPr lang="en-US" smtClean="0"/>
              <a:t>Drag picture to placeholder or click icon to add</a:t>
            </a:r>
            <a:endParaRPr/>
          </a:p>
        </p:txBody>
      </p:sp>
      <p:sp>
        <p:nvSpPr>
          <p:cNvPr id="7" name="Picture Placeholder 8"/>
          <p:cNvSpPr>
            <a:spLocks noGrp="1"/>
          </p:cNvSpPr>
          <p:nvPr>
            <p:ph type="pic" sz="quarter" idx="14"/>
          </p:nvPr>
        </p:nvSpPr>
        <p:spPr>
          <a:xfrm>
            <a:off x="7543800" y="1129553"/>
            <a:ext cx="1371600" cy="1481328"/>
          </a:xfrm>
        </p:spPr>
        <p:txBody>
          <a:bodyPr>
            <a:normAutofit/>
          </a:bodyPr>
          <a:lstStyle>
            <a:lvl1pPr marL="0" indent="0">
              <a:buNone/>
              <a:defRPr sz="1800"/>
            </a:lvl1pPr>
          </a:lstStyle>
          <a:p>
            <a:r>
              <a:rPr lang="en-US" smtClean="0"/>
              <a:t>Drag picture to placeholder or click icon to add</a:t>
            </a:r>
            <a:endParaRPr/>
          </a:p>
        </p:txBody>
      </p:sp>
      <p:sp>
        <p:nvSpPr>
          <p:cNvPr id="8" name="Picture Placeholder 8"/>
          <p:cNvSpPr>
            <a:spLocks noGrp="1"/>
          </p:cNvSpPr>
          <p:nvPr>
            <p:ph type="pic" sz="quarter" idx="15"/>
          </p:nvPr>
        </p:nvSpPr>
        <p:spPr>
          <a:xfrm>
            <a:off x="7543800" y="2629169"/>
            <a:ext cx="1371600" cy="1481328"/>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3/24/2015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87553" y="1129554"/>
            <a:ext cx="914400" cy="5533278"/>
          </a:xfrm>
        </p:spPr>
        <p:txBody>
          <a:bodyPr vert="eaVert" lIns="274320" tIns="685800" bIns="685800"/>
          <a:lstStyle/>
          <a:p>
            <a:r>
              <a:rPr lang="en-US" smtClean="0"/>
              <a:t>Click to edit Master title style</a:t>
            </a:r>
            <a:endParaRPr/>
          </a:p>
        </p:txBody>
      </p:sp>
      <p:sp>
        <p:nvSpPr>
          <p:cNvPr id="3" name="Vertical Text Placeholder 2"/>
          <p:cNvSpPr>
            <a:spLocks noGrp="1"/>
          </p:cNvSpPr>
          <p:nvPr>
            <p:ph type="body" orient="vert" idx="1"/>
          </p:nvPr>
        </p:nvSpPr>
        <p:spPr>
          <a:xfrm>
            <a:off x="1117600" y="1734671"/>
            <a:ext cx="6426200" cy="4542304"/>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3/24/2015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3/24/2015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0" y="5025435"/>
            <a:ext cx="8915400" cy="914400"/>
          </a:xfrm>
        </p:spPr>
        <p:txBody>
          <a:bodyPr/>
          <a:lstStyle/>
          <a:p>
            <a:r>
              <a:rPr lang="en-US" smtClean="0"/>
              <a:t>Click to edit Master title style</a:t>
            </a:r>
            <a:endParaRPr/>
          </a:p>
        </p:txBody>
      </p:sp>
      <p:sp>
        <p:nvSpPr>
          <p:cNvPr id="3" name="Subtitle 2"/>
          <p:cNvSpPr>
            <a:spLocks noGrp="1"/>
          </p:cNvSpPr>
          <p:nvPr>
            <p:ph type="subTitle" idx="1"/>
          </p:nvPr>
        </p:nvSpPr>
        <p:spPr>
          <a:xfrm>
            <a:off x="914400" y="5943600"/>
            <a:ext cx="8001000" cy="91440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chor="t" anchorCtr="0"/>
          <a:lstStyle>
            <a:lvl1pPr marL="0" indent="0" algn="l" defTabSz="914400" rtl="0" eaLnBrk="1" latinLnBrk="0" hangingPunct="1">
              <a:spcBef>
                <a:spcPts val="300"/>
              </a:spcBef>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3/24/2015</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7988300" cy="3886200"/>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3200399"/>
            <a:ext cx="8915400" cy="2286000"/>
          </a:xfrm>
          <a:solidFill>
            <a:schemeClr val="tx2"/>
          </a:solidFill>
        </p:spPr>
        <p:txBody>
          <a:bodyPr vert="horz" lIns="1188720" tIns="45720" rIns="274320" bIns="45720" rtlCol="0" anchor="b" anchorCtr="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914400" y="5484607"/>
            <a:ext cx="8001000" cy="77724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91440" rIns="274320" bIns="91440" rtlCol="0" anchor="ctr" anchorCtr="0">
            <a:normAutofit/>
          </a:bodyPr>
          <a:lstStyle>
            <a:lvl1pPr marL="0" indent="0" algn="l" defTabSz="914400" rtl="0" eaLnBrk="1" latinLnBrk="0" hangingPunct="1">
              <a:spcBef>
                <a:spcPts val="3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FAA508-F0CD-46EA-95FB-26B559A0B5D9}" type="datetimeFigureOut">
              <a:rPr lang="en-US" smtClean="0"/>
              <a:t>3/24/2015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117600"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5147534"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a:xfrm>
            <a:off x="6580094" y="188259"/>
            <a:ext cx="2133600" cy="365125"/>
          </a:xfrm>
        </p:spPr>
        <p:txBody>
          <a:bodyPr/>
          <a:lstStyle/>
          <a:p>
            <a:fld id="{70FAA508-F0CD-46EA-95FB-26B559A0B5D9}" type="datetimeFigureOut">
              <a:rPr lang="en-US" smtClean="0"/>
              <a:t>3/24/2015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120588"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588" y="3065929"/>
            <a:ext cx="356616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5147534"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47534" y="3065929"/>
            <a:ext cx="356616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a:xfrm>
            <a:off x="6580094" y="188259"/>
            <a:ext cx="2133600" cy="365125"/>
          </a:xfrm>
        </p:spPr>
        <p:txBody>
          <a:bodyPr/>
          <a:lstStyle/>
          <a:p>
            <a:fld id="{70FAA508-F0CD-46EA-95FB-26B559A0B5D9}" type="datetimeFigureOut">
              <a:rPr lang="en-US" smtClean="0"/>
              <a:t>3/24/2015</a:t>
            </a:fld>
            <a:endParaRPr lang="en-US"/>
          </a:p>
        </p:txBody>
      </p:sp>
      <p:sp>
        <p:nvSpPr>
          <p:cNvPr id="8" name="Footer Placeholder 7"/>
          <p:cNvSpPr>
            <a:spLocks noGrp="1"/>
          </p:cNvSpPr>
          <p:nvPr>
            <p:ph type="ftr" sz="quarter" idx="11"/>
          </p:nvPr>
        </p:nvSpPr>
        <p:spPr>
          <a:xfrm>
            <a:off x="1120588" y="188259"/>
            <a:ext cx="2895600" cy="365125"/>
          </a:xfrm>
        </p:spPr>
        <p:txBody>
          <a:bodyPr/>
          <a:lstStyle/>
          <a:p>
            <a:endParaRPr lang="en-US"/>
          </a:p>
        </p:txBody>
      </p:sp>
      <p:sp>
        <p:nvSpPr>
          <p:cNvPr id="9" name="Slide Number Placeholder 8"/>
          <p:cNvSpPr>
            <a:spLocks noGrp="1"/>
          </p:cNvSpPr>
          <p:nvPr>
            <p:ph type="sldNum" sz="quarter" idx="12"/>
          </p:nvPr>
        </p:nvSpPr>
        <p:spPr/>
        <p:txBody>
          <a:bodyPr/>
          <a:lstStyle/>
          <a:p>
            <a:fld id="{4A822907-8A9D-4F6B-98F6-913902AD56B5}" type="slidenum">
              <a:rPr lang="en-US" smtClean="0"/>
              <a:t>‹#›</a:t>
            </a:fld>
            <a:endParaRPr lang="en-US"/>
          </a:p>
        </p:txBody>
      </p:sp>
      <p:cxnSp>
        <p:nvCxnSpPr>
          <p:cNvPr id="11" name="Straight Connector 10"/>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70FAA508-F0CD-46EA-95FB-26B559A0B5D9}" type="datetimeFigureOut">
              <a:rPr lang="en-US" smtClean="0"/>
              <a:t>3/24/2015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FAA508-F0CD-46EA-95FB-26B559A0B5D9}" type="datetimeFigureOut">
              <a:rPr lang="en-US" smtClean="0"/>
              <a:t>3/24/2015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vert="horz" lIns="1188720" tIns="45720" rIns="274320" bIns="45720" rtlCol="0" anchor="ctr">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Content Placeholder 2"/>
          <p:cNvSpPr>
            <a:spLocks noGrp="1"/>
          </p:cNvSpPr>
          <p:nvPr>
            <p:ph idx="1"/>
          </p:nvPr>
        </p:nvSpPr>
        <p:spPr>
          <a:xfrm>
            <a:off x="5147534" y="2590800"/>
            <a:ext cx="3566160" cy="3686175"/>
          </a:xfrm>
        </p:spPr>
        <p:txBody>
          <a:bodyPr/>
          <a:lstStyle>
            <a:lvl1pPr>
              <a:defRPr sz="1800"/>
            </a:lvl1pPr>
            <a:lvl2pPr>
              <a:defRPr sz="1800"/>
            </a:lvl2pPr>
            <a:lvl3pPr>
              <a:defRPr sz="1800"/>
            </a:lvl3pPr>
            <a:lvl4pPr>
              <a:defRPr sz="1800"/>
            </a:lvl4pPr>
            <a:lvl5pPr>
              <a:defRPr sz="1800"/>
            </a:lvl5pPr>
            <a:lvl6pPr marL="2055813" indent="-344488">
              <a:defRPr sz="2000"/>
            </a:lvl6pPr>
            <a:lvl7pPr marL="2055813" indent="-344488">
              <a:defRPr sz="2000"/>
            </a:lvl7pPr>
            <a:lvl8pPr marL="2055813" indent="-344488">
              <a:defRPr sz="2000"/>
            </a:lvl8pPr>
            <a:lvl9pPr marL="2055813" indent="-344488">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900952" y="2039111"/>
            <a:ext cx="356616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274320" rIns="274320" bIns="274320" rtlCol="0" anchor="t" anchorCtr="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580094" y="188259"/>
            <a:ext cx="2133600" cy="365125"/>
          </a:xfrm>
        </p:spPr>
        <p:txBody>
          <a:bodyPr/>
          <a:lstStyle/>
          <a:p>
            <a:fld id="{70FAA508-F0CD-46EA-95FB-26B559A0B5D9}" type="datetimeFigureOut">
              <a:rPr lang="en-US" smtClean="0"/>
              <a:t>3/24/2015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23856"/>
            <a:ext cx="8913813" cy="914400"/>
          </a:xfrm>
          <a:prstGeom prst="rect">
            <a:avLst/>
          </a:prstGeom>
          <a:solidFill>
            <a:schemeClr val="tx2"/>
          </a:solidFill>
        </p:spPr>
        <p:txBody>
          <a:bodyPr vert="horz" lIns="1188720" tIns="45720" rIns="27432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1114424" y="2595562"/>
            <a:ext cx="7610476" cy="367076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80094" y="188259"/>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70FAA508-F0CD-46EA-95FB-26B559A0B5D9}" type="datetimeFigureOut">
              <a:rPr lang="en-US" smtClean="0"/>
              <a:t>3/24/2015</a:t>
            </a:fld>
            <a:endParaRPr lang="en-US"/>
          </a:p>
        </p:txBody>
      </p:sp>
      <p:sp>
        <p:nvSpPr>
          <p:cNvPr id="5" name="Footer Placeholder 4"/>
          <p:cNvSpPr>
            <a:spLocks noGrp="1"/>
          </p:cNvSpPr>
          <p:nvPr>
            <p:ph type="ftr" sz="quarter" idx="3"/>
          </p:nvPr>
        </p:nvSpPr>
        <p:spPr>
          <a:xfrm>
            <a:off x="1120588" y="188259"/>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789894"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fld id="{4A822907-8A9D-4F6B-98F6-913902AD56B5}" type="slidenum">
              <a:rPr lang="en-US" smtClean="0"/>
              <a:t>‹#›</a:t>
            </a:fld>
            <a:endParaRPr lang="en-US"/>
          </a:p>
        </p:txBody>
      </p:sp>
      <p:sp>
        <p:nvSpPr>
          <p:cNvPr id="7" name="Rectangle 6"/>
          <p:cNvSpPr/>
          <p:nvPr/>
        </p:nvSpPr>
        <p:spPr>
          <a:xfrm>
            <a:off x="914400" y="0"/>
            <a:ext cx="7999413" cy="18288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914400" y="6675120"/>
            <a:ext cx="7999413"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marL="0" indent="0"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Intent to Raise Questions</a:t>
            </a:r>
            <a:endParaRPr lang="en-US" dirty="0"/>
          </a:p>
        </p:txBody>
      </p:sp>
      <p:sp>
        <p:nvSpPr>
          <p:cNvPr id="3" name="Subtitle 2"/>
          <p:cNvSpPr>
            <a:spLocks noGrp="1"/>
          </p:cNvSpPr>
          <p:nvPr>
            <p:ph type="subTitle" idx="1"/>
          </p:nvPr>
        </p:nvSpPr>
        <p:spPr/>
        <p:txBody>
          <a:bodyPr/>
          <a:lstStyle/>
          <a:p>
            <a:r>
              <a:rPr lang="en-US" dirty="0" smtClean="0"/>
              <a:t>Responses to questions from February 24, 2015</a:t>
            </a:r>
            <a:endParaRPr lang="en-US" dirty="0"/>
          </a:p>
        </p:txBody>
      </p:sp>
    </p:spTree>
    <p:extLst>
      <p:ext uri="{BB962C8B-B14F-4D97-AF65-F5344CB8AC3E}">
        <p14:creationId xmlns:p14="http://schemas.microsoft.com/office/powerpoint/2010/main" val="3658669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 </a:t>
            </a:r>
            <a:r>
              <a:rPr lang="en-US" dirty="0" err="1" smtClean="0"/>
              <a:t>Perchuk</a:t>
            </a:r>
            <a:r>
              <a:rPr lang="en-US" dirty="0" smtClean="0"/>
              <a:t>: Tree Trimming</a:t>
            </a:r>
            <a:endParaRPr lang="en-US" dirty="0"/>
          </a:p>
        </p:txBody>
      </p:sp>
      <p:sp>
        <p:nvSpPr>
          <p:cNvPr id="3" name="Content Placeholder 2"/>
          <p:cNvSpPr>
            <a:spLocks noGrp="1"/>
          </p:cNvSpPr>
          <p:nvPr>
            <p:ph idx="1"/>
          </p:nvPr>
        </p:nvSpPr>
        <p:spPr/>
        <p:txBody>
          <a:bodyPr/>
          <a:lstStyle/>
          <a:p>
            <a:r>
              <a:rPr lang="en-US" dirty="0"/>
              <a:t>A. </a:t>
            </a:r>
            <a:r>
              <a:rPr lang="en-US" dirty="0" err="1"/>
              <a:t>Perchuk</a:t>
            </a:r>
            <a:r>
              <a:rPr lang="en-US" dirty="0"/>
              <a:t>: is it possible to trim the large palm tree on the north side of Camarillo Road, which is protruding into the breakdown and travel lanes, causing a hazard for motorists, cyclists and pedestrians?</a:t>
            </a:r>
            <a:endParaRPr lang="en-US" dirty="0" smtClean="0"/>
          </a:p>
        </p:txBody>
      </p:sp>
    </p:spTree>
    <p:extLst>
      <p:ext uri="{BB962C8B-B14F-4D97-AF65-F5344CB8AC3E}">
        <p14:creationId xmlns:p14="http://schemas.microsoft.com/office/powerpoint/2010/main" val="2539930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Response from R. Banuelos:</a:t>
            </a:r>
            <a:endParaRPr lang="en-US" dirty="0"/>
          </a:p>
        </p:txBody>
      </p:sp>
      <p:sp>
        <p:nvSpPr>
          <p:cNvPr id="3" name="Content Placeholder 2"/>
          <p:cNvSpPr>
            <a:spLocks noGrp="1"/>
          </p:cNvSpPr>
          <p:nvPr>
            <p:ph idx="1"/>
          </p:nvPr>
        </p:nvSpPr>
        <p:spPr/>
        <p:txBody>
          <a:bodyPr/>
          <a:lstStyle/>
          <a:p>
            <a:r>
              <a:rPr lang="en-US" dirty="0" smtClean="0"/>
              <a:t>Thank you for alerting us to campus safety issues. This palm tree was trimmed on 3/11/15.</a:t>
            </a:r>
          </a:p>
          <a:p>
            <a:r>
              <a:rPr lang="en-US" dirty="0" smtClean="0"/>
              <a:t>If you have any other concerns of this nature, please feel free to contact us at 805-437-8464.</a:t>
            </a:r>
            <a:endParaRPr lang="en-US" dirty="0"/>
          </a:p>
        </p:txBody>
      </p:sp>
    </p:spTree>
    <p:extLst>
      <p:ext uri="{BB962C8B-B14F-4D97-AF65-F5344CB8AC3E}">
        <p14:creationId xmlns:p14="http://schemas.microsoft.com/office/powerpoint/2010/main" val="728866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 Jimenez: Use of Humanely-raised Animal Products at Food Services</a:t>
            </a:r>
            <a:endParaRPr lang="en-US" dirty="0"/>
          </a:p>
        </p:txBody>
      </p:sp>
      <p:sp>
        <p:nvSpPr>
          <p:cNvPr id="3" name="Content Placeholder 2"/>
          <p:cNvSpPr>
            <a:spLocks noGrp="1"/>
          </p:cNvSpPr>
          <p:nvPr>
            <p:ph idx="1"/>
          </p:nvPr>
        </p:nvSpPr>
        <p:spPr/>
        <p:txBody>
          <a:bodyPr/>
          <a:lstStyle/>
          <a:p>
            <a:r>
              <a:rPr lang="en-US" dirty="0"/>
              <a:t>A. Jimenez: are Food Services on campus taking any steps to include animal products that are humanely raised? If so, what are these steps? If not, please explain why </a:t>
            </a:r>
            <a:r>
              <a:rPr lang="en-US" dirty="0" smtClean="0"/>
              <a:t>not.</a:t>
            </a:r>
          </a:p>
        </p:txBody>
      </p:sp>
    </p:spTree>
    <p:extLst>
      <p:ext uri="{BB962C8B-B14F-4D97-AF65-F5344CB8AC3E}">
        <p14:creationId xmlns:p14="http://schemas.microsoft.com/office/powerpoint/2010/main" val="18308802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Response from Erik Blaine, AVP for Administrative Services:</a:t>
            </a:r>
            <a:endParaRPr lang="en-US" dirty="0"/>
          </a:p>
        </p:txBody>
      </p:sp>
      <p:sp>
        <p:nvSpPr>
          <p:cNvPr id="3" name="Content Placeholder 2"/>
          <p:cNvSpPr>
            <a:spLocks noGrp="1"/>
          </p:cNvSpPr>
          <p:nvPr>
            <p:ph idx="1"/>
          </p:nvPr>
        </p:nvSpPr>
        <p:spPr/>
        <p:txBody>
          <a:bodyPr/>
          <a:lstStyle/>
          <a:p>
            <a:r>
              <a:rPr lang="en-US" dirty="0" smtClean="0"/>
              <a:t>University </a:t>
            </a:r>
            <a:r>
              <a:rPr lang="en-US" dirty="0"/>
              <a:t>Glen Commercial Services is in its 5</a:t>
            </a:r>
            <a:r>
              <a:rPr lang="en-US" baseline="30000" dirty="0"/>
              <a:t>th</a:t>
            </a:r>
            <a:r>
              <a:rPr lang="en-US" dirty="0"/>
              <a:t> year of providing food services to the CI and University Glen communities.  A fact that places it in comparable infancy when matched against most nationwide university food services.  Since its inception UGC Commercial Services has embraced sustainable practices where economically possible.   All of the coffee we have served since opening is certified Fair Trade and organically grown</a:t>
            </a:r>
            <a:r>
              <a:rPr lang="en-US" dirty="0" smtClean="0"/>
              <a:t>.</a:t>
            </a:r>
            <a:endParaRPr lang="en-US" dirty="0"/>
          </a:p>
        </p:txBody>
      </p:sp>
    </p:spTree>
    <p:extLst>
      <p:ext uri="{BB962C8B-B14F-4D97-AF65-F5344CB8AC3E}">
        <p14:creationId xmlns:p14="http://schemas.microsoft.com/office/powerpoint/2010/main" val="518825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Response continued…</a:t>
            </a:r>
            <a:endParaRPr lang="en-US" dirty="0"/>
          </a:p>
        </p:txBody>
      </p:sp>
      <p:sp>
        <p:nvSpPr>
          <p:cNvPr id="3" name="Content Placeholder 2"/>
          <p:cNvSpPr>
            <a:spLocks noGrp="1"/>
          </p:cNvSpPr>
          <p:nvPr>
            <p:ph idx="1"/>
          </p:nvPr>
        </p:nvSpPr>
        <p:spPr/>
        <p:txBody>
          <a:bodyPr/>
          <a:lstStyle/>
          <a:p>
            <a:r>
              <a:rPr lang="en-US" dirty="0"/>
              <a:t>When faced with the inability to utilize washable plates and silverware in Islands because of infrastructure limitations that did not allow the building of a dish room, a fully compostable product line was introduced to maximize that sustainable effort.  During the early Spring Semester this year all seafood served in UGC facilities is certified by the Monterey Bay Aquarium Seafood Watch. This program recommends which seafood to buy or avoid, helping you select items that are fished or farmed in ways that have less impact on the environment.</a:t>
            </a:r>
          </a:p>
          <a:p>
            <a:endParaRPr lang="en-US" dirty="0"/>
          </a:p>
        </p:txBody>
      </p:sp>
    </p:spTree>
    <p:extLst>
      <p:ext uri="{BB962C8B-B14F-4D97-AF65-F5344CB8AC3E}">
        <p14:creationId xmlns:p14="http://schemas.microsoft.com/office/powerpoint/2010/main" val="610776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Response continued…</a:t>
            </a:r>
            <a:endParaRPr lang="en-US" dirty="0"/>
          </a:p>
        </p:txBody>
      </p:sp>
      <p:sp>
        <p:nvSpPr>
          <p:cNvPr id="3" name="Content Placeholder 2"/>
          <p:cNvSpPr>
            <a:spLocks noGrp="1"/>
          </p:cNvSpPr>
          <p:nvPr>
            <p:ph idx="1"/>
          </p:nvPr>
        </p:nvSpPr>
        <p:spPr/>
        <p:txBody>
          <a:bodyPr/>
          <a:lstStyle/>
          <a:p>
            <a:r>
              <a:rPr lang="en-US" dirty="0"/>
              <a:t>A natural next step is to consider “humanely raised animal products.”  Products to be considered are cage free eggs, free range chicken, and pasture raised grass fed beef.   Unfortunately the cost increases associated with conversion to these products is significant.  The difference between our current pricing for eggs and cage free eggs is a 106% increase.  Similarly, the average cost difference with conversion to humanely raised animal products represents an average 61% increase over current pricing. </a:t>
            </a:r>
          </a:p>
        </p:txBody>
      </p:sp>
    </p:spTree>
    <p:extLst>
      <p:ext uri="{BB962C8B-B14F-4D97-AF65-F5344CB8AC3E}">
        <p14:creationId xmlns:p14="http://schemas.microsoft.com/office/powerpoint/2010/main" val="14546454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Response continued…</a:t>
            </a:r>
            <a:endParaRPr lang="en-US" dirty="0"/>
          </a:p>
        </p:txBody>
      </p:sp>
      <p:sp>
        <p:nvSpPr>
          <p:cNvPr id="3" name="Content Placeholder 2"/>
          <p:cNvSpPr>
            <a:spLocks noGrp="1"/>
          </p:cNvSpPr>
          <p:nvPr>
            <p:ph idx="1"/>
          </p:nvPr>
        </p:nvSpPr>
        <p:spPr/>
        <p:txBody>
          <a:bodyPr/>
          <a:lstStyle/>
          <a:p>
            <a:r>
              <a:rPr lang="en-US" dirty="0"/>
              <a:t>Based on our current average usage a complete conversion to the new product line is estimated to represent an annual cost increase of over $100,000.   Based on this significant cost increase, and other economic pressures including implementation of the Affordable Care Act, a minimum wage increase and the implementation of sick leave for hourly employees, it is not feasible to convert our product line at this time.  </a:t>
            </a:r>
          </a:p>
        </p:txBody>
      </p:sp>
    </p:spTree>
    <p:extLst>
      <p:ext uri="{BB962C8B-B14F-4D97-AF65-F5344CB8AC3E}">
        <p14:creationId xmlns:p14="http://schemas.microsoft.com/office/powerpoint/2010/main" val="3862047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 </a:t>
            </a:r>
            <a:r>
              <a:rPr lang="en-US" dirty="0" err="1" smtClean="0"/>
              <a:t>Monsma</a:t>
            </a:r>
            <a:r>
              <a:rPr lang="en-US" dirty="0" smtClean="0"/>
              <a:t>: Public Outdoor Shared Spaces</a:t>
            </a:r>
            <a:endParaRPr lang="en-US" dirty="0"/>
          </a:p>
        </p:txBody>
      </p:sp>
      <p:sp>
        <p:nvSpPr>
          <p:cNvPr id="3" name="Content Placeholder 2"/>
          <p:cNvSpPr>
            <a:spLocks noGrp="1"/>
          </p:cNvSpPr>
          <p:nvPr>
            <p:ph idx="1"/>
          </p:nvPr>
        </p:nvSpPr>
        <p:spPr/>
        <p:txBody>
          <a:bodyPr/>
          <a:lstStyle/>
          <a:p>
            <a:r>
              <a:rPr lang="en-US" dirty="0"/>
              <a:t>B. </a:t>
            </a:r>
            <a:r>
              <a:rPr lang="en-US" dirty="0" err="1"/>
              <a:t>Monsma</a:t>
            </a:r>
            <a:r>
              <a:rPr lang="en-US" dirty="0"/>
              <a:t>: can there be attention devoted to creating more public outdoor spaces that can be shared use among students, faculty and staff? Recently, outdoor eating/meeting space has been privatized and fenced in, and plans for new dining spaces will also be private. If public funds are used to provide space to meet the business model of a contractor, can funds also be designated to meet the non-commercial needs of the community? These spaces are essential for creating the kind of community that CI has long articulated itself to </a:t>
            </a:r>
            <a:r>
              <a:rPr lang="en-US" dirty="0" smtClean="0"/>
              <a:t>be.</a:t>
            </a:r>
          </a:p>
        </p:txBody>
      </p:sp>
    </p:spTree>
    <p:extLst>
      <p:ext uri="{BB962C8B-B14F-4D97-AF65-F5344CB8AC3E}">
        <p14:creationId xmlns:p14="http://schemas.microsoft.com/office/powerpoint/2010/main" val="20292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t>Response from John </a:t>
            </a:r>
            <a:r>
              <a:rPr lang="en-US" sz="2400" dirty="0" err="1" smtClean="0"/>
              <a:t>Gormley</a:t>
            </a:r>
            <a:r>
              <a:rPr lang="en-US" sz="2400" dirty="0" smtClean="0"/>
              <a:t>, Campus Architect/Senior Director, Planning Design &amp; Construction:</a:t>
            </a:r>
            <a:endParaRPr lang="en-US" sz="2400" dirty="0"/>
          </a:p>
        </p:txBody>
      </p:sp>
      <p:sp>
        <p:nvSpPr>
          <p:cNvPr id="3" name="Content Placeholder 2"/>
          <p:cNvSpPr>
            <a:spLocks noGrp="1"/>
          </p:cNvSpPr>
          <p:nvPr>
            <p:ph idx="1"/>
          </p:nvPr>
        </p:nvSpPr>
        <p:spPr/>
        <p:txBody>
          <a:bodyPr>
            <a:normAutofit fontScale="92500" lnSpcReduction="20000"/>
          </a:bodyPr>
          <a:lstStyle/>
          <a:p>
            <a:r>
              <a:rPr lang="en-US" dirty="0"/>
              <a:t>The short answer is yes, we are constantly looking for opportunities to create more programmable exterior spaces for instructional, gathering and other co-curricular uses.  In fact, there is an area just to the east of Del Norte Hall adjacent to Madera Hall that was developed as part of that project for that purpose.  Sierra Hall has a second floor terrace that has similar uses.   We have outfitted the second floor terrace in the Bell Tower with tables and chairs, as well as the Bell Tower East Courtyard.  We also provided space in the Burgess Courtyard (the renovated courtyard between the Bell Tower and Student Union).  Both student housing villages have significant exterior spaces for programmable uses, and Student Housing Phase III will also have outdoor space for gathering.</a:t>
            </a:r>
          </a:p>
        </p:txBody>
      </p:sp>
    </p:spTree>
    <p:extLst>
      <p:ext uri="{BB962C8B-B14F-4D97-AF65-F5344CB8AC3E}">
        <p14:creationId xmlns:p14="http://schemas.microsoft.com/office/powerpoint/2010/main" val="19331986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Response continued…</a:t>
            </a:r>
            <a:endParaRPr lang="en-US" dirty="0"/>
          </a:p>
        </p:txBody>
      </p:sp>
      <p:sp>
        <p:nvSpPr>
          <p:cNvPr id="3" name="Content Placeholder 2"/>
          <p:cNvSpPr>
            <a:spLocks noGrp="1"/>
          </p:cNvSpPr>
          <p:nvPr>
            <p:ph idx="1"/>
          </p:nvPr>
        </p:nvSpPr>
        <p:spPr/>
        <p:txBody>
          <a:bodyPr/>
          <a:lstStyle/>
          <a:p>
            <a:r>
              <a:rPr lang="en-US" dirty="0"/>
              <a:t>The primary reason we don’t have more exterior space for gathering though is an issue of available financial resources.  We have plenty of courtyard spaces that can be transformed into usable space, so with opportunities for capital projects, we always attempt to create an inviting exterior environment that supports both the physical beauty of the campus, but also the academic mission as well.</a:t>
            </a:r>
          </a:p>
        </p:txBody>
      </p:sp>
    </p:spTree>
    <p:extLst>
      <p:ext uri="{BB962C8B-B14F-4D97-AF65-F5344CB8AC3E}">
        <p14:creationId xmlns:p14="http://schemas.microsoft.com/office/powerpoint/2010/main" val="2965375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 Morris: Bike Sharing</a:t>
            </a:r>
            <a:endParaRPr lang="en-US" dirty="0"/>
          </a:p>
        </p:txBody>
      </p:sp>
      <p:sp>
        <p:nvSpPr>
          <p:cNvPr id="3" name="Content Placeholder 2"/>
          <p:cNvSpPr>
            <a:spLocks noGrp="1"/>
          </p:cNvSpPr>
          <p:nvPr>
            <p:ph idx="1"/>
          </p:nvPr>
        </p:nvSpPr>
        <p:spPr/>
        <p:txBody>
          <a:bodyPr/>
          <a:lstStyle/>
          <a:p>
            <a:r>
              <a:rPr lang="en-US" dirty="0" smtClean="0"/>
              <a:t>A</a:t>
            </a:r>
            <a:r>
              <a:rPr lang="en-US" dirty="0"/>
              <a:t>. Morris: request for administration to look at enhancing bike share – are there funds available to help faculty purchase </a:t>
            </a:r>
            <a:r>
              <a:rPr lang="en-US" dirty="0" smtClean="0"/>
              <a:t>bikes? </a:t>
            </a:r>
            <a:r>
              <a:rPr lang="en-US" dirty="0"/>
              <a:t>R</a:t>
            </a:r>
            <a:r>
              <a:rPr lang="en-US" dirty="0" smtClean="0"/>
              <a:t>easoning </a:t>
            </a:r>
            <a:r>
              <a:rPr lang="en-US" dirty="0"/>
              <a:t>= enhances efficiency due to faculty spending less time getting to / from appointments / classes given current parking “issues”</a:t>
            </a:r>
            <a:endParaRPr lang="en-US" dirty="0" smtClean="0"/>
          </a:p>
        </p:txBody>
      </p:sp>
    </p:spTree>
    <p:extLst>
      <p:ext uri="{BB962C8B-B14F-4D97-AF65-F5344CB8AC3E}">
        <p14:creationId xmlns:p14="http://schemas.microsoft.com/office/powerpoint/2010/main" val="569349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Response from Ray </a:t>
            </a:r>
            <a:r>
              <a:rPr lang="en-US" sz="2400" dirty="0" err="1" smtClean="0"/>
              <a:t>Porras</a:t>
            </a:r>
            <a:r>
              <a:rPr lang="en-US" sz="2400" dirty="0" smtClean="0"/>
              <a:t>,</a:t>
            </a:r>
            <a:br>
              <a:rPr lang="en-US" sz="2400" dirty="0" smtClean="0"/>
            </a:br>
            <a:r>
              <a:rPr lang="en-US" sz="2400" dirty="0" smtClean="0"/>
              <a:t>Director of Parking and Transportation Services:</a:t>
            </a:r>
            <a:endParaRPr lang="en-US" sz="2400" dirty="0"/>
          </a:p>
        </p:txBody>
      </p:sp>
      <p:sp>
        <p:nvSpPr>
          <p:cNvPr id="3" name="Content Placeholder 2"/>
          <p:cNvSpPr>
            <a:spLocks noGrp="1"/>
          </p:cNvSpPr>
          <p:nvPr>
            <p:ph idx="1"/>
          </p:nvPr>
        </p:nvSpPr>
        <p:spPr/>
        <p:txBody>
          <a:bodyPr/>
          <a:lstStyle/>
          <a:p>
            <a:r>
              <a:rPr lang="en-US" dirty="0"/>
              <a:t>I have been researching Bike Share Programs for the campus and have found The Collegiate Bicycle Company which is currently in use at UCSB.  I am open to any suggestions regarding bicycle programs that the Senate may have.  I am currently working on building the next phase of parking on University Dr.  We are also looking at the feasibility that we can have sufficient financial resources to be able to provide an electric shuttle program to assist transporting people from these distant parking lots.</a:t>
            </a:r>
          </a:p>
        </p:txBody>
      </p:sp>
    </p:spTree>
    <p:extLst>
      <p:ext uri="{BB962C8B-B14F-4D97-AF65-F5344CB8AC3E}">
        <p14:creationId xmlns:p14="http://schemas.microsoft.com/office/powerpoint/2010/main" val="527050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 Sanchez: CI Outreach to Local High Schools</a:t>
            </a:r>
            <a:endParaRPr lang="en-US" dirty="0"/>
          </a:p>
        </p:txBody>
      </p:sp>
      <p:sp>
        <p:nvSpPr>
          <p:cNvPr id="3" name="Content Placeholder 2"/>
          <p:cNvSpPr>
            <a:spLocks noGrp="1"/>
          </p:cNvSpPr>
          <p:nvPr>
            <p:ph idx="1"/>
          </p:nvPr>
        </p:nvSpPr>
        <p:spPr/>
        <p:txBody>
          <a:bodyPr/>
          <a:lstStyle/>
          <a:p>
            <a:r>
              <a:rPr lang="en-US" dirty="0" smtClean="0"/>
              <a:t>Luis </a:t>
            </a:r>
            <a:r>
              <a:rPr lang="en-US" dirty="0"/>
              <a:t>Sanchez: what plans does CI have for outreach to local high </a:t>
            </a:r>
            <a:r>
              <a:rPr lang="en-US" dirty="0" smtClean="0"/>
              <a:t>schools? Is </a:t>
            </a:r>
            <a:r>
              <a:rPr lang="en-US" dirty="0"/>
              <a:t>there any existing outreach program where CI ensures that local high school students, especially those in underserved communities, view our campus as a viable option to earn a college </a:t>
            </a:r>
            <a:r>
              <a:rPr lang="en-US" dirty="0" smtClean="0"/>
              <a:t>degree?</a:t>
            </a:r>
          </a:p>
        </p:txBody>
      </p:sp>
    </p:spTree>
    <p:extLst>
      <p:ext uri="{BB962C8B-B14F-4D97-AF65-F5344CB8AC3E}">
        <p14:creationId xmlns:p14="http://schemas.microsoft.com/office/powerpoint/2010/main" val="518257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Ginger Reyes, AVP/Director of Admissions and Records:</a:t>
            </a:r>
            <a:endParaRPr lang="en-US" dirty="0"/>
          </a:p>
        </p:txBody>
      </p:sp>
      <p:sp>
        <p:nvSpPr>
          <p:cNvPr id="3" name="Content Placeholder 2"/>
          <p:cNvSpPr>
            <a:spLocks noGrp="1"/>
          </p:cNvSpPr>
          <p:nvPr>
            <p:ph idx="1"/>
          </p:nvPr>
        </p:nvSpPr>
        <p:spPr/>
        <p:txBody>
          <a:bodyPr>
            <a:normAutofit fontScale="85000" lnSpcReduction="10000"/>
          </a:bodyPr>
          <a:lstStyle/>
          <a:p>
            <a:r>
              <a:rPr lang="en-US" dirty="0"/>
              <a:t>List of schools that CI actively recruits at within local area (56 high schools &amp; 8 community colleges)</a:t>
            </a:r>
          </a:p>
          <a:p>
            <a:r>
              <a:rPr lang="en-US" dirty="0" smtClean="0"/>
              <a:t>2013</a:t>
            </a:r>
            <a:r>
              <a:rPr lang="en-US" dirty="0"/>
              <a:t>-2014 Recruitment Calendar (anything in yellow are the activities we have done specifically for our local area schools)</a:t>
            </a:r>
          </a:p>
          <a:p>
            <a:r>
              <a:rPr lang="en-US" dirty="0" smtClean="0"/>
              <a:t>2014</a:t>
            </a:r>
            <a:r>
              <a:rPr lang="en-US" dirty="0"/>
              <a:t>-2015 Recruitment Calendar to date (anything in yellow are the activities we have done specifically for our local area schools</a:t>
            </a:r>
            <a:r>
              <a:rPr lang="en-US" dirty="0" smtClean="0"/>
              <a:t>)</a:t>
            </a:r>
            <a:endParaRPr lang="en-US" dirty="0"/>
          </a:p>
          <a:p>
            <a:r>
              <a:rPr lang="en-US" dirty="0"/>
              <a:t>Currently, I have a staff of 3 full time recruiters who conduct visits and represent CI at on and off campus events.  I also utilize them to assist with the admission evaluation processing of our 15,000 applicants.  We work with a travel budget of about $18,000 so any expansion of activities, service or recruitment area will be dependent upon resource availability.</a:t>
            </a:r>
          </a:p>
        </p:txBody>
      </p:sp>
    </p:spTree>
    <p:extLst>
      <p:ext uri="{BB962C8B-B14F-4D97-AF65-F5344CB8AC3E}">
        <p14:creationId xmlns:p14="http://schemas.microsoft.com/office/powerpoint/2010/main" val="2383256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 Kelly: Information Request by FPC</a:t>
            </a:r>
            <a:endParaRPr lang="en-US" dirty="0"/>
          </a:p>
        </p:txBody>
      </p:sp>
      <p:sp>
        <p:nvSpPr>
          <p:cNvPr id="3" name="Content Placeholder 2"/>
          <p:cNvSpPr>
            <a:spLocks noGrp="1"/>
          </p:cNvSpPr>
          <p:nvPr>
            <p:ph idx="1"/>
          </p:nvPr>
        </p:nvSpPr>
        <p:spPr>
          <a:xfrm>
            <a:off x="1041996" y="2233424"/>
            <a:ext cx="7610476" cy="4113055"/>
          </a:xfrm>
        </p:spPr>
        <p:txBody>
          <a:bodyPr>
            <a:normAutofit fontScale="92500" lnSpcReduction="10000"/>
          </a:bodyPr>
          <a:lstStyle/>
          <a:p>
            <a:r>
              <a:rPr lang="en-US" dirty="0"/>
              <a:t>S. Kelly: question directed at VPs for Academic Affairs, Student Affairs, Business and Financial Affairs, Technology and Communication – According to the </a:t>
            </a:r>
            <a:r>
              <a:rPr lang="en-US" dirty="0" smtClean="0"/>
              <a:t>By Laws </a:t>
            </a:r>
            <a:r>
              <a:rPr lang="en-US" dirty="0"/>
              <a:t>of the Academic Senate, the charge of the Fiscal Policies Committee is to “review the University’s annual budget” and make “policy recommendations concerning the optimum utilization of resources in the achievement of university academic objectives.” To comply with this charge we require information from the major divisions of the </a:t>
            </a:r>
            <a:r>
              <a:rPr lang="en-US" dirty="0" smtClean="0"/>
              <a:t>University</a:t>
            </a:r>
            <a:r>
              <a:rPr lang="en-US" dirty="0"/>
              <a:t>. Through the office of the </a:t>
            </a:r>
            <a:r>
              <a:rPr lang="en-US" dirty="0" smtClean="0"/>
              <a:t>Provost, the </a:t>
            </a:r>
            <a:r>
              <a:rPr lang="en-US" dirty="0"/>
              <a:t>Fiscal Policies Committee has requested information from each of the major divisions of the </a:t>
            </a:r>
            <a:r>
              <a:rPr lang="en-US" dirty="0" smtClean="0"/>
              <a:t>University </a:t>
            </a:r>
            <a:r>
              <a:rPr lang="en-US" dirty="0"/>
              <a:t>regarding the use </a:t>
            </a:r>
            <a:r>
              <a:rPr lang="en-US" dirty="0" smtClean="0"/>
              <a:t>of resources </a:t>
            </a:r>
            <a:r>
              <a:rPr lang="en-US" dirty="0"/>
              <a:t>in their </a:t>
            </a:r>
            <a:r>
              <a:rPr lang="en-US" dirty="0" smtClean="0"/>
              <a:t>areas. </a:t>
            </a:r>
            <a:r>
              <a:rPr lang="en-US" dirty="0"/>
              <a:t>Do you intend to supply the Fiscal Policies </a:t>
            </a:r>
            <a:r>
              <a:rPr lang="en-US" dirty="0" smtClean="0"/>
              <a:t>Committee with </a:t>
            </a:r>
            <a:r>
              <a:rPr lang="en-US" dirty="0"/>
              <a:t>this information? If so, what is your timeline for doing so?</a:t>
            </a:r>
            <a:endParaRPr lang="en-US" dirty="0" smtClean="0"/>
          </a:p>
        </p:txBody>
      </p:sp>
    </p:spTree>
    <p:extLst>
      <p:ext uri="{BB962C8B-B14F-4D97-AF65-F5344CB8AC3E}">
        <p14:creationId xmlns:p14="http://schemas.microsoft.com/office/powerpoint/2010/main" val="576152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Response from G. Hutchinson:</a:t>
            </a:r>
            <a:endParaRPr lang="en-US" dirty="0"/>
          </a:p>
        </p:txBody>
      </p:sp>
      <p:sp>
        <p:nvSpPr>
          <p:cNvPr id="3" name="Content Placeholder 2"/>
          <p:cNvSpPr>
            <a:spLocks noGrp="1"/>
          </p:cNvSpPr>
          <p:nvPr>
            <p:ph idx="1"/>
          </p:nvPr>
        </p:nvSpPr>
        <p:spPr/>
        <p:txBody>
          <a:bodyPr/>
          <a:lstStyle/>
          <a:p>
            <a:r>
              <a:rPr lang="en-US" dirty="0"/>
              <a:t>G. </a:t>
            </a:r>
            <a:r>
              <a:rPr lang="en-US" dirty="0" smtClean="0"/>
              <a:t>Hutchinson had </a:t>
            </a:r>
            <a:r>
              <a:rPr lang="en-US" dirty="0"/>
              <a:t>received info, </a:t>
            </a:r>
            <a:r>
              <a:rPr lang="en-US" dirty="0" smtClean="0"/>
              <a:t>and </a:t>
            </a:r>
            <a:r>
              <a:rPr lang="en-US" dirty="0"/>
              <a:t>forwarded to VPs – meeting </a:t>
            </a:r>
            <a:r>
              <a:rPr lang="en-US" dirty="0" smtClean="0"/>
              <a:t>who met the next day. The VPs responded to Fiscal Policies with a statement of willingness to participate in an open process and hoped for a better timeline for discussions in the future.</a:t>
            </a:r>
          </a:p>
          <a:p>
            <a:r>
              <a:rPr lang="en-US" dirty="0" smtClean="0"/>
              <a:t>Strategic Resource Planning Taskforce is following through on this request.</a:t>
            </a:r>
            <a:endParaRPr lang="en-US" dirty="0"/>
          </a:p>
        </p:txBody>
      </p:sp>
    </p:spTree>
    <p:extLst>
      <p:ext uri="{BB962C8B-B14F-4D97-AF65-F5344CB8AC3E}">
        <p14:creationId xmlns:p14="http://schemas.microsoft.com/office/powerpoint/2010/main" val="4045328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J. Meriwether: Status of BA in Global Studies Degree Program</a:t>
            </a:r>
            <a:endParaRPr lang="en-US" dirty="0"/>
          </a:p>
        </p:txBody>
      </p:sp>
      <p:sp>
        <p:nvSpPr>
          <p:cNvPr id="3" name="Content Placeholder 2"/>
          <p:cNvSpPr>
            <a:spLocks noGrp="1"/>
          </p:cNvSpPr>
          <p:nvPr>
            <p:ph idx="1"/>
          </p:nvPr>
        </p:nvSpPr>
        <p:spPr/>
        <p:txBody>
          <a:bodyPr/>
          <a:lstStyle/>
          <a:p>
            <a:r>
              <a:rPr lang="en-US" dirty="0"/>
              <a:t>J. Meriwether: pleased to get </a:t>
            </a:r>
            <a:r>
              <a:rPr lang="en-US" dirty="0" smtClean="0"/>
              <a:t>President Rush’s </a:t>
            </a:r>
            <a:r>
              <a:rPr lang="en-US" dirty="0"/>
              <a:t>email about new Doctorate in Education degree program; however, please provide an explanation to faculty as to why the BA in Global Studies degree program – approved by the Academic Senate a full year prior to the </a:t>
            </a:r>
            <a:r>
              <a:rPr lang="en-US" dirty="0" err="1"/>
              <a:t>Ed.D</a:t>
            </a:r>
            <a:r>
              <a:rPr lang="en-US" dirty="0"/>
              <a:t>. program – has yet to be approved by the CO and has now been leapfrogged.</a:t>
            </a:r>
            <a:endParaRPr lang="en-US" dirty="0" smtClean="0"/>
          </a:p>
        </p:txBody>
      </p:sp>
    </p:spTree>
    <p:extLst>
      <p:ext uri="{BB962C8B-B14F-4D97-AF65-F5344CB8AC3E}">
        <p14:creationId xmlns:p14="http://schemas.microsoft.com/office/powerpoint/2010/main" val="1358812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Response from William </a:t>
            </a:r>
            <a:r>
              <a:rPr lang="en-US" dirty="0" err="1" smtClean="0"/>
              <a:t>Cordeiro</a:t>
            </a:r>
            <a:r>
              <a:rPr lang="en-US" dirty="0" smtClean="0"/>
              <a:t>, AVP MVS School of Business:</a:t>
            </a:r>
            <a:endParaRPr lang="en-US" dirty="0"/>
          </a:p>
        </p:txBody>
      </p:sp>
      <p:sp>
        <p:nvSpPr>
          <p:cNvPr id="3" name="Content Placeholder 2"/>
          <p:cNvSpPr>
            <a:spLocks noGrp="1"/>
          </p:cNvSpPr>
          <p:nvPr>
            <p:ph idx="1"/>
          </p:nvPr>
        </p:nvSpPr>
        <p:spPr/>
        <p:txBody>
          <a:bodyPr/>
          <a:lstStyle/>
          <a:p>
            <a:r>
              <a:rPr lang="en-US" dirty="0" smtClean="0"/>
              <a:t>Early February the CO was asked about the BA in Global Studies Degree. The response was they were busy preparing for the Trustees Meeting and would respond later.</a:t>
            </a:r>
          </a:p>
          <a:p>
            <a:r>
              <a:rPr lang="en-US" dirty="0" smtClean="0"/>
              <a:t>In the meantime, a letter of support for the </a:t>
            </a:r>
            <a:r>
              <a:rPr lang="en-US" dirty="0" err="1" smtClean="0"/>
              <a:t>EdD</a:t>
            </a:r>
            <a:r>
              <a:rPr lang="en-US" dirty="0" smtClean="0"/>
              <a:t> was obtained from the Chancellor as a special request to meet the WASC deadline and sent directly to Dr. Gary Kinsey</a:t>
            </a:r>
          </a:p>
          <a:p>
            <a:r>
              <a:rPr lang="en-US" dirty="0" smtClean="0"/>
              <a:t>The CO said they will review the BA in Global </a:t>
            </a:r>
            <a:r>
              <a:rPr lang="en-US" smtClean="0"/>
              <a:t>Studies soon.</a:t>
            </a:r>
            <a:endParaRPr lang="en-US" dirty="0"/>
          </a:p>
        </p:txBody>
      </p:sp>
    </p:spTree>
    <p:extLst>
      <p:ext uri="{BB962C8B-B14F-4D97-AF65-F5344CB8AC3E}">
        <p14:creationId xmlns:p14="http://schemas.microsoft.com/office/powerpoint/2010/main" val="2522252048"/>
      </p:ext>
    </p:extLst>
  </p:cSld>
  <p:clrMapOvr>
    <a:masterClrMapping/>
  </p:clrMapOvr>
</p:sld>
</file>

<file path=ppt/theme/theme1.xml><?xml version="1.0" encoding="utf-8"?>
<a:theme xmlns:a="http://schemas.openxmlformats.org/drawingml/2006/main" name="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Perception.thmx</Template>
  <TotalTime>1830</TotalTime>
  <Words>1280</Words>
  <Application>Microsoft Office PowerPoint</Application>
  <PresentationFormat>On-screen Show (4:3)</PresentationFormat>
  <Paragraphs>45</Paragraphs>
  <Slides>19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Century Gothic</vt:lpstr>
      <vt:lpstr>Wingdings 2</vt:lpstr>
      <vt:lpstr>Perception</vt:lpstr>
      <vt:lpstr>Intent to Raise Questions</vt:lpstr>
      <vt:lpstr>A. Morris: Bike Sharing</vt:lpstr>
      <vt:lpstr>Response from Ray Porras, Director of Parking and Transportation Services:</vt:lpstr>
      <vt:lpstr>L. Sanchez: CI Outreach to Local High Schools</vt:lpstr>
      <vt:lpstr>Ginger Reyes, AVP/Director of Admissions and Records:</vt:lpstr>
      <vt:lpstr>S. Kelly: Information Request by FPC</vt:lpstr>
      <vt:lpstr>Response from G. Hutchinson:</vt:lpstr>
      <vt:lpstr>J. Meriwether: Status of BA in Global Studies Degree Program</vt:lpstr>
      <vt:lpstr>Response from William Cordeiro, AVP MVS School of Business:</vt:lpstr>
      <vt:lpstr>A. Perchuk: Tree Trimming</vt:lpstr>
      <vt:lpstr>Response from R. Banuelos:</vt:lpstr>
      <vt:lpstr>A. Jimenez: Use of Humanely-raised Animal Products at Food Services</vt:lpstr>
      <vt:lpstr>Response from Erik Blaine, AVP for Administrative Services:</vt:lpstr>
      <vt:lpstr>Response continued…</vt:lpstr>
      <vt:lpstr>Response continued…</vt:lpstr>
      <vt:lpstr>Response continued…</vt:lpstr>
      <vt:lpstr>B. Monsma: Public Outdoor Shared Spaces</vt:lpstr>
      <vt:lpstr>Response from John Gormley, Campus Architect/Senior Director, Planning Design &amp; Construction:</vt:lpstr>
      <vt:lpstr>Response continued…</vt:lpstr>
    </vt:vector>
  </TitlesOfParts>
  <Company>CSU Channel Islands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Jeanne Grier</dc:creator>
  <cp:lastModifiedBy>Daniels, David</cp:lastModifiedBy>
  <cp:revision>33</cp:revision>
  <dcterms:created xsi:type="dcterms:W3CDTF">2014-11-05T18:08:31Z</dcterms:created>
  <dcterms:modified xsi:type="dcterms:W3CDTF">2015-03-24T20:09:27Z</dcterms:modified>
</cp:coreProperties>
</file>