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4" r:id="rId1"/>
  </p:sldMasterIdLst>
  <p:notesMasterIdLst>
    <p:notesMasterId r:id="rId19"/>
  </p:notesMasterIdLst>
  <p:handoutMasterIdLst>
    <p:handoutMasterId r:id="rId20"/>
  </p:handoutMasterIdLst>
  <p:sldIdLst>
    <p:sldId id="342" r:id="rId2"/>
    <p:sldId id="402" r:id="rId3"/>
    <p:sldId id="379" r:id="rId4"/>
    <p:sldId id="398" r:id="rId5"/>
    <p:sldId id="397" r:id="rId6"/>
    <p:sldId id="380" r:id="rId7"/>
    <p:sldId id="400" r:id="rId8"/>
    <p:sldId id="387" r:id="rId9"/>
    <p:sldId id="399" r:id="rId10"/>
    <p:sldId id="375" r:id="rId11"/>
    <p:sldId id="407" r:id="rId12"/>
    <p:sldId id="371" r:id="rId13"/>
    <p:sldId id="403" r:id="rId14"/>
    <p:sldId id="408" r:id="rId15"/>
    <p:sldId id="377" r:id="rId16"/>
    <p:sldId id="406" r:id="rId17"/>
    <p:sldId id="405" r:id="rId18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i, Dianne" initials="W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B00"/>
    <a:srgbClr val="FE9700"/>
    <a:srgbClr val="99CC00"/>
    <a:srgbClr val="9933FF"/>
    <a:srgbClr val="3399FF"/>
    <a:srgbClr val="000F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699" autoAdjust="0"/>
  </p:normalViewPr>
  <p:slideViewPr>
    <p:cSldViewPr snapToGrid="0">
      <p:cViewPr varScale="1">
        <p:scale>
          <a:sx n="68" d="100"/>
          <a:sy n="68" d="100"/>
        </p:scale>
        <p:origin x="1650" y="54"/>
      </p:cViewPr>
      <p:guideLst>
        <p:guide orient="horz" pos="213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201FE-3B0F-4758-8564-486AF648A0C9}" type="datetimeFigureOut">
              <a:rPr lang="en-US" smtClean="0"/>
              <a:t>3/27/2017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9CDC7-02F6-43EB-A88E-52F20B4F1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717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26833" cy="465797"/>
          </a:xfrm>
          <a:prstGeom prst="rect">
            <a:avLst/>
          </a:prstGeom>
        </p:spPr>
        <p:txBody>
          <a:bodyPr vert="horz" lIns="92954" tIns="46477" rIns="92954" bIns="464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2"/>
            <a:ext cx="3026833" cy="465797"/>
          </a:xfrm>
          <a:prstGeom prst="rect">
            <a:avLst/>
          </a:prstGeom>
        </p:spPr>
        <p:txBody>
          <a:bodyPr vert="horz" lIns="92954" tIns="46477" rIns="92954" bIns="46477" rtlCol="0"/>
          <a:lstStyle>
            <a:lvl1pPr algn="r">
              <a:defRPr sz="1200"/>
            </a:lvl1pPr>
          </a:lstStyle>
          <a:p>
            <a:fld id="{B7E0A0F3-C109-4C56-94A4-3567B580A738}" type="datetimeFigureOut">
              <a:rPr lang="en-US" smtClean="0"/>
              <a:t>3/27/2017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4" tIns="46477" rIns="92954" bIns="464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3"/>
            <a:ext cx="5588000" cy="3655457"/>
          </a:xfrm>
          <a:prstGeom prst="rect">
            <a:avLst/>
          </a:prstGeom>
        </p:spPr>
        <p:txBody>
          <a:bodyPr vert="horz" lIns="92954" tIns="46477" rIns="92954" bIns="464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4" tIns="46477" rIns="92954" bIns="464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4" tIns="46477" rIns="92954" bIns="46477" rtlCol="0" anchor="b"/>
          <a:lstStyle>
            <a:lvl1pPr algn="r">
              <a:defRPr sz="1200"/>
            </a:lvl1pPr>
          </a:lstStyle>
          <a:p>
            <a:fld id="{0B05B5AF-FA01-4455-B145-F211EC8FEB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55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570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753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8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54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93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35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171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987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34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697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5B5AF-FA01-4455-B145-F211EC8FEBB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27A73-5203-4308-9630-978D6D8F5783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9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F16CC-3D07-4584-B9B4-0CF45163D8AD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0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2F5F-6ED7-410A-9EEE-F3D2023B1CCF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0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08956-85CA-41E3-904B-A674B55E7E25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85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2CAD-EF11-44DE-8761-91707B5C8DAD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966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4314-89FE-477E-8B7C-8BF6AADA435F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0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C5AB1-17DE-4AE8-9806-4E01D63A5880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19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7D3BD-8F70-4044-B4C5-CBBEFC0D19BD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0735-9C21-4099-A549-6E3AEBDECBC7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04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D8AC9059-02BC-4ECB-A672-AFC326306DE7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8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91190-41AE-4129-9917-16DD8B156A60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0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DF11CB3-2A3C-4771-B7D6-043DC02676C1}" type="datetime1">
              <a:rPr lang="en-US" smtClean="0"/>
              <a:t>3/27/2017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21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alstate.edu/BasicNeed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5"/>
          <p:cNvSpPr txBox="1">
            <a:spLocks/>
          </p:cNvSpPr>
          <p:nvPr/>
        </p:nvSpPr>
        <p:spPr>
          <a:xfrm>
            <a:off x="0" y="3390900"/>
            <a:ext cx="9144000" cy="112146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Presented to the Academic Senate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March 28, 2017</a:t>
            </a:r>
            <a:endParaRPr lang="en-US" sz="24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" y="6340"/>
            <a:ext cx="9144000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3" y="5360245"/>
            <a:ext cx="2895600" cy="699145"/>
          </a:xfrm>
          <a:prstGeom prst="rect">
            <a:avLst/>
          </a:prstGeom>
        </p:spPr>
      </p:pic>
      <p:sp>
        <p:nvSpPr>
          <p:cNvPr id="5" name="Subtitle 5"/>
          <p:cNvSpPr txBox="1">
            <a:spLocks/>
          </p:cNvSpPr>
          <p:nvPr/>
        </p:nvSpPr>
        <p:spPr>
          <a:xfrm>
            <a:off x="-114300" y="1540970"/>
            <a:ext cx="9258300" cy="156418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CI’s Student Basic Needs &amp;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Emergency Intervention Program</a:t>
            </a:r>
            <a:endParaRPr lang="en-US" sz="4000" b="1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3995" y="870502"/>
            <a:ext cx="88160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Sub-Committee: Housing Security </a:t>
            </a:r>
          </a:p>
          <a:p>
            <a:endParaRPr lang="en-US" sz="2400" b="1" u="sng" dirty="0" smtClean="0">
              <a:latin typeface="Century Gothic" panose="020B0502020202020204" pitchFamily="34" charset="0"/>
            </a:endParaRPr>
          </a:p>
          <a:p>
            <a:r>
              <a:rPr lang="en-US" sz="2400" b="1" u="sng" dirty="0" smtClean="0">
                <a:latin typeface="Gill Sans MT" panose="020B0502020104020203" pitchFamily="34" charset="0"/>
              </a:rPr>
              <a:t>Short-Term Goals</a:t>
            </a:r>
          </a:p>
          <a:p>
            <a:pPr marL="628650" lvl="1" indent="-171450">
              <a:buFont typeface="Arial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  	Grants/Resources </a:t>
            </a:r>
            <a:r>
              <a:rPr lang="en-US" sz="2400" dirty="0">
                <a:latin typeface="Gill Sans MT" panose="020B0502020104020203" pitchFamily="34" charset="0"/>
              </a:rPr>
              <a:t>for short-term housing </a:t>
            </a:r>
            <a:r>
              <a:rPr lang="en-US" sz="2400" dirty="0" smtClean="0">
                <a:latin typeface="Gill Sans MT" panose="020B0502020104020203" pitchFamily="34" charset="0"/>
              </a:rPr>
              <a:t>needs</a:t>
            </a:r>
          </a:p>
          <a:p>
            <a:pPr marL="628650" lvl="1" indent="-171450">
              <a:buFont typeface="Arial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  	Temporary Stay Plans – On Campus</a:t>
            </a:r>
          </a:p>
          <a:p>
            <a:pPr marL="628650" lvl="1" indent="-171450">
              <a:buFont typeface="Arial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 	Priority Housing Registration for certain protected 		classifications</a:t>
            </a:r>
          </a:p>
          <a:p>
            <a:pPr marL="628650" lvl="1" indent="-171450">
              <a:buFont typeface="Arial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628650" lvl="1" indent="-171450">
              <a:buFont typeface="Arial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lvl="1"/>
            <a:endParaRPr lang="en-US" sz="2400" dirty="0">
              <a:latin typeface="Gill Sans MT" panose="020B0502020104020203" pitchFamily="34" charset="0"/>
            </a:endParaRP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cs typeface="Arial Blac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370" y="4292398"/>
            <a:ext cx="3385809" cy="169290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48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3995" y="870502"/>
            <a:ext cx="88160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latin typeface="Gill Sans MT" panose="020B0502020104020203" pitchFamily="34" charset="0"/>
              </a:rPr>
              <a:t>Sub-Committee: Housing </a:t>
            </a:r>
            <a:r>
              <a:rPr lang="en-US" sz="3200" b="1" u="sng" dirty="0" smtClean="0">
                <a:latin typeface="Gill Sans MT" panose="020B0502020104020203" pitchFamily="34" charset="0"/>
              </a:rPr>
              <a:t>Security (cont.) </a:t>
            </a:r>
            <a:endParaRPr lang="en-US" sz="3200" b="1" u="sng" dirty="0">
              <a:latin typeface="Gill Sans MT" panose="020B0502020104020203" pitchFamily="34" charset="0"/>
            </a:endParaRPr>
          </a:p>
          <a:p>
            <a:endParaRPr lang="en-US" sz="2400" b="1" u="sng" dirty="0" smtClean="0">
              <a:latin typeface="Century Gothic" panose="020B0502020202020204" pitchFamily="34" charset="0"/>
            </a:endParaRPr>
          </a:p>
          <a:p>
            <a:r>
              <a:rPr lang="en-US" sz="2400" b="1" u="sng" dirty="0" smtClean="0">
                <a:latin typeface="Gill Sans MT" panose="020B0502020104020203" pitchFamily="34" charset="0"/>
              </a:rPr>
              <a:t>Long-Term Goals</a:t>
            </a:r>
          </a:p>
          <a:p>
            <a:pPr marL="628650" lvl="1" indent="-171450">
              <a:buFont typeface="Arial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Temporary </a:t>
            </a:r>
            <a:r>
              <a:rPr lang="en-US" sz="2400" dirty="0">
                <a:latin typeface="Gill Sans MT" panose="020B0502020104020203" pitchFamily="34" charset="0"/>
              </a:rPr>
              <a:t>Stay Plans – Off Campus </a:t>
            </a:r>
            <a:r>
              <a:rPr lang="en-US" sz="2400" i="1" dirty="0">
                <a:latin typeface="Gill Sans MT" panose="020B0502020104020203" pitchFamily="34" charset="0"/>
              </a:rPr>
              <a:t>(volunteer housing, hotel vouchers, etc.)</a:t>
            </a:r>
          </a:p>
          <a:p>
            <a:pPr marL="628650" lvl="1" indent="-171450">
              <a:buFont typeface="Arial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cs typeface="Arial Black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26" name="Picture 2" descr="Image result for housing hel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289" y="3074836"/>
            <a:ext cx="2940556" cy="294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08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821948"/>
            <a:ext cx="8873067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Sub-Committee </a:t>
            </a:r>
            <a:r>
              <a:rPr lang="en-US" sz="3600" b="1" u="sng" dirty="0">
                <a:latin typeface="Gill Sans MT" panose="020B0502020104020203" pitchFamily="34" charset="0"/>
              </a:rPr>
              <a:t>Joint Collaborations</a:t>
            </a:r>
          </a:p>
          <a:p>
            <a:pPr marL="514350" indent="-514350">
              <a:buFont typeface="Arial"/>
              <a:buChar char="•"/>
            </a:pPr>
            <a:endParaRPr lang="en-US" sz="2400" b="1" dirty="0" smtClean="0">
              <a:latin typeface="Century Gothic" panose="020B0502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  <a:latin typeface="Gill Sans MT" panose="020B0502020104020203" pitchFamily="34" charset="0"/>
              </a:rPr>
              <a:t>Marketing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Website Development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Advertising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Monetary </a:t>
            </a:r>
            <a:r>
              <a:rPr lang="en-US" sz="2400" b="1" dirty="0">
                <a:solidFill>
                  <a:prstClr val="black"/>
                </a:solidFill>
                <a:latin typeface="Gill Sans MT" panose="020B0502020104020203" pitchFamily="34" charset="0"/>
              </a:rPr>
              <a:t>Donations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Multiple Foundation Accounts</a:t>
            </a:r>
            <a:endParaRPr lang="en-US" sz="2000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Advertising/Solicitations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On-line </a:t>
            </a:r>
            <a:r>
              <a:rPr lang="en-US" sz="20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Donation Options</a:t>
            </a:r>
            <a:endParaRPr lang="en-US" sz="2000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Payroll Deduction </a:t>
            </a:r>
            <a:r>
              <a:rPr lang="en-US" sz="20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Option for CI Faculty and Staff</a:t>
            </a:r>
            <a:endParaRPr lang="en-US" sz="2000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  <a:latin typeface="Gill Sans MT" panose="020B0502020104020203" pitchFamily="34" charset="0"/>
              </a:rPr>
              <a:t>Staffing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Case Manager Position </a:t>
            </a:r>
            <a:endParaRPr lang="en-US" sz="2000" dirty="0" smtClean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Volunteers</a:t>
            </a:r>
            <a:endParaRPr lang="en-US" sz="2000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Assessment</a:t>
            </a:r>
            <a:endParaRPr lang="en-US" sz="24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Capstone </a:t>
            </a:r>
            <a:r>
              <a:rPr lang="en-US" sz="20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Projects for CI Students</a:t>
            </a:r>
          </a:p>
          <a:p>
            <a:pPr marL="1428750" lvl="2" indent="-514350">
              <a:buFont typeface="Courier New" panose="02070309020205020404" pitchFamily="49" charset="0"/>
              <a:buChar char="o"/>
            </a:pPr>
            <a:endParaRPr lang="en-US" sz="2000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sz="2400" dirty="0" smtClean="0"/>
          </a:p>
          <a:p>
            <a:pPr marL="971550" lvl="1" indent="-51435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026" name="Picture 2" descr="Image result for collabor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350371"/>
            <a:ext cx="2370758" cy="177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197" y="551289"/>
            <a:ext cx="82894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b="1" u="sng" dirty="0" smtClean="0">
              <a:latin typeface="Gill Sans MT" panose="020B0502020104020203" pitchFamily="34" charset="0"/>
            </a:endParaRPr>
          </a:p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How you can help? 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pPr marL="514350" lvl="0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Educate others!</a:t>
            </a:r>
          </a:p>
          <a:p>
            <a:pPr marL="514350" lvl="0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Make a Monetary Gift! 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3399FF"/>
                </a:solidFill>
                <a:latin typeface="Gill Sans MT" panose="020B0502020104020203" pitchFamily="34" charset="0"/>
              </a:rPr>
              <a:t>http</a:t>
            </a:r>
            <a:r>
              <a:rPr lang="en-US" sz="2400" dirty="0">
                <a:solidFill>
                  <a:srgbClr val="3399FF"/>
                </a:solidFill>
                <a:latin typeface="Gill Sans MT" panose="020B0502020104020203" pitchFamily="34" charset="0"/>
              </a:rPr>
              <a:t>://www.csuci.edu/giving/</a:t>
            </a:r>
            <a:endParaRPr lang="en-US" sz="2400" dirty="0" smtClean="0">
              <a:solidFill>
                <a:srgbClr val="3399FF"/>
              </a:solidFill>
              <a:latin typeface="Gill Sans MT" panose="020B0502020104020203" pitchFamily="34" charset="0"/>
            </a:endParaRPr>
          </a:p>
          <a:p>
            <a:pPr marL="514350" lvl="0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Donate Food and Personal Hygiene Items! </a:t>
            </a:r>
          </a:p>
          <a:p>
            <a:pPr marL="514350" lvl="0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Let us know about partnership opportunities! </a:t>
            </a:r>
          </a:p>
          <a:p>
            <a:pPr marL="514350" lvl="0" indent="-514350">
              <a:buFont typeface="Arial" panose="020B0604020202020204" pitchFamily="34" charset="0"/>
              <a:buChar char="•"/>
            </a:pPr>
            <a:endParaRPr lang="en-US" sz="4000" b="1" dirty="0" smtClean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514350" lvl="0" indent="-514350"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2" descr="Image result for how can i help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88" y="4011289"/>
            <a:ext cx="3534023" cy="2150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0197" y="551289"/>
            <a:ext cx="828942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b="1" u="sng" dirty="0" smtClean="0">
              <a:latin typeface="Gill Sans MT" panose="020B0502020104020203" pitchFamily="34" charset="0"/>
            </a:endParaRPr>
          </a:p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Resources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dirty="0">
                <a:latin typeface="Century Gothic" panose="020B0502020202020204" pitchFamily="34" charset="0"/>
              </a:rPr>
              <a:t>CSU Basic Needs Initiative website</a:t>
            </a:r>
          </a:p>
          <a:p>
            <a:r>
              <a:rPr lang="en-US" sz="2400" dirty="0">
                <a:latin typeface="Century Gothic" panose="020B0502020202020204" pitchFamily="34" charset="0"/>
                <a:hlinkClick r:id="rId2"/>
              </a:rPr>
              <a:t>www.calstate.edu/BasicNeeds</a:t>
            </a:r>
            <a:endParaRPr lang="en-US" sz="2400" dirty="0">
              <a:latin typeface="Century Gothic" panose="020B0502020202020204" pitchFamily="34" charset="0"/>
            </a:endParaRPr>
          </a:p>
          <a:p>
            <a:pPr lvl="0"/>
            <a:endParaRPr lang="en-US" sz="4000" b="1" dirty="0" smtClean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marL="514350" lvl="0" indent="-514350"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40" y="3270939"/>
            <a:ext cx="47529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5"/>
          <p:cNvSpPr txBox="1">
            <a:spLocks/>
          </p:cNvSpPr>
          <p:nvPr/>
        </p:nvSpPr>
        <p:spPr>
          <a:xfrm>
            <a:off x="0" y="3846021"/>
            <a:ext cx="9144000" cy="156418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2936" y="2461026"/>
            <a:ext cx="91440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Gill Sans MT" panose="020B0502020104020203" pitchFamily="34" charset="0"/>
              </a:rPr>
              <a:t>Questions?</a:t>
            </a:r>
            <a:endParaRPr lang="en-US" sz="5400" dirty="0" smtClean="0">
              <a:latin typeface="Gill Sans MT" panose="020B0502020104020203" pitchFamily="34" charset="0"/>
            </a:endParaRPr>
          </a:p>
          <a:p>
            <a:pPr marL="971550" lvl="1" indent="-514350" algn="ctr">
              <a:buFont typeface="+mj-lt"/>
              <a:buAutoNum type="arabicPeriod"/>
            </a:pPr>
            <a:endParaRPr lang="en-US" sz="4000" dirty="0" smtClean="0">
              <a:latin typeface="Gill Sans MT" panose="020B0502020104020203" pitchFamily="34" charset="0"/>
            </a:endParaRPr>
          </a:p>
          <a:p>
            <a:pPr marL="971550" lvl="1" indent="-514350" algn="ctr">
              <a:buFont typeface="+mj-lt"/>
              <a:buAutoNum type="arabicPeriod"/>
            </a:pPr>
            <a:endParaRPr lang="en-US" sz="4000" dirty="0" smtClean="0">
              <a:latin typeface="Gill Sans MT" panose="020B0502020104020203" pitchFamily="34" charset="0"/>
            </a:endParaRPr>
          </a:p>
          <a:p>
            <a:pPr marL="457200" indent="-457200" algn="ctr">
              <a:buFont typeface="Arial"/>
              <a:buChar char="•"/>
            </a:pPr>
            <a:endParaRPr lang="en-US" sz="4000" dirty="0" smtClean="0">
              <a:latin typeface="Gill Sans MT" panose="020B05020201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5"/>
          <p:cNvSpPr txBox="1">
            <a:spLocks/>
          </p:cNvSpPr>
          <p:nvPr/>
        </p:nvSpPr>
        <p:spPr>
          <a:xfrm>
            <a:off x="0" y="3836396"/>
            <a:ext cx="9144000" cy="156418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/>
          </a:p>
        </p:txBody>
      </p:sp>
      <p:pic>
        <p:nvPicPr>
          <p:cNvPr id="3074" name="8B9C342F-D811-4DAC-ABD0-E83888D68C6A" descr="8B9C342F-D811-4DAC-ABD0-E83888D68C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6" y="481263"/>
            <a:ext cx="3453332" cy="258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795E7156-9D44-418E-87CB-E4F779A12058" descr="795E7156-9D44-418E-87CB-E4F779A120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279" y="481263"/>
            <a:ext cx="3453332" cy="258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64C7A2BA-12AD-46AD-BAF7-08FB3C85593D" descr="64C7A2BA-12AD-46AD-BAF7-08FB3C85593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5" y="3538049"/>
            <a:ext cx="3470491" cy="2602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AFE1FBFD-9D99-4F38-A92F-5B9E1A8200C9" descr="AFE1FBFD-9D99-4F38-A92F-5B9E1A8200C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279" y="3538049"/>
            <a:ext cx="3470491" cy="260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29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5"/>
          <p:cNvSpPr txBox="1">
            <a:spLocks/>
          </p:cNvSpPr>
          <p:nvPr/>
        </p:nvSpPr>
        <p:spPr>
          <a:xfrm>
            <a:off x="0" y="3836396"/>
            <a:ext cx="9144000" cy="156418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/>
          </a:p>
        </p:txBody>
      </p:sp>
      <p:pic>
        <p:nvPicPr>
          <p:cNvPr id="2050" name="11E6FC86-90F3-45D6-91E2-3CF7382DF949" descr="11E6FC86-90F3-45D6-91E2-3CF7382DF9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9" y="404260"/>
            <a:ext cx="3477861" cy="260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BBFA9C42-A73B-4728-90C5-21BF9E3FF925" descr="BBFA9C42-A73B-4728-90C5-21BF9E3FF9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251" y="404260"/>
            <a:ext cx="3477861" cy="260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C249E6A4-9EC5-493D-878A-710D5C48571F" descr="C249E6A4-9EC5-493D-878A-710D5C48571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9" y="3514000"/>
            <a:ext cx="3477861" cy="260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DA24CEE8-7B4A-40A0-8756-F1831AAC56C6" descr="DA24CEE8-7B4A-40A0-8756-F1831AAC56C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251" y="3514000"/>
            <a:ext cx="3477862" cy="260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5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8442" y="727075"/>
            <a:ext cx="8807116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The California State University (CSU) Involvement &amp; Response</a:t>
            </a:r>
            <a:endParaRPr lang="en-US" sz="3600" b="1" u="sng" dirty="0">
              <a:latin typeface="Gill Sans MT" panose="020B0502020104020203" pitchFamily="34" charset="0"/>
            </a:endParaRPr>
          </a:p>
          <a:p>
            <a:endParaRPr lang="en-US" sz="2400" dirty="0" smtClean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Office </a:t>
            </a:r>
            <a:r>
              <a:rPr lang="en-US" sz="2400" dirty="0">
                <a:latin typeface="Gill Sans MT" panose="020B0502020104020203" pitchFamily="34" charset="0"/>
              </a:rPr>
              <a:t>of the </a:t>
            </a:r>
            <a:r>
              <a:rPr lang="en-US" sz="2400" dirty="0" smtClean="0">
                <a:latin typeface="Gill Sans MT" panose="020B0502020104020203" pitchFamily="34" charset="0"/>
              </a:rPr>
              <a:t>Chancellor Study </a:t>
            </a:r>
            <a:r>
              <a:rPr lang="en-US" sz="2400" dirty="0">
                <a:latin typeface="Gill Sans MT" panose="020B0502020104020203" pitchFamily="34" charset="0"/>
              </a:rPr>
              <a:t>on </a:t>
            </a:r>
            <a:r>
              <a:rPr lang="en-US" sz="2400" dirty="0" smtClean="0">
                <a:latin typeface="Gill Sans MT" panose="020B0502020104020203" pitchFamily="34" charset="0"/>
              </a:rPr>
              <a:t>CSU Food </a:t>
            </a:r>
            <a:r>
              <a:rPr lang="en-US" sz="2400" dirty="0">
                <a:latin typeface="Gill Sans MT" panose="020B0502020104020203" pitchFamily="34" charset="0"/>
              </a:rPr>
              <a:t>and Housing </a:t>
            </a:r>
            <a:r>
              <a:rPr lang="en-US" sz="2400" dirty="0" smtClean="0">
                <a:latin typeface="Gill Sans MT" panose="020B0502020104020203" pitchFamily="34" charset="0"/>
              </a:rPr>
              <a:t>Security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u="sng" dirty="0" smtClean="0">
              <a:latin typeface="Gill Sans MT" panose="020B0502020104020203" pitchFamily="34" charset="0"/>
            </a:endParaRPr>
          </a:p>
          <a:p>
            <a:pPr lvl="1"/>
            <a:r>
              <a:rPr lang="en-US" sz="2400" b="1" u="sng" dirty="0" smtClean="0">
                <a:latin typeface="Gill Sans MT" panose="020B0502020104020203" pitchFamily="34" charset="0"/>
              </a:rPr>
              <a:t>Key Findings</a:t>
            </a:r>
            <a:endParaRPr lang="en-US" sz="2400" b="1" u="sng" dirty="0"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MT" panose="020B0502020104020203" pitchFamily="34" charset="0"/>
              </a:rPr>
              <a:t>Staff, faculty, and administrators estimated displaced students at 8.7% and food insecure students at 21%; however, preliminary student survey results </a:t>
            </a:r>
            <a:r>
              <a:rPr lang="en-US" sz="2000" dirty="0" smtClean="0">
                <a:latin typeface="Gill Sans MT" panose="020B0502020104020203" pitchFamily="34" charset="0"/>
              </a:rPr>
              <a:t>show </a:t>
            </a:r>
            <a:r>
              <a:rPr lang="en-US" sz="2000" b="1" u="sng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12</a:t>
            </a:r>
            <a:r>
              <a:rPr lang="en-US" sz="2000" b="1" u="sng" dirty="0">
                <a:solidFill>
                  <a:srgbClr val="FF0000"/>
                </a:solidFill>
                <a:latin typeface="Gill Sans MT" panose="020B0502020104020203" pitchFamily="34" charset="0"/>
              </a:rPr>
              <a:t>%</a:t>
            </a:r>
            <a:r>
              <a:rPr lang="en-US" sz="2000" dirty="0">
                <a:latin typeface="Gill Sans MT" panose="020B0502020104020203" pitchFamily="34" charset="0"/>
              </a:rPr>
              <a:t> and </a:t>
            </a:r>
            <a:r>
              <a:rPr lang="en-US" sz="2000" b="1" u="sng" dirty="0">
                <a:solidFill>
                  <a:srgbClr val="FF0000"/>
                </a:solidFill>
                <a:latin typeface="Gill Sans MT" panose="020B0502020104020203" pitchFamily="34" charset="0"/>
              </a:rPr>
              <a:t>24</a:t>
            </a:r>
            <a:r>
              <a:rPr lang="en-US" sz="2000" b="1" u="sng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%</a:t>
            </a:r>
            <a:r>
              <a:rPr lang="en-US" sz="2000" dirty="0" smtClean="0">
                <a:latin typeface="Gill Sans MT" panose="020B0502020104020203" pitchFamily="34" charset="0"/>
              </a:rPr>
              <a:t>.</a:t>
            </a:r>
            <a:endParaRPr lang="en-US" sz="2000" dirty="0"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Students </a:t>
            </a:r>
            <a:r>
              <a:rPr lang="en-US" sz="2000" dirty="0">
                <a:latin typeface="Gill Sans MT" panose="020B0502020104020203" pitchFamily="34" charset="0"/>
              </a:rPr>
              <a:t>who experienced food and/or housing instability reported high levels of stress and the need for single points of </a:t>
            </a:r>
            <a:r>
              <a:rPr lang="en-US" sz="2000" dirty="0" smtClean="0">
                <a:latin typeface="Gill Sans MT" panose="020B0502020104020203" pitchFamily="34" charset="0"/>
              </a:rPr>
              <a:t>contact.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Approximately </a:t>
            </a:r>
            <a:r>
              <a:rPr lang="en-US" sz="2000" b="1" u="sng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1</a:t>
            </a:r>
            <a:r>
              <a:rPr lang="en-US" sz="2000" dirty="0" smtClean="0">
                <a:latin typeface="Gill Sans MT" panose="020B0502020104020203" pitchFamily="34" charset="0"/>
              </a:rPr>
              <a:t> out of </a:t>
            </a:r>
            <a:r>
              <a:rPr lang="en-US" sz="2000" b="1" u="sng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3</a:t>
            </a:r>
            <a:r>
              <a:rPr lang="en-US" sz="2000" dirty="0" smtClean="0">
                <a:latin typeface="Gill Sans MT" panose="020B0502020104020203" pitchFamily="34" charset="0"/>
              </a:rPr>
              <a:t> college </a:t>
            </a:r>
            <a:r>
              <a:rPr lang="en-US" sz="2000" dirty="0">
                <a:latin typeface="Gill Sans MT" panose="020B0502020104020203" pitchFamily="34" charset="0"/>
              </a:rPr>
              <a:t>students </a:t>
            </a:r>
            <a:r>
              <a:rPr lang="en-US" sz="2000" dirty="0" smtClean="0">
                <a:latin typeface="Gill Sans MT" panose="020B0502020104020203" pitchFamily="34" charset="0"/>
              </a:rPr>
              <a:t>currently experiences </a:t>
            </a:r>
            <a:r>
              <a:rPr lang="en-US" sz="2000" dirty="0">
                <a:latin typeface="Gill Sans MT" panose="020B0502020104020203" pitchFamily="34" charset="0"/>
              </a:rPr>
              <a:t>food </a:t>
            </a:r>
            <a:r>
              <a:rPr lang="en-US" sz="2000" dirty="0" smtClean="0">
                <a:latin typeface="Gill Sans MT" panose="020B0502020104020203" pitchFamily="34" charset="0"/>
              </a:rPr>
              <a:t>insecurity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Gill Sans MT" panose="020B0502020104020203" pitchFamily="34" charset="0"/>
            </a:endParaRPr>
          </a:p>
          <a:p>
            <a:pPr lvl="1"/>
            <a:endParaRPr lang="en-US" sz="2400" dirty="0" smtClean="0">
              <a:latin typeface="Century Gothic" panose="020B0502020202020204" pitchFamily="34" charset="0"/>
            </a:endParaRP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endParaRPr lang="en-US" sz="3200" dirty="0"/>
          </a:p>
          <a:p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5652717"/>
            <a:ext cx="1708696" cy="4125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41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6262" y="822325"/>
            <a:ext cx="847807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The CSU Channel Islands (CI) </a:t>
            </a:r>
          </a:p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Involvement &amp; Response</a:t>
            </a:r>
          </a:p>
          <a:p>
            <a:endParaRPr lang="en-US" sz="2400" dirty="0" smtClean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Charge from President Beck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Define a Purpose Statement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Develop a Task Force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Identify Goals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Establish Deadlines</a:t>
            </a:r>
          </a:p>
          <a:p>
            <a:endParaRPr lang="en-US" sz="2400" dirty="0" smtClean="0">
              <a:latin typeface="Century Gothic" panose="020B0502020202020204" pitchFamily="34" charset="0"/>
            </a:endParaRP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endParaRPr lang="en-US" sz="3200" dirty="0"/>
          </a:p>
          <a:p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5652717"/>
            <a:ext cx="1708696" cy="4125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863" y="3254472"/>
            <a:ext cx="2720500" cy="27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2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3412" y="802304"/>
            <a:ext cx="847807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The </a:t>
            </a:r>
            <a:r>
              <a:rPr lang="en-US" sz="3600" b="1" u="sng" dirty="0" smtClean="0">
                <a:latin typeface="Gill Sans MT" panose="020B0502020104020203" pitchFamily="34" charset="0"/>
              </a:rPr>
              <a:t>CSU Channel Islands (CI) </a:t>
            </a:r>
          </a:p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Involvement </a:t>
            </a:r>
            <a:r>
              <a:rPr lang="en-US" sz="3600" b="1" u="sng" dirty="0">
                <a:latin typeface="Gill Sans MT" panose="020B0502020104020203" pitchFamily="34" charset="0"/>
              </a:rPr>
              <a:t>&amp; </a:t>
            </a:r>
            <a:r>
              <a:rPr lang="en-US" sz="3600" b="1" u="sng" dirty="0" smtClean="0">
                <a:latin typeface="Gill Sans MT" panose="020B0502020104020203" pitchFamily="34" charset="0"/>
              </a:rPr>
              <a:t>Response (cont.)</a:t>
            </a:r>
            <a:endParaRPr lang="en-US" sz="3600" b="1" u="sng" dirty="0">
              <a:latin typeface="Gill Sans MT" panose="020B0502020104020203" pitchFamily="34" charset="0"/>
            </a:endParaRPr>
          </a:p>
          <a:p>
            <a:endParaRPr lang="en-US" sz="2400" b="1" u="sng" dirty="0" smtClean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Student Basic Needs &amp; Emergency Intervention Taskforce</a:t>
            </a:r>
          </a:p>
          <a:p>
            <a:endParaRPr lang="en-US" sz="2400" dirty="0" smtClean="0">
              <a:latin typeface="Gill Sans MT" panose="020B0502020104020203" pitchFamily="34" charset="0"/>
            </a:endParaRPr>
          </a:p>
          <a:p>
            <a:pPr lvl="2"/>
            <a:r>
              <a:rPr lang="en-US" sz="2400" i="1" u="sng" dirty="0" smtClean="0">
                <a:latin typeface="Gill Sans MT" panose="020B0502020104020203" pitchFamily="34" charset="0"/>
              </a:rPr>
              <a:t>Purpose Statement</a:t>
            </a:r>
            <a:r>
              <a:rPr lang="en-US" sz="2400" i="1" dirty="0" smtClean="0">
                <a:latin typeface="Gill Sans MT" panose="020B0502020104020203" pitchFamily="34" charset="0"/>
              </a:rPr>
              <a:t>:  The CI Student Basic Needs &amp; Emergency </a:t>
            </a:r>
            <a:r>
              <a:rPr lang="en-US" sz="2400" i="1" dirty="0">
                <a:latin typeface="Gill Sans MT" panose="020B0502020104020203" pitchFamily="34" charset="0"/>
              </a:rPr>
              <a:t>Intervention Task Force is responsible for identifying interventions and strategies for </a:t>
            </a:r>
            <a:r>
              <a:rPr lang="en-US" sz="2400" b="1" i="1" dirty="0" smtClean="0">
                <a:latin typeface="Gill Sans MT" panose="020B0502020104020203" pitchFamily="34" charset="0"/>
              </a:rPr>
              <a:t>Emergency Funds, Food Security, and </a:t>
            </a:r>
            <a:r>
              <a:rPr lang="en-US" sz="2400" b="1" i="1" dirty="0">
                <a:latin typeface="Gill Sans MT" panose="020B0502020104020203" pitchFamily="34" charset="0"/>
              </a:rPr>
              <a:t>Housing </a:t>
            </a:r>
            <a:r>
              <a:rPr lang="en-US" sz="2400" b="1" i="1" dirty="0" smtClean="0">
                <a:latin typeface="Gill Sans MT" panose="020B0502020104020203" pitchFamily="34" charset="0"/>
              </a:rPr>
              <a:t>Security. </a:t>
            </a:r>
            <a:endParaRPr lang="en-US" sz="2400" i="1" dirty="0">
              <a:latin typeface="Gill Sans MT" panose="020B0502020104020203" pitchFamily="34" charset="0"/>
            </a:endParaRPr>
          </a:p>
          <a:p>
            <a:endParaRPr lang="en-US" sz="2000" dirty="0" smtClean="0">
              <a:latin typeface="Gill Sans MT" panose="020B0502020104020203" pitchFamily="34" charset="0"/>
            </a:endParaRP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endParaRPr lang="en-US" sz="3200" dirty="0"/>
          </a:p>
          <a:p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5652717"/>
            <a:ext cx="1708696" cy="4125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65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60426"/>
            <a:ext cx="9143999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Task Force &amp; Sub-committees</a:t>
            </a:r>
          </a:p>
          <a:p>
            <a:endParaRPr lang="en-US" sz="2400" dirty="0" smtClean="0">
              <a:latin typeface="Century Gothic" panose="020B0502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Gill Sans MT" panose="020B0502020104020203" pitchFamily="34" charset="0"/>
              </a:rPr>
              <a:t>Student Basic Needs &amp; Emergency Intervention Taskforce 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Gill Sans MT" panose="020B0502020104020203" pitchFamily="34" charset="0"/>
              </a:rPr>
              <a:t>Chair:  Toni </a:t>
            </a:r>
            <a:r>
              <a:rPr lang="en-US" sz="1600" dirty="0">
                <a:latin typeface="Gill Sans MT" panose="020B0502020104020203" pitchFamily="34" charset="0"/>
              </a:rPr>
              <a:t>DeBoni, Associate Vice President for Student Affairs &amp; Dean of Students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Gill Sans MT" panose="020B0502020104020203" pitchFamily="34" charset="0"/>
              </a:rPr>
              <a:t>Emergency Funds </a:t>
            </a:r>
            <a:endParaRPr lang="en-US" i="1" dirty="0">
              <a:latin typeface="Gill Sans MT" panose="020B0502020104020203" pitchFamily="34" charset="0"/>
            </a:endParaRP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Gill Sans MT" panose="020B0502020104020203" pitchFamily="34" charset="0"/>
              </a:rPr>
              <a:t>Chair:  Dottie Ayer, Special Assistant to the Vice President for Student Affairs &amp; Strategic Operations Administrator</a:t>
            </a:r>
          </a:p>
          <a:p>
            <a:pPr lvl="2"/>
            <a:endParaRPr lang="en-US" dirty="0" smtClean="0"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Gill Sans MT" panose="020B0502020104020203" pitchFamily="34" charset="0"/>
              </a:rPr>
              <a:t>Food Security</a:t>
            </a: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Gill Sans MT" panose="020B0502020104020203" pitchFamily="34" charset="0"/>
              </a:rPr>
              <a:t>Chair: Ed Lebioda, Associate Vice President for Student Affairs – Wellness &amp; Athletics </a:t>
            </a:r>
            <a:endParaRPr lang="en-US" sz="1600" dirty="0">
              <a:latin typeface="Gill Sans MT" panose="020B0502020104020203" pitchFamily="34" charset="0"/>
            </a:endParaRPr>
          </a:p>
          <a:p>
            <a:pPr lvl="3"/>
            <a:endParaRPr lang="en-US" sz="1600" dirty="0">
              <a:latin typeface="Gill Sans MT" panose="020B0502020104020203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Gill Sans MT" panose="020B0502020104020203" pitchFamily="34" charset="0"/>
              </a:rPr>
              <a:t>Housing Security </a:t>
            </a:r>
            <a:endParaRPr lang="en-US" i="1" dirty="0">
              <a:latin typeface="Gill Sans MT" panose="020B0502020104020203" pitchFamily="34" charset="0"/>
            </a:endParaRPr>
          </a:p>
          <a:p>
            <a:pPr marL="1714500" lvl="3" indent="-342900">
              <a:buFont typeface="Courier New" panose="02070309020205020404" pitchFamily="49" charset="0"/>
              <a:buChar char="o"/>
            </a:pPr>
            <a:r>
              <a:rPr lang="en-US" sz="1600" dirty="0">
                <a:latin typeface="Gill Sans MT" panose="020B0502020104020203" pitchFamily="34" charset="0"/>
              </a:rPr>
              <a:t>Chair: Cindy Derrico, Associate Vice President for Student Affairs – Housing &amp; Residential Education and Associated Students Inc.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en-US" dirty="0" smtClean="0">
              <a:latin typeface="Gill Sans MT" panose="020B0502020104020203" pitchFamily="34" charset="0"/>
            </a:endParaRPr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endParaRPr lang="en-US" sz="3200" dirty="0"/>
          </a:p>
          <a:p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5652717"/>
            <a:ext cx="1708696" cy="41256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23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50539" y="1923892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ill Sans MT" panose="020B0502020104020203" pitchFamily="34" charset="0"/>
              </a:rPr>
              <a:t>	</a:t>
            </a:r>
            <a:r>
              <a:rPr lang="en-US" sz="2400" b="1" u="sng" dirty="0" smtClean="0">
                <a:latin typeface="Gill Sans MT" panose="020B0502020104020203" pitchFamily="34" charset="0"/>
              </a:rPr>
              <a:t>Short-Term Goals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Establish Emergency Funds Grant</a:t>
            </a:r>
          </a:p>
          <a:p>
            <a:pPr marL="1828800" lvl="3" indent="-4572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Identify Dollars</a:t>
            </a:r>
          </a:p>
          <a:p>
            <a:pPr marL="1828800" lvl="3" indent="-4572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Create an application process</a:t>
            </a:r>
          </a:p>
          <a:p>
            <a:pPr marL="1828800" lvl="3" indent="-4572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Create an application review &amp; disbursement process</a:t>
            </a:r>
          </a:p>
          <a:p>
            <a:pPr marL="1828800" lvl="3" indent="-45720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Accessibility to students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3" y="5642778"/>
            <a:ext cx="1708696" cy="4125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016" y="3954105"/>
            <a:ext cx="3412445" cy="2272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8181" y="971408"/>
            <a:ext cx="7977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Sub-committee: Emergency </a:t>
            </a:r>
            <a:r>
              <a:rPr lang="en-US" sz="3600" b="1" u="sng" dirty="0">
                <a:latin typeface="Gill Sans MT" panose="020B0502020104020203" pitchFamily="34" charset="0"/>
              </a:rPr>
              <a:t>Funds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76225" y="1924313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entury Gothic" panose="020B0502020202020204" pitchFamily="34" charset="0"/>
              </a:rPr>
              <a:t>	</a:t>
            </a:r>
            <a:r>
              <a:rPr lang="en-US" sz="2400" b="1" u="sng" dirty="0" smtClean="0">
                <a:latin typeface="Gill Sans MT" panose="020B0502020104020203" pitchFamily="34" charset="0"/>
              </a:rPr>
              <a:t>Long-Term Goals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Develop a possible </a:t>
            </a:r>
            <a:r>
              <a:rPr lang="en-US" sz="2400" dirty="0">
                <a:latin typeface="Gill Sans MT" panose="020B0502020104020203" pitchFamily="34" charset="0"/>
              </a:rPr>
              <a:t>Loan Program (with higher allocations and lifetime maximums)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3" y="5642778"/>
            <a:ext cx="1708696" cy="4125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868278"/>
            <a:ext cx="9229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Gill Sans MT" panose="020B0502020104020203" pitchFamily="34" charset="0"/>
              </a:rPr>
              <a:t>Sub-committee: Emergency </a:t>
            </a:r>
            <a:r>
              <a:rPr lang="en-US" sz="3600" b="1" u="sng" dirty="0">
                <a:latin typeface="Gill Sans MT" panose="020B0502020104020203" pitchFamily="34" charset="0"/>
              </a:rPr>
              <a:t>Funds </a:t>
            </a:r>
            <a:r>
              <a:rPr lang="en-US" sz="3600" b="1" u="sng" dirty="0" smtClean="0">
                <a:latin typeface="Gill Sans MT" panose="020B0502020104020203" pitchFamily="34" charset="0"/>
              </a:rPr>
              <a:t>(cont.)</a:t>
            </a:r>
            <a:endParaRPr lang="en-US" sz="3600" b="1" u="sng" dirty="0"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8" descr="Image result for emergency fun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30" y="3839164"/>
            <a:ext cx="2702233" cy="18036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62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224" y="866046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Sub-Committee: Food Security </a:t>
            </a:r>
          </a:p>
          <a:p>
            <a:endParaRPr lang="en-US" sz="2400" b="1" u="sng" dirty="0">
              <a:latin typeface="Century Gothic" panose="020B0502020202020204" pitchFamily="34" charset="0"/>
            </a:endParaRPr>
          </a:p>
          <a:p>
            <a:r>
              <a:rPr lang="en-US" sz="2400" b="1" u="sng" dirty="0" smtClean="0">
                <a:latin typeface="Gill Sans MT" panose="020B0502020104020203" pitchFamily="34" charset="0"/>
              </a:rPr>
              <a:t>Short-Term </a:t>
            </a:r>
            <a:r>
              <a:rPr lang="en-US" sz="2400" b="1" u="sng" dirty="0">
                <a:latin typeface="Gill Sans MT" panose="020B0502020104020203" pitchFamily="34" charset="0"/>
              </a:rPr>
              <a:t>Goals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Create CI Food Pantry </a:t>
            </a:r>
          </a:p>
          <a:p>
            <a:pPr marL="1428750" lvl="2" indent="-51435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Obtain Donations </a:t>
            </a:r>
          </a:p>
          <a:p>
            <a:pPr marL="1428750" lvl="2" indent="-514350"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Gill Sans MT" panose="020B0502020104020203" pitchFamily="34" charset="0"/>
              </a:rPr>
              <a:t>Volunteers</a:t>
            </a:r>
            <a:endParaRPr lang="en-US" sz="2400" dirty="0">
              <a:latin typeface="Gill Sans MT" panose="020B0502020104020203" pitchFamily="34" charset="0"/>
            </a:endParaRPr>
          </a:p>
          <a:p>
            <a:pPr marL="1428750" lvl="2" indent="-514350">
              <a:buFont typeface="Courier New" panose="02070309020205020404" pitchFamily="49" charset="0"/>
              <a:buChar char="o"/>
            </a:pPr>
            <a:endParaRPr lang="en-US" sz="2400" dirty="0">
              <a:latin typeface="Gill Sans MT" panose="020B0502020104020203" pitchFamily="34" charset="0"/>
            </a:endParaRPr>
          </a:p>
          <a:p>
            <a:pPr lvl="1"/>
            <a:r>
              <a:rPr lang="en-US" sz="2400" dirty="0">
                <a:latin typeface="Gill Sans MT" panose="020B0502020104020203" pitchFamily="34" charset="0"/>
              </a:rPr>
              <a:t>Current Location:  Ojai Hall 1978</a:t>
            </a:r>
          </a:p>
          <a:p>
            <a:pPr lvl="1"/>
            <a:r>
              <a:rPr lang="en-US" sz="2400" dirty="0">
                <a:latin typeface="Gill Sans MT" panose="020B0502020104020203" pitchFamily="34" charset="0"/>
              </a:rPr>
              <a:t>Summer 2017:  Arroyo Hall First Floor</a:t>
            </a:r>
          </a:p>
          <a:p>
            <a:pPr marL="1428750" lvl="2" indent="-514350">
              <a:buFont typeface="Courier New" panose="02070309020205020404" pitchFamily="49" charset="0"/>
              <a:buChar char="o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457200" indent="-457200">
              <a:buFont typeface="Arial"/>
              <a:buChar char="•"/>
            </a:pP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544" y="4204252"/>
            <a:ext cx="2999600" cy="17997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224" y="951771"/>
            <a:ext cx="9144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latin typeface="Gill Sans MT" panose="020B0502020104020203" pitchFamily="34" charset="0"/>
              </a:rPr>
              <a:t>Sub-Committee: Food </a:t>
            </a:r>
            <a:r>
              <a:rPr lang="en-US" sz="3600" b="1" u="sng" dirty="0" smtClean="0">
                <a:latin typeface="Gill Sans MT" panose="020B0502020104020203" pitchFamily="34" charset="0"/>
              </a:rPr>
              <a:t>Security (cont.)  </a:t>
            </a:r>
            <a:endParaRPr lang="en-US" sz="3600" b="1" u="sng" dirty="0">
              <a:latin typeface="Gill Sans MT" panose="020B0502020104020203" pitchFamily="34" charset="0"/>
            </a:endParaRPr>
          </a:p>
          <a:p>
            <a:endParaRPr lang="en-US" sz="2400" b="1" u="sng" dirty="0">
              <a:latin typeface="Century Gothic" panose="020B0502020202020204" pitchFamily="34" charset="0"/>
            </a:endParaRPr>
          </a:p>
          <a:p>
            <a:r>
              <a:rPr lang="en-US" sz="2400" b="1" u="sng" dirty="0" smtClean="0">
                <a:latin typeface="Gill Sans MT" panose="020B0502020104020203" pitchFamily="34" charset="0"/>
              </a:rPr>
              <a:t>Long-Term Goals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Hot </a:t>
            </a:r>
            <a:r>
              <a:rPr lang="en-US" sz="2400" dirty="0">
                <a:latin typeface="Gill Sans MT" panose="020B0502020104020203" pitchFamily="34" charset="0"/>
              </a:rPr>
              <a:t>Meals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>
                <a:latin typeface="Gill Sans MT" panose="020B0502020104020203" pitchFamily="34" charset="0"/>
              </a:rPr>
              <a:t>Identify Outside Resources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Registration/Administration</a:t>
            </a:r>
            <a:endParaRPr lang="en-US" sz="2400" dirty="0">
              <a:latin typeface="Gill Sans MT" panose="020B0502020104020203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457200" indent="-457200">
              <a:buFont typeface="Arial"/>
              <a:buChar char="•"/>
            </a:pP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9320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965" y="3404443"/>
            <a:ext cx="2744639" cy="253351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5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50620</TotalTime>
  <Words>456</Words>
  <Application>Microsoft Office PowerPoint</Application>
  <PresentationFormat>On-screen Show (4:3)</PresentationFormat>
  <Paragraphs>160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Century Gothic</vt:lpstr>
      <vt:lpstr>Courier New</vt:lpstr>
      <vt:lpstr>Gill Sans MT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 of Student Affairs FY15-16 Budget request</dc:title>
  <dc:creator>Wei, Dianne</dc:creator>
  <cp:lastModifiedBy>Yu, Justin</cp:lastModifiedBy>
  <cp:revision>532</cp:revision>
  <cp:lastPrinted>2017-03-01T17:00:41Z</cp:lastPrinted>
  <dcterms:created xsi:type="dcterms:W3CDTF">2015-01-22T23:57:33Z</dcterms:created>
  <dcterms:modified xsi:type="dcterms:W3CDTF">2017-03-27T15:57:02Z</dcterms:modified>
</cp:coreProperties>
</file>