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86" r:id="rId4"/>
    <p:sldId id="288" r:id="rId5"/>
    <p:sldId id="290" r:id="rId6"/>
    <p:sldId id="291" r:id="rId7"/>
    <p:sldId id="289" r:id="rId8"/>
    <p:sldId id="281" r:id="rId9"/>
    <p:sldId id="28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6" d="100"/>
          <a:sy n="106" d="100"/>
        </p:scale>
        <p:origin x="1158"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en-US" smtClean="0"/>
              <a:t>Click to edit Master title style</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487987" y="2048256"/>
            <a:ext cx="3427413" cy="420624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Clr>
                <a:schemeClr val="accent1"/>
              </a:buClr>
              <a:buFont typeface="Wingdings 2" pitchFamily="18" charset="2"/>
              <a:buNone/>
            </a:pPr>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4/13/2015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3986784"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4928616" y="1129553"/>
            <a:ext cx="3986784"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6601968"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7543800" y="1129553"/>
            <a:ext cx="1371600" cy="1481328"/>
          </a:xfrm>
        </p:spPr>
        <p:txBody>
          <a:bodyPr>
            <a:normAutofit/>
          </a:bodyPr>
          <a:lstStyle>
            <a:lvl1pPr marL="0" indent="0">
              <a:buNone/>
              <a:defRPr sz="1800"/>
            </a:lvl1pPr>
          </a:lstStyle>
          <a:p>
            <a:r>
              <a:rPr lang="en-US" smtClean="0"/>
              <a:t>Drag picture to placeholder or click icon to add</a:t>
            </a:r>
            <a:endParaRPr/>
          </a:p>
        </p:txBody>
      </p:sp>
      <p:sp>
        <p:nvSpPr>
          <p:cNvPr id="8" name="Picture Placeholder 8"/>
          <p:cNvSpPr>
            <a:spLocks noGrp="1"/>
          </p:cNvSpPr>
          <p:nvPr>
            <p:ph type="pic" sz="quarter" idx="15"/>
          </p:nvPr>
        </p:nvSpPr>
        <p:spPr>
          <a:xfrm>
            <a:off x="7543800" y="2629169"/>
            <a:ext cx="1371600" cy="1481328"/>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en-US" smtClean="0"/>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smtClean="0"/>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3886200"/>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vert="horz" lIns="1188720" tIns="45720" rIns="274320" bIns="45720" rtlCol="0" anchor="b" anchorCtr="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ctr" anchorCtr="0">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FAA508-F0CD-46EA-95FB-26B559A0B5D9}"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4/13/2015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588"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47534"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a:xfrm>
            <a:off x="6580094" y="188259"/>
            <a:ext cx="2133600" cy="365125"/>
          </a:xfrm>
        </p:spPr>
        <p:txBody>
          <a:bodyPr/>
          <a:lstStyle/>
          <a:p>
            <a:fld id="{70FAA508-F0CD-46EA-95FB-26B559A0B5D9}" type="datetimeFigureOut">
              <a:rPr lang="en-US" smtClean="0"/>
              <a:t>4/13/2015</a:t>
            </a:fld>
            <a:endParaRPr lang="en-US"/>
          </a:p>
        </p:txBody>
      </p:sp>
      <p:sp>
        <p:nvSpPr>
          <p:cNvPr id="8" name="Footer Placeholder 7"/>
          <p:cNvSpPr>
            <a:spLocks noGrp="1"/>
          </p:cNvSpPr>
          <p:nvPr>
            <p:ph type="ftr" sz="quarter" idx="11"/>
          </p:nvPr>
        </p:nvSpPr>
        <p:spPr>
          <a:xfrm>
            <a:off x="1120588" y="188259"/>
            <a:ext cx="2895600" cy="365125"/>
          </a:xfrm>
        </p:spPr>
        <p:txBody>
          <a:bodyPr/>
          <a:lstStyle/>
          <a:p>
            <a:endParaRPr lang="en-US"/>
          </a:p>
        </p:txBody>
      </p:sp>
      <p:sp>
        <p:nvSpPr>
          <p:cNvPr id="9" name="Slide Number Placeholder 8"/>
          <p:cNvSpPr>
            <a:spLocks noGrp="1"/>
          </p:cNvSpPr>
          <p:nvPr>
            <p:ph type="sldNum" sz="quarter" idx="12"/>
          </p:nvPr>
        </p:nvSpPr>
        <p:spPr/>
        <p:txBody>
          <a:bodyPr/>
          <a:lstStyle/>
          <a:p>
            <a:fld id="{4A822907-8A9D-4F6B-98F6-913902AD56B5}" type="slidenum">
              <a:rPr lang="en-US" smtClean="0"/>
              <a:t>‹#›</a:t>
            </a:fld>
            <a:endParaRPr lang="en-US"/>
          </a:p>
        </p:txBody>
      </p:sp>
      <p:cxnSp>
        <p:nvCxnSpPr>
          <p:cNvPr id="11" name="Straight Connector 10"/>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0FAA508-F0CD-46EA-95FB-26B559A0B5D9}" type="datetimeFigureOut">
              <a:rPr lang="en-US" smtClean="0"/>
              <a:t>4/13/2015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AA508-F0CD-46EA-95FB-26B559A0B5D9}" type="datetimeFigureOut">
              <a:rPr lang="en-US" smtClean="0"/>
              <a:t>4/13/2015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4/13/2015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70FAA508-F0CD-46EA-95FB-26B559A0B5D9}" type="datetimeFigureOut">
              <a:rPr lang="en-US" smtClean="0"/>
              <a:t>4/13/2015</a:t>
            </a:fld>
            <a:endParaRPr lang="en-US"/>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4A822907-8A9D-4F6B-98F6-913902AD56B5}" type="slidenum">
              <a:rPr lang="en-US" smtClean="0"/>
              <a:t>‹#›</a:t>
            </a:fld>
            <a:endParaRPr lang="en-US"/>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Intent to Raise Questions</a:t>
            </a:r>
            <a:endParaRPr lang="en-US" dirty="0"/>
          </a:p>
        </p:txBody>
      </p:sp>
      <p:sp>
        <p:nvSpPr>
          <p:cNvPr id="3" name="Subtitle 2"/>
          <p:cNvSpPr>
            <a:spLocks noGrp="1"/>
          </p:cNvSpPr>
          <p:nvPr>
            <p:ph type="subTitle" idx="1"/>
          </p:nvPr>
        </p:nvSpPr>
        <p:spPr/>
        <p:txBody>
          <a:bodyPr/>
          <a:lstStyle/>
          <a:p>
            <a:r>
              <a:rPr lang="en-US" dirty="0" smtClean="0"/>
              <a:t>Responses to questions from March 24, 2015</a:t>
            </a:r>
            <a:endParaRPr lang="en-US" dirty="0"/>
          </a:p>
        </p:txBody>
      </p:sp>
    </p:spTree>
    <p:extLst>
      <p:ext uri="{BB962C8B-B14F-4D97-AF65-F5344CB8AC3E}">
        <p14:creationId xmlns:p14="http://schemas.microsoft.com/office/powerpoint/2010/main" val="3658669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 </a:t>
            </a:r>
            <a:r>
              <a:rPr lang="en-US" dirty="0" err="1" smtClean="0"/>
              <a:t>Leafstedt</a:t>
            </a:r>
            <a:r>
              <a:rPr lang="en-US" dirty="0" smtClean="0"/>
              <a:t>: Impact of </a:t>
            </a:r>
            <a:r>
              <a:rPr lang="en-US" dirty="0" err="1" smtClean="0"/>
              <a:t>Recruitement</a:t>
            </a:r>
            <a:r>
              <a:rPr lang="en-US" dirty="0" smtClean="0"/>
              <a:t> on Housing</a:t>
            </a:r>
            <a:endParaRPr lang="en-US" dirty="0"/>
          </a:p>
        </p:txBody>
      </p:sp>
      <p:sp>
        <p:nvSpPr>
          <p:cNvPr id="3" name="Content Placeholder 2"/>
          <p:cNvSpPr>
            <a:spLocks noGrp="1"/>
          </p:cNvSpPr>
          <p:nvPr>
            <p:ph idx="1"/>
          </p:nvPr>
        </p:nvSpPr>
        <p:spPr/>
        <p:txBody>
          <a:bodyPr/>
          <a:lstStyle/>
          <a:p>
            <a:r>
              <a:rPr lang="en-US" dirty="0" smtClean="0"/>
              <a:t>J. </a:t>
            </a:r>
            <a:r>
              <a:rPr lang="en-US" dirty="0" err="1" smtClean="0"/>
              <a:t>Leafstedt</a:t>
            </a:r>
            <a:r>
              <a:rPr lang="en-US" dirty="0" smtClean="0"/>
              <a:t>: can we be provided with more information about the impact of recruitment in terms of housing? Can the Senate Executive Committee be charged with collecting this data?</a:t>
            </a:r>
          </a:p>
        </p:txBody>
      </p:sp>
    </p:spTree>
    <p:extLst>
      <p:ext uri="{BB962C8B-B14F-4D97-AF65-F5344CB8AC3E}">
        <p14:creationId xmlns:p14="http://schemas.microsoft.com/office/powerpoint/2010/main" val="20292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a:t>
            </a:r>
            <a:r>
              <a:rPr lang="en-US" dirty="0" smtClean="0"/>
              <a:t>from Senate Exec:</a:t>
            </a:r>
            <a:endParaRPr lang="en-US" dirty="0"/>
          </a:p>
        </p:txBody>
      </p:sp>
      <p:sp>
        <p:nvSpPr>
          <p:cNvPr id="3" name="Content Placeholder 2"/>
          <p:cNvSpPr>
            <a:spLocks noGrp="1"/>
          </p:cNvSpPr>
          <p:nvPr>
            <p:ph idx="1"/>
          </p:nvPr>
        </p:nvSpPr>
        <p:spPr/>
        <p:txBody>
          <a:bodyPr/>
          <a:lstStyle/>
          <a:p>
            <a:r>
              <a:rPr lang="en-US" dirty="0" smtClean="0"/>
              <a:t>Faculty </a:t>
            </a:r>
            <a:r>
              <a:rPr lang="en-US" dirty="0"/>
              <a:t>affairs </a:t>
            </a:r>
            <a:r>
              <a:rPr lang="en-US" dirty="0" smtClean="0"/>
              <a:t>may </a:t>
            </a:r>
            <a:r>
              <a:rPr lang="en-US" dirty="0"/>
              <a:t>be the better group to investigate </a:t>
            </a:r>
            <a:r>
              <a:rPr lang="en-US" dirty="0" smtClean="0"/>
              <a:t>and/or </a:t>
            </a:r>
            <a:r>
              <a:rPr lang="en-US" dirty="0"/>
              <a:t>receive information on the CI2025 development’s plans in </a:t>
            </a:r>
            <a:r>
              <a:rPr lang="en-US" dirty="0" smtClean="0"/>
              <a:t>University </a:t>
            </a:r>
            <a:r>
              <a:rPr lang="en-US" dirty="0"/>
              <a:t>G</a:t>
            </a:r>
            <a:r>
              <a:rPr lang="en-US" dirty="0" smtClean="0"/>
              <a:t>len </a:t>
            </a:r>
            <a:r>
              <a:rPr lang="en-US" dirty="0"/>
              <a:t>as they relate to faculty recruitment.</a:t>
            </a:r>
            <a:endParaRPr lang="en-US" dirty="0" smtClean="0"/>
          </a:p>
        </p:txBody>
      </p:sp>
    </p:spTree>
    <p:extLst>
      <p:ext uri="{BB962C8B-B14F-4D97-AF65-F5344CB8AC3E}">
        <p14:creationId xmlns:p14="http://schemas.microsoft.com/office/powerpoint/2010/main" val="251803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 Downey: Follow-up Request Re: Public Outdoor Shared Spaces</a:t>
            </a:r>
            <a:endParaRPr lang="en-US" dirty="0"/>
          </a:p>
        </p:txBody>
      </p:sp>
      <p:sp>
        <p:nvSpPr>
          <p:cNvPr id="3" name="Content Placeholder 2"/>
          <p:cNvSpPr>
            <a:spLocks noGrp="1"/>
          </p:cNvSpPr>
          <p:nvPr>
            <p:ph idx="1"/>
          </p:nvPr>
        </p:nvSpPr>
        <p:spPr/>
        <p:txBody>
          <a:bodyPr>
            <a:normAutofit/>
          </a:bodyPr>
          <a:lstStyle/>
          <a:p>
            <a:r>
              <a:rPr lang="en-US" dirty="0"/>
              <a:t>D. Downey: Thanks to John </a:t>
            </a:r>
            <a:r>
              <a:rPr lang="en-US" dirty="0" err="1"/>
              <a:t>Gormley</a:t>
            </a:r>
            <a:r>
              <a:rPr lang="en-US" dirty="0"/>
              <a:t> for providing feedback on our previous question as presented by Brad </a:t>
            </a:r>
            <a:r>
              <a:rPr lang="en-US" dirty="0" err="1"/>
              <a:t>Monsma</a:t>
            </a:r>
            <a:r>
              <a:rPr lang="en-US" dirty="0"/>
              <a:t>. I’d like to ask for additional clarification, because his response pointed to resource scarcity as the factor limiting the ability to provide public outdoor spaces on campus. However, the specific issue that Brad brought up was the privatization of the patio area adjacent to Islands Café – and that undoubtedly required substantial resources.</a:t>
            </a:r>
            <a:endParaRPr lang="en-US" dirty="0" smtClean="0"/>
          </a:p>
        </p:txBody>
      </p:sp>
    </p:spTree>
    <p:extLst>
      <p:ext uri="{BB962C8B-B14F-4D97-AF65-F5344CB8AC3E}">
        <p14:creationId xmlns:p14="http://schemas.microsoft.com/office/powerpoint/2010/main" val="721967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100" dirty="0" smtClean="0"/>
              <a:t>Response </a:t>
            </a:r>
            <a:r>
              <a:rPr lang="en-US" sz="2100" dirty="0"/>
              <a:t>from John </a:t>
            </a:r>
            <a:r>
              <a:rPr lang="en-US" sz="2100" dirty="0" err="1"/>
              <a:t>Gormley</a:t>
            </a:r>
            <a:r>
              <a:rPr lang="en-US" sz="2100" dirty="0"/>
              <a:t>, Campus Architect/Senior Director, Planning Design &amp; Construction:</a:t>
            </a:r>
          </a:p>
        </p:txBody>
      </p:sp>
      <p:sp>
        <p:nvSpPr>
          <p:cNvPr id="3" name="Content Placeholder 2"/>
          <p:cNvSpPr>
            <a:spLocks noGrp="1"/>
          </p:cNvSpPr>
          <p:nvPr>
            <p:ph idx="1"/>
          </p:nvPr>
        </p:nvSpPr>
        <p:spPr/>
        <p:txBody>
          <a:bodyPr>
            <a:normAutofit lnSpcReduction="10000"/>
          </a:bodyPr>
          <a:lstStyle/>
          <a:p>
            <a:r>
              <a:rPr lang="en-US" dirty="0" smtClean="0"/>
              <a:t>J. </a:t>
            </a:r>
            <a:r>
              <a:rPr lang="en-US" dirty="0" err="1" smtClean="0"/>
              <a:t>Gormley</a:t>
            </a:r>
            <a:r>
              <a:rPr lang="en-US" dirty="0" smtClean="0"/>
              <a:t>: First</a:t>
            </a:r>
            <a:r>
              <a:rPr lang="en-US" dirty="0"/>
              <a:t>, the construction of the outdoor dining patio at Islands Café is not a “private” space on campus and is open to anyone for the price of a meal. </a:t>
            </a:r>
            <a:r>
              <a:rPr lang="en-US" dirty="0" smtClean="0"/>
              <a:t>The </a:t>
            </a:r>
            <a:r>
              <a:rPr lang="en-US" dirty="0"/>
              <a:t>space was constructed to provide much needed seating capacity for students in existing student housing that purchase a meal plan as part of their room and board fees. </a:t>
            </a:r>
            <a:r>
              <a:rPr lang="en-US" dirty="0" smtClean="0"/>
              <a:t>At </a:t>
            </a:r>
            <a:r>
              <a:rPr lang="en-US" dirty="0"/>
              <a:t>the time it was constructed, additional seating, as well as much needed food preparation stations, were only planned as part of the expansion of student housing, which is now in development. </a:t>
            </a:r>
            <a:r>
              <a:rPr lang="en-US" dirty="0" smtClean="0"/>
              <a:t>Additionally</a:t>
            </a:r>
            <a:r>
              <a:rPr lang="en-US" dirty="0"/>
              <a:t>, the funds used to build the patio were from University Glen Corp, which operates the facility as a lessee.</a:t>
            </a:r>
          </a:p>
          <a:p>
            <a:endParaRPr lang="en-US" dirty="0"/>
          </a:p>
          <a:p>
            <a:endParaRPr lang="en-US" dirty="0"/>
          </a:p>
        </p:txBody>
      </p:sp>
    </p:spTree>
    <p:extLst>
      <p:ext uri="{BB962C8B-B14F-4D97-AF65-F5344CB8AC3E}">
        <p14:creationId xmlns:p14="http://schemas.microsoft.com/office/powerpoint/2010/main" val="1211398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continued…</a:t>
            </a:r>
            <a:endParaRPr lang="en-US" dirty="0"/>
          </a:p>
        </p:txBody>
      </p:sp>
      <p:sp>
        <p:nvSpPr>
          <p:cNvPr id="3" name="Content Placeholder 2"/>
          <p:cNvSpPr>
            <a:spLocks noGrp="1"/>
          </p:cNvSpPr>
          <p:nvPr>
            <p:ph idx="1"/>
          </p:nvPr>
        </p:nvSpPr>
        <p:spPr/>
        <p:txBody>
          <a:bodyPr/>
          <a:lstStyle/>
          <a:p>
            <a:r>
              <a:rPr lang="en-US" dirty="0"/>
              <a:t>Again, the University strives to provide much needed co-curricular spaces in most every capital project built on campus. </a:t>
            </a:r>
            <a:r>
              <a:rPr lang="en-US" dirty="0" smtClean="0"/>
              <a:t>As </a:t>
            </a:r>
            <a:r>
              <a:rPr lang="en-US" dirty="0"/>
              <a:t>part of </a:t>
            </a:r>
            <a:r>
              <a:rPr lang="en-US" dirty="0" smtClean="0"/>
              <a:t>Madera / Del </a:t>
            </a:r>
            <a:r>
              <a:rPr lang="en-US" dirty="0"/>
              <a:t>Norte project completed 2 ½ years ago, an outdoor space was built that could be used for formal and informal learning and gathering. </a:t>
            </a:r>
            <a:r>
              <a:rPr lang="en-US" dirty="0" smtClean="0"/>
              <a:t> Sierra </a:t>
            </a:r>
            <a:r>
              <a:rPr lang="en-US" dirty="0"/>
              <a:t>Hall will also provide similar space on the second floor terrace.</a:t>
            </a:r>
            <a:endParaRPr lang="en-US" dirty="0"/>
          </a:p>
        </p:txBody>
      </p:sp>
    </p:spTree>
    <p:extLst>
      <p:ext uri="{BB962C8B-B14F-4D97-AF65-F5344CB8AC3E}">
        <p14:creationId xmlns:p14="http://schemas.microsoft.com/office/powerpoint/2010/main" val="396224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Reference to Previous Question from B. </a:t>
            </a:r>
            <a:r>
              <a:rPr lang="en-US" dirty="0" err="1" smtClean="0"/>
              <a:t>Monsma</a:t>
            </a:r>
            <a:r>
              <a:rPr lang="en-US" dirty="0" smtClean="0"/>
              <a:t>:</a:t>
            </a:r>
            <a:endParaRPr lang="en-US" dirty="0"/>
          </a:p>
        </p:txBody>
      </p:sp>
      <p:sp>
        <p:nvSpPr>
          <p:cNvPr id="3" name="Content Placeholder 2"/>
          <p:cNvSpPr>
            <a:spLocks noGrp="1"/>
          </p:cNvSpPr>
          <p:nvPr>
            <p:ph idx="1"/>
          </p:nvPr>
        </p:nvSpPr>
        <p:spPr/>
        <p:txBody>
          <a:bodyPr/>
          <a:lstStyle/>
          <a:p>
            <a:r>
              <a:rPr lang="en-US" dirty="0"/>
              <a:t>B. </a:t>
            </a:r>
            <a:r>
              <a:rPr lang="en-US" dirty="0" err="1"/>
              <a:t>Monsma</a:t>
            </a:r>
            <a:r>
              <a:rPr lang="en-US" dirty="0"/>
              <a:t>: can there be attention devoted to creating more public outdoor spaces that can be shared use among students, faculty and staff? Recently, outdoor eating/meeting space has been privatized and fenced in, and plans for new dining spaces will also be private. If public funds are used to provide space to meet the business model of a contractor, can funds also be designated to meet the non-commercial needs of the community? These spaces are essential for creating the kind of community that CI has long articulated itself to </a:t>
            </a:r>
            <a:r>
              <a:rPr lang="en-US" dirty="0" smtClean="0"/>
              <a:t>be.</a:t>
            </a:r>
          </a:p>
        </p:txBody>
      </p:sp>
    </p:spTree>
    <p:extLst>
      <p:ext uri="{BB962C8B-B14F-4D97-AF65-F5344CB8AC3E}">
        <p14:creationId xmlns:p14="http://schemas.microsoft.com/office/powerpoint/2010/main" val="4058636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Previous Response from John </a:t>
            </a:r>
            <a:r>
              <a:rPr lang="en-US" sz="2400" dirty="0" err="1" smtClean="0"/>
              <a:t>Gormley</a:t>
            </a:r>
            <a:r>
              <a:rPr lang="en-US" sz="2400" dirty="0" smtClean="0"/>
              <a:t>, Campus Architect/Senior Director, Planning Design &amp; Construction:</a:t>
            </a:r>
            <a:endParaRPr lang="en-US" sz="2400" dirty="0"/>
          </a:p>
        </p:txBody>
      </p:sp>
      <p:sp>
        <p:nvSpPr>
          <p:cNvPr id="3" name="Content Placeholder 2"/>
          <p:cNvSpPr>
            <a:spLocks noGrp="1"/>
          </p:cNvSpPr>
          <p:nvPr>
            <p:ph idx="1"/>
          </p:nvPr>
        </p:nvSpPr>
        <p:spPr/>
        <p:txBody>
          <a:bodyPr>
            <a:normAutofit fontScale="92500" lnSpcReduction="20000"/>
          </a:bodyPr>
          <a:lstStyle/>
          <a:p>
            <a:r>
              <a:rPr lang="en-US" dirty="0"/>
              <a:t>The short answer is yes, we are constantly looking for opportunities to create more programmable exterior spaces for instructional, gathering and other co-curricular uses.  In fact, there is an area just to the east of Del Norte Hall adjacent to Madera Hall that was developed as part of that project for that purpose.  Sierra Hall has a second floor terrace that has similar uses.   We have outfitted the second floor terrace in the Bell Tower with tables and chairs, as well as the Bell Tower East Courtyard.  We also provided space in the Burgess Courtyard (the renovated courtyard between the Bell Tower and Student Union).  Both student housing villages have significant exterior spaces for programmable uses, and Student Housing Phase III will also have outdoor space for gathering.</a:t>
            </a:r>
          </a:p>
        </p:txBody>
      </p:sp>
    </p:spTree>
    <p:extLst>
      <p:ext uri="{BB962C8B-B14F-4D97-AF65-F5344CB8AC3E}">
        <p14:creationId xmlns:p14="http://schemas.microsoft.com/office/powerpoint/2010/main" val="1933198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Previous response continued…</a:t>
            </a:r>
            <a:endParaRPr lang="en-US" dirty="0"/>
          </a:p>
        </p:txBody>
      </p:sp>
      <p:sp>
        <p:nvSpPr>
          <p:cNvPr id="3" name="Content Placeholder 2"/>
          <p:cNvSpPr>
            <a:spLocks noGrp="1"/>
          </p:cNvSpPr>
          <p:nvPr>
            <p:ph idx="1"/>
          </p:nvPr>
        </p:nvSpPr>
        <p:spPr/>
        <p:txBody>
          <a:bodyPr/>
          <a:lstStyle/>
          <a:p>
            <a:r>
              <a:rPr lang="en-US" dirty="0"/>
              <a:t>The primary reason we don’t have more exterior space for gathering though is an issue of available financial resources.  We have plenty of courtyard spaces that can be transformed into usable space, so with opportunities for capital projects, we always attempt to create an inviting exterior environment that supports both the physical beauty of the campus, but also the academic mission as well.</a:t>
            </a:r>
          </a:p>
        </p:txBody>
      </p:sp>
    </p:spTree>
    <p:extLst>
      <p:ext uri="{BB962C8B-B14F-4D97-AF65-F5344CB8AC3E}">
        <p14:creationId xmlns:p14="http://schemas.microsoft.com/office/powerpoint/2010/main" val="2965375679"/>
      </p:ext>
    </p:extLst>
  </p:cSld>
  <p:clrMapOvr>
    <a:masterClrMapping/>
  </p:clrMapOvr>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Perception.thmx</Template>
  <TotalTime>1877</TotalTime>
  <Words>425</Words>
  <Application>Microsoft Office PowerPoint</Application>
  <PresentationFormat>On-screen Show (4:3)</PresentationFormat>
  <Paragraphs>18</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Century Gothic</vt:lpstr>
      <vt:lpstr>Wingdings 2</vt:lpstr>
      <vt:lpstr>Perception</vt:lpstr>
      <vt:lpstr>Intent to Raise Questions</vt:lpstr>
      <vt:lpstr>J. Leafstedt: Impact of Recruitement on Housing</vt:lpstr>
      <vt:lpstr>Response from Senate Exec:</vt:lpstr>
      <vt:lpstr>D. Downey: Follow-up Request Re: Public Outdoor Shared Spaces</vt:lpstr>
      <vt:lpstr>Response from John Gormley, Campus Architect/Senior Director, Planning Design &amp; Construction:</vt:lpstr>
      <vt:lpstr>Response continued…</vt:lpstr>
      <vt:lpstr>Reference to Previous Question from B. Monsma:</vt:lpstr>
      <vt:lpstr>Previous Response from John Gormley, Campus Architect/Senior Director, Planning Design &amp; Construction:</vt:lpstr>
      <vt:lpstr>Previous response continued…</vt:lpstr>
    </vt:vector>
  </TitlesOfParts>
  <Company>CSU Channel Islands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37</cp:revision>
  <dcterms:created xsi:type="dcterms:W3CDTF">2014-11-05T18:08:31Z</dcterms:created>
  <dcterms:modified xsi:type="dcterms:W3CDTF">2015-04-13T21:03:48Z</dcterms:modified>
</cp:coreProperties>
</file>