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notesMasterIdLst>
    <p:notesMasterId r:id="rId12"/>
  </p:notesMasterIdLst>
  <p:handoutMasterIdLst>
    <p:handoutMasterId r:id="rId13"/>
  </p:handoutMasterIdLst>
  <p:sldIdLst>
    <p:sldId id="267" r:id="rId2"/>
    <p:sldId id="280" r:id="rId3"/>
    <p:sldId id="281" r:id="rId4"/>
    <p:sldId id="282" r:id="rId5"/>
    <p:sldId id="283" r:id="rId6"/>
    <p:sldId id="284" r:id="rId7"/>
    <p:sldId id="285" r:id="rId8"/>
    <p:sldId id="268" r:id="rId9"/>
    <p:sldId id="279" r:id="rId10"/>
    <p:sldId id="276" r:id="rId11"/>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13"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56050" y="0"/>
            <a:ext cx="3027363" cy="465138"/>
          </a:xfrm>
          <a:prstGeom prst="rect">
            <a:avLst/>
          </a:prstGeom>
        </p:spPr>
        <p:txBody>
          <a:bodyPr vert="horz" lIns="91440" tIns="45720" rIns="91440" bIns="45720" rtlCol="0"/>
          <a:lstStyle>
            <a:lvl1pPr algn="r">
              <a:defRPr sz="1200"/>
            </a:lvl1pPr>
          </a:lstStyle>
          <a:p>
            <a:fld id="{BE5AEC73-7EAE-465B-9C54-CC168EC574D6}" type="datetimeFigureOut">
              <a:rPr lang="en-US" smtClean="0"/>
              <a:t>4/18/2017</a:t>
            </a:fld>
            <a:endParaRPr lang="en-US"/>
          </a:p>
        </p:txBody>
      </p:sp>
      <p:sp>
        <p:nvSpPr>
          <p:cNvPr id="4" name="Footer Placeholder 3"/>
          <p:cNvSpPr>
            <a:spLocks noGrp="1"/>
          </p:cNvSpPr>
          <p:nvPr>
            <p:ph type="ftr" sz="quarter" idx="2"/>
          </p:nvPr>
        </p:nvSpPr>
        <p:spPr>
          <a:xfrm>
            <a:off x="0" y="8818563"/>
            <a:ext cx="3027363" cy="46513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56050" y="8818563"/>
            <a:ext cx="3027363" cy="465137"/>
          </a:xfrm>
          <a:prstGeom prst="rect">
            <a:avLst/>
          </a:prstGeom>
        </p:spPr>
        <p:txBody>
          <a:bodyPr vert="horz" lIns="91440" tIns="45720" rIns="91440" bIns="45720" rtlCol="0" anchor="b"/>
          <a:lstStyle>
            <a:lvl1pPr algn="r">
              <a:defRPr sz="1200"/>
            </a:lvl1pPr>
          </a:lstStyle>
          <a:p>
            <a:fld id="{F9ED9B9B-FCA3-461A-8EA0-59395574FBE7}" type="slidenum">
              <a:rPr lang="en-US" smtClean="0"/>
              <a:t>‹#›</a:t>
            </a:fld>
            <a:endParaRPr lang="en-US"/>
          </a:p>
        </p:txBody>
      </p:sp>
    </p:spTree>
    <p:extLst>
      <p:ext uri="{BB962C8B-B14F-4D97-AF65-F5344CB8AC3E}">
        <p14:creationId xmlns:p14="http://schemas.microsoft.com/office/powerpoint/2010/main" val="33877312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idx="1"/>
          </p:nvPr>
        </p:nvSpPr>
        <p:spPr>
          <a:xfrm>
            <a:off x="3956550" y="0"/>
            <a:ext cx="3026833" cy="464185"/>
          </a:xfrm>
          <a:prstGeom prst="rect">
            <a:avLst/>
          </a:prstGeom>
        </p:spPr>
        <p:txBody>
          <a:bodyPr vert="horz" lIns="92958" tIns="46479" rIns="92958" bIns="46479" rtlCol="0"/>
          <a:lstStyle>
            <a:lvl1pPr algn="r">
              <a:defRPr sz="1200"/>
            </a:lvl1pPr>
          </a:lstStyle>
          <a:p>
            <a:fld id="{B1877669-10BB-4C49-BDFA-ED1321134A2B}" type="datetimeFigureOut">
              <a:rPr lang="en-US" smtClean="0"/>
              <a:t>4/18/2017</a:t>
            </a:fld>
            <a:endParaRPr lang="en-US"/>
          </a:p>
        </p:txBody>
      </p:sp>
      <p:sp>
        <p:nvSpPr>
          <p:cNvPr id="4" name="Slide Image Placeholder 3"/>
          <p:cNvSpPr>
            <a:spLocks noGrp="1" noRot="1" noChangeAspect="1"/>
          </p:cNvSpPr>
          <p:nvPr>
            <p:ph type="sldImg" idx="2"/>
          </p:nvPr>
        </p:nvSpPr>
        <p:spPr>
          <a:xfrm>
            <a:off x="1171575" y="696913"/>
            <a:ext cx="4641850" cy="3481387"/>
          </a:xfrm>
          <a:prstGeom prst="rect">
            <a:avLst/>
          </a:prstGeom>
          <a:noFill/>
          <a:ln w="12700">
            <a:solidFill>
              <a:prstClr val="black"/>
            </a:solidFill>
          </a:ln>
        </p:spPr>
        <p:txBody>
          <a:bodyPr vert="horz" lIns="92958" tIns="46479" rIns="92958" bIns="46479" rtlCol="0" anchor="ctr"/>
          <a:lstStyle/>
          <a:p>
            <a:endParaRPr lang="en-US"/>
          </a:p>
        </p:txBody>
      </p:sp>
      <p:sp>
        <p:nvSpPr>
          <p:cNvPr id="5" name="Notes Placeholder 4"/>
          <p:cNvSpPr>
            <a:spLocks noGrp="1"/>
          </p:cNvSpPr>
          <p:nvPr>
            <p:ph type="body" sz="quarter" idx="3"/>
          </p:nvPr>
        </p:nvSpPr>
        <p:spPr>
          <a:xfrm>
            <a:off x="698500" y="4409758"/>
            <a:ext cx="5588000" cy="4177665"/>
          </a:xfrm>
          <a:prstGeom prst="rect">
            <a:avLst/>
          </a:prstGeom>
        </p:spPr>
        <p:txBody>
          <a:bodyPr vert="horz" lIns="92958" tIns="46479" rIns="92958" bIns="4647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4"/>
            <a:ext cx="3026833" cy="464185"/>
          </a:xfrm>
          <a:prstGeom prst="rect">
            <a:avLst/>
          </a:prstGeom>
        </p:spPr>
        <p:txBody>
          <a:bodyPr vert="horz" lIns="92958" tIns="46479" rIns="92958" bIns="46479" rtlCol="0" anchor="b"/>
          <a:lstStyle>
            <a:lvl1pPr algn="l">
              <a:defRPr sz="1200"/>
            </a:lvl1pPr>
          </a:lstStyle>
          <a:p>
            <a:endParaRPr lang="en-US"/>
          </a:p>
        </p:txBody>
      </p:sp>
      <p:sp>
        <p:nvSpPr>
          <p:cNvPr id="7" name="Slide Number Placeholder 6"/>
          <p:cNvSpPr>
            <a:spLocks noGrp="1"/>
          </p:cNvSpPr>
          <p:nvPr>
            <p:ph type="sldNum" sz="quarter" idx="5"/>
          </p:nvPr>
        </p:nvSpPr>
        <p:spPr>
          <a:xfrm>
            <a:off x="3956550" y="8817904"/>
            <a:ext cx="3026833" cy="464185"/>
          </a:xfrm>
          <a:prstGeom prst="rect">
            <a:avLst/>
          </a:prstGeom>
        </p:spPr>
        <p:txBody>
          <a:bodyPr vert="horz" lIns="92958" tIns="46479" rIns="92958" bIns="46479" rtlCol="0" anchor="b"/>
          <a:lstStyle>
            <a:lvl1pPr algn="r">
              <a:defRPr sz="1200"/>
            </a:lvl1pPr>
          </a:lstStyle>
          <a:p>
            <a:fld id="{92AEA50B-68DE-4879-909F-97FB0E4B4236}" type="slidenum">
              <a:rPr lang="en-US" smtClean="0"/>
              <a:t>‹#›</a:t>
            </a:fld>
            <a:endParaRPr lang="en-US"/>
          </a:p>
        </p:txBody>
      </p:sp>
    </p:spTree>
    <p:extLst>
      <p:ext uri="{BB962C8B-B14F-4D97-AF65-F5344CB8AC3E}">
        <p14:creationId xmlns:p14="http://schemas.microsoft.com/office/powerpoint/2010/main" val="16720297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CB2C15-AC96-469C-894D-EAD190BC7D79}" type="slidenum">
              <a:rPr lang="en-US" smtClean="0"/>
              <a:t>1</a:t>
            </a:fld>
            <a:endParaRPr lang="en-US"/>
          </a:p>
        </p:txBody>
      </p:sp>
    </p:spTree>
    <p:extLst>
      <p:ext uri="{BB962C8B-B14F-4D97-AF65-F5344CB8AC3E}">
        <p14:creationId xmlns:p14="http://schemas.microsoft.com/office/powerpoint/2010/main" val="139627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AEA50B-68DE-4879-909F-97FB0E4B4236}" type="slidenum">
              <a:rPr lang="en-US" smtClean="0"/>
              <a:t>8</a:t>
            </a:fld>
            <a:endParaRPr lang="en-US"/>
          </a:p>
        </p:txBody>
      </p:sp>
    </p:spTree>
    <p:extLst>
      <p:ext uri="{BB962C8B-B14F-4D97-AF65-F5344CB8AC3E}">
        <p14:creationId xmlns:p14="http://schemas.microsoft.com/office/powerpoint/2010/main" val="682532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AEA50B-68DE-4879-909F-97FB0E4B4236}" type="slidenum">
              <a:rPr lang="en-US" smtClean="0"/>
              <a:t>9</a:t>
            </a:fld>
            <a:endParaRPr lang="en-US"/>
          </a:p>
        </p:txBody>
      </p:sp>
    </p:spTree>
    <p:extLst>
      <p:ext uri="{BB962C8B-B14F-4D97-AF65-F5344CB8AC3E}">
        <p14:creationId xmlns:p14="http://schemas.microsoft.com/office/powerpoint/2010/main" val="1691168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F73BF62-4AED-4F81-969F-46453DCA8B29}" type="datetimeFigureOut">
              <a:rPr lang="en-US" smtClean="0"/>
              <a:t>4/18/2017</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4ADA307-7300-4CF9-8A78-871E1FC7E171}"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F73BF62-4AED-4F81-969F-46453DCA8B29}" type="datetimeFigureOut">
              <a:rPr lang="en-US" smtClean="0"/>
              <a:t>4/18/2017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ADA307-7300-4CF9-8A78-871E1FC7E17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F73BF62-4AED-4F81-969F-46453DCA8B29}" type="datetimeFigureOut">
              <a:rPr lang="en-US" smtClean="0"/>
              <a:t>4/18/2017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ADA307-7300-4CF9-8A78-871E1FC7E17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F73BF62-4AED-4F81-969F-46453DCA8B29}" type="datetimeFigureOut">
              <a:rPr lang="en-US" smtClean="0"/>
              <a:t>4/18/2017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ADA307-7300-4CF9-8A78-871E1FC7E17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F73BF62-4AED-4F81-969F-46453DCA8B29}" type="datetimeFigureOut">
              <a:rPr lang="en-US" smtClean="0"/>
              <a:t>4/18/2017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ADA307-7300-4CF9-8A78-871E1FC7E171}"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F73BF62-4AED-4F81-969F-46453DCA8B29}" type="datetimeFigureOut">
              <a:rPr lang="en-US" smtClean="0"/>
              <a:t>4/18/2017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ADA307-7300-4CF9-8A78-871E1FC7E17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F73BF62-4AED-4F81-969F-46453DCA8B29}" type="datetimeFigureOut">
              <a:rPr lang="en-US" smtClean="0"/>
              <a:t>4/18/2017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ADA307-7300-4CF9-8A78-871E1FC7E17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F73BF62-4AED-4F81-969F-46453DCA8B29}" type="datetimeFigureOut">
              <a:rPr lang="en-US" smtClean="0"/>
              <a:t>4/18/2017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ADA307-7300-4CF9-8A78-871E1FC7E17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73BF62-4AED-4F81-969F-46453DCA8B29}" type="datetimeFigureOut">
              <a:rPr lang="en-US" smtClean="0"/>
              <a:t>4/18/2017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ADA307-7300-4CF9-8A78-871E1FC7E17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F73BF62-4AED-4F81-969F-46453DCA8B29}" type="datetimeFigureOut">
              <a:rPr lang="en-US" smtClean="0"/>
              <a:t>4/18/2017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ADA307-7300-4CF9-8A78-871E1FC7E17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F73BF62-4AED-4F81-969F-46453DCA8B29}" type="datetimeFigureOut">
              <a:rPr lang="en-US" smtClean="0"/>
              <a:t>4/18/2017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4ADA307-7300-4CF9-8A78-871E1FC7E171}"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F73BF62-4AED-4F81-969F-46453DCA8B29}" type="datetimeFigureOut">
              <a:rPr lang="en-US" smtClean="0"/>
              <a:t>4/18/2017</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4ADA307-7300-4CF9-8A78-871E1FC7E171}"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47" y="1066800"/>
            <a:ext cx="3124200" cy="1309922"/>
          </a:xfrm>
          <a:prstGeom prst="rect">
            <a:avLst/>
          </a:prstGeom>
        </p:spPr>
      </p:pic>
      <p:sp>
        <p:nvSpPr>
          <p:cNvPr id="9" name="Title 1"/>
          <p:cNvSpPr txBox="1">
            <a:spLocks/>
          </p:cNvSpPr>
          <p:nvPr/>
        </p:nvSpPr>
        <p:spPr>
          <a:xfrm>
            <a:off x="533400" y="2514600"/>
            <a:ext cx="8229600" cy="685800"/>
          </a:xfrm>
          <a:prstGeom prst="rect">
            <a:avLst/>
          </a:prstGeom>
        </p:spPr>
        <p:txBody>
          <a:bodyPr vert="horz" lIns="0" rIns="0" bIns="0" anchor="b">
            <a:normAutofit fontScale="77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dirty="0" smtClean="0">
                <a:latin typeface="+mn-lt"/>
              </a:rPr>
              <a:t>Transportation and Parking Services</a:t>
            </a:r>
            <a:endParaRPr lang="en-US" dirty="0">
              <a:latin typeface="+mn-lt"/>
            </a:endParaRPr>
          </a:p>
        </p:txBody>
      </p:sp>
      <p:sp>
        <p:nvSpPr>
          <p:cNvPr id="10" name="Title 1"/>
          <p:cNvSpPr>
            <a:spLocks noGrp="1"/>
          </p:cNvSpPr>
          <p:nvPr>
            <p:ph type="title"/>
          </p:nvPr>
        </p:nvSpPr>
        <p:spPr>
          <a:xfrm>
            <a:off x="609600" y="3581400"/>
            <a:ext cx="7391400" cy="1524000"/>
          </a:xfrm>
        </p:spPr>
        <p:txBody>
          <a:bodyPr>
            <a:normAutofit fontScale="90000"/>
          </a:bodyPr>
          <a:lstStyle/>
          <a:p>
            <a:pPr algn="ctr"/>
            <a:r>
              <a:rPr lang="en-US" sz="3200" b="1" dirty="0" smtClean="0"/>
              <a:t/>
            </a:r>
            <a:br>
              <a:rPr lang="en-US" sz="3200" b="1" dirty="0" smtClean="0"/>
            </a:br>
            <a:r>
              <a:rPr lang="en-US" sz="3200" b="1" dirty="0"/>
              <a:t/>
            </a:r>
            <a:br>
              <a:rPr lang="en-US" sz="3200" b="1" dirty="0"/>
            </a:br>
            <a:r>
              <a:rPr lang="en-US" sz="3200" b="1" dirty="0" smtClean="0"/>
              <a:t/>
            </a:r>
            <a:br>
              <a:rPr lang="en-US" sz="3200" b="1" dirty="0" smtClean="0"/>
            </a:br>
            <a:r>
              <a:rPr lang="en-US" sz="3200" b="1" dirty="0" smtClean="0"/>
              <a:t/>
            </a:r>
            <a:br>
              <a:rPr lang="en-US" sz="3200" b="1" dirty="0" smtClean="0"/>
            </a:br>
            <a:r>
              <a:rPr lang="en-US" sz="3200" b="1" dirty="0"/>
              <a:t/>
            </a:r>
            <a:br>
              <a:rPr lang="en-US" sz="3200" b="1" dirty="0"/>
            </a:br>
            <a:r>
              <a:rPr lang="en-US" sz="3200" b="1" dirty="0" smtClean="0"/>
              <a:t/>
            </a:r>
            <a:br>
              <a:rPr lang="en-US" sz="3200" b="1" dirty="0" smtClean="0"/>
            </a:br>
            <a:r>
              <a:rPr lang="en-US" sz="3200" b="1" dirty="0"/>
              <a:t/>
            </a:r>
            <a:br>
              <a:rPr lang="en-US" sz="3200" b="1" dirty="0"/>
            </a:br>
            <a:r>
              <a:rPr lang="en-US" sz="3200" b="1" dirty="0" smtClean="0"/>
              <a:t/>
            </a:r>
            <a:br>
              <a:rPr lang="en-US" sz="3200" b="1" dirty="0" smtClean="0"/>
            </a:br>
            <a:r>
              <a:rPr lang="en-US" sz="3200" b="1" dirty="0" smtClean="0"/>
              <a:t/>
            </a:r>
            <a:br>
              <a:rPr lang="en-US" sz="3200" b="1" dirty="0" smtClean="0"/>
            </a:br>
            <a:r>
              <a:rPr lang="en-US" sz="3200" b="1" dirty="0"/>
              <a:t/>
            </a:r>
            <a:br>
              <a:rPr lang="en-US" sz="3200" b="1" dirty="0"/>
            </a:br>
            <a:r>
              <a:rPr lang="en-US" sz="3100" b="1" dirty="0" smtClean="0">
                <a:latin typeface="+mn-lt"/>
              </a:rPr>
              <a:t>California State University Channel Islands and Ventura County Transportation Commission Intercity Proposed Bus Schedule Change</a:t>
            </a:r>
            <a:endParaRPr lang="en-US" sz="3100" b="1" dirty="0">
              <a:latin typeface="+mn-lt"/>
            </a:endParaRPr>
          </a:p>
        </p:txBody>
      </p:sp>
      <p:sp>
        <p:nvSpPr>
          <p:cNvPr id="2" name="Date Placeholder 1"/>
          <p:cNvSpPr>
            <a:spLocks noGrp="1"/>
          </p:cNvSpPr>
          <p:nvPr>
            <p:ph type="dt" sz="half" idx="10"/>
          </p:nvPr>
        </p:nvSpPr>
        <p:spPr/>
        <p:txBody>
          <a:bodyPr/>
          <a:lstStyle/>
          <a:p>
            <a:fld id="{A6FC3422-5292-4328-82B1-6B3A2A19A796}" type="datetime1">
              <a:rPr lang="en-US" smtClean="0"/>
              <a:t>4/18/2017</a:t>
            </a:fld>
            <a:endParaRPr lang="en-US" dirty="0"/>
          </a:p>
        </p:txBody>
      </p:sp>
    </p:spTree>
    <p:extLst>
      <p:ext uri="{BB962C8B-B14F-4D97-AF65-F5344CB8AC3E}">
        <p14:creationId xmlns:p14="http://schemas.microsoft.com/office/powerpoint/2010/main" val="34621135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09600"/>
            <a:ext cx="9144000" cy="1143000"/>
          </a:xfrm>
        </p:spPr>
        <p:txBody>
          <a:bodyPr>
            <a:normAutofit/>
          </a:bodyPr>
          <a:lstStyle/>
          <a:p>
            <a:r>
              <a:rPr lang="en-US" sz="4000" dirty="0" smtClean="0">
                <a:latin typeface="+mn-lt"/>
              </a:rPr>
              <a:t>We would love to hear your feedback:</a:t>
            </a:r>
            <a:endParaRPr lang="en-US" sz="4000" dirty="0">
              <a:latin typeface="+mn-lt"/>
            </a:endParaRPr>
          </a:p>
        </p:txBody>
      </p:sp>
      <p:sp>
        <p:nvSpPr>
          <p:cNvPr id="3" name="Content Placeholder 2"/>
          <p:cNvSpPr>
            <a:spLocks noGrp="1"/>
          </p:cNvSpPr>
          <p:nvPr>
            <p:ph idx="1"/>
          </p:nvPr>
        </p:nvSpPr>
        <p:spPr>
          <a:xfrm>
            <a:off x="457200" y="2468880"/>
            <a:ext cx="8229600" cy="4389120"/>
          </a:xfrm>
        </p:spPr>
        <p:txBody>
          <a:bodyPr>
            <a:normAutofit/>
          </a:bodyPr>
          <a:lstStyle/>
          <a:p>
            <a:pPr marL="0" indent="0">
              <a:buNone/>
            </a:pPr>
            <a:r>
              <a:rPr lang="en-US" sz="3200" dirty="0">
                <a:solidFill>
                  <a:schemeClr val="accent2">
                    <a:lumMod val="50000"/>
                  </a:schemeClr>
                </a:solidFill>
              </a:rPr>
              <a:t>C</a:t>
            </a:r>
            <a:r>
              <a:rPr lang="en-US" sz="3200" dirty="0" smtClean="0">
                <a:solidFill>
                  <a:schemeClr val="accent2">
                    <a:lumMod val="50000"/>
                  </a:schemeClr>
                </a:solidFill>
              </a:rPr>
              <a:t>all or email us at any time.</a:t>
            </a:r>
          </a:p>
          <a:p>
            <a:r>
              <a:rPr lang="en-US" sz="3200" dirty="0" smtClean="0">
                <a:solidFill>
                  <a:schemeClr val="accent2">
                    <a:lumMod val="50000"/>
                  </a:schemeClr>
                </a:solidFill>
              </a:rPr>
              <a:t>Transportation &amp; Parking Services</a:t>
            </a:r>
          </a:p>
          <a:p>
            <a:r>
              <a:rPr lang="en-US" sz="3200" dirty="0" smtClean="0">
                <a:solidFill>
                  <a:schemeClr val="accent2">
                    <a:lumMod val="50000"/>
                  </a:schemeClr>
                </a:solidFill>
              </a:rPr>
              <a:t>Placer Hall</a:t>
            </a:r>
          </a:p>
          <a:p>
            <a:r>
              <a:rPr lang="en-US" sz="3200" dirty="0" smtClean="0">
                <a:solidFill>
                  <a:schemeClr val="accent2">
                    <a:lumMod val="50000"/>
                  </a:schemeClr>
                </a:solidFill>
              </a:rPr>
              <a:t>(805) 437-8430 (office)</a:t>
            </a:r>
          </a:p>
          <a:p>
            <a:r>
              <a:rPr lang="en-US" sz="3200" dirty="0" smtClean="0">
                <a:solidFill>
                  <a:schemeClr val="accent2">
                    <a:lumMod val="50000"/>
                  </a:schemeClr>
                </a:solidFill>
              </a:rPr>
              <a:t>parking@csuci.edu</a:t>
            </a:r>
            <a:endParaRPr lang="en-US" sz="3200" dirty="0">
              <a:solidFill>
                <a:schemeClr val="accent2">
                  <a:lumMod val="50000"/>
                </a:schemeClr>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7400" y="5480888"/>
            <a:ext cx="3124200" cy="1309922"/>
          </a:xfrm>
          <a:prstGeom prst="rect">
            <a:avLst/>
          </a:prstGeom>
        </p:spPr>
      </p:pic>
    </p:spTree>
    <p:extLst>
      <p:ext uri="{BB962C8B-B14F-4D97-AF65-F5344CB8AC3E}">
        <p14:creationId xmlns:p14="http://schemas.microsoft.com/office/powerpoint/2010/main" val="12708115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Overview</a:t>
            </a:r>
            <a:endParaRPr lang="en-US" dirty="0">
              <a:latin typeface="+mn-lt"/>
            </a:endParaRPr>
          </a:p>
        </p:txBody>
      </p:sp>
      <p:sp>
        <p:nvSpPr>
          <p:cNvPr id="3" name="Content Placeholder 2"/>
          <p:cNvSpPr>
            <a:spLocks noGrp="1"/>
          </p:cNvSpPr>
          <p:nvPr>
            <p:ph idx="1"/>
          </p:nvPr>
        </p:nvSpPr>
        <p:spPr/>
        <p:txBody>
          <a:bodyPr>
            <a:normAutofit lnSpcReduction="10000"/>
          </a:bodyPr>
          <a:lstStyle/>
          <a:p>
            <a:r>
              <a:rPr lang="en-US" sz="2400" dirty="0" smtClean="0"/>
              <a:t>The proposed schedule change concepts were prepared following consultation between California State University Channel Islands (CSUCI) and the Ventura County Transportation Commission (VCTC) with the goal of ascertaining potential cost savings and service optimizations to the campus community.</a:t>
            </a:r>
          </a:p>
          <a:p>
            <a:pPr marL="0" indent="0">
              <a:buNone/>
            </a:pPr>
            <a:endParaRPr lang="en-US" sz="2400" dirty="0" smtClean="0"/>
          </a:p>
          <a:p>
            <a:r>
              <a:rPr lang="en-US" sz="2400" dirty="0" smtClean="0"/>
              <a:t>The following analysis is of recent route performance for the summer/winter break periods and weekends. VCTC staff have identified the potential for significant cost savings to the University while maintaining similar service levels with minimal reductions.</a:t>
            </a:r>
            <a:endParaRPr lang="en-US" sz="2400" dirty="0"/>
          </a:p>
        </p:txBody>
      </p:sp>
    </p:spTree>
    <p:extLst>
      <p:ext uri="{BB962C8B-B14F-4D97-AF65-F5344CB8AC3E}">
        <p14:creationId xmlns:p14="http://schemas.microsoft.com/office/powerpoint/2010/main" val="3289058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229600" cy="1143000"/>
          </a:xfrm>
        </p:spPr>
        <p:txBody>
          <a:bodyPr/>
          <a:lstStyle/>
          <a:p>
            <a:r>
              <a:rPr lang="en-US" dirty="0" smtClean="0">
                <a:latin typeface="+mn-lt"/>
              </a:rPr>
              <a:t>Existing Bus Service</a:t>
            </a:r>
            <a:endParaRPr lang="en-US" dirty="0">
              <a:latin typeface="+mn-lt"/>
            </a:endParaRPr>
          </a:p>
        </p:txBody>
      </p:sp>
      <p:sp>
        <p:nvSpPr>
          <p:cNvPr id="3" name="Content Placeholder 2"/>
          <p:cNvSpPr>
            <a:spLocks noGrp="1"/>
          </p:cNvSpPr>
          <p:nvPr>
            <p:ph idx="1"/>
          </p:nvPr>
        </p:nvSpPr>
        <p:spPr>
          <a:xfrm>
            <a:off x="381000" y="1981200"/>
            <a:ext cx="8229600" cy="3657600"/>
          </a:xfrm>
        </p:spPr>
        <p:txBody>
          <a:bodyPr>
            <a:normAutofit/>
          </a:bodyPr>
          <a:lstStyle/>
          <a:p>
            <a:r>
              <a:rPr lang="en-US" sz="2400" dirty="0" smtClean="0"/>
              <a:t>Currently, the set of CSUCI routes operate on a frequency of 30 minutes for the Camarillo-CSUCI route, and every hour for the Oxnard-CSUCI route.  The frequency is the same during the school year, on weekends and during breaks (winter &amp; summer).  Although, on weekend and during the breaks, the last trips of the evening are generally at 5:00pm and 5:30pm vs. 10:15pm and 10:35pm on weekdays during the school year.</a:t>
            </a:r>
          </a:p>
          <a:p>
            <a:pPr marL="0" indent="0">
              <a:buNone/>
            </a:pPr>
            <a:endParaRPr lang="en-US" sz="2400" dirty="0" smtClean="0"/>
          </a:p>
        </p:txBody>
      </p:sp>
    </p:spTree>
    <p:extLst>
      <p:ext uri="{BB962C8B-B14F-4D97-AF65-F5344CB8AC3E}">
        <p14:creationId xmlns:p14="http://schemas.microsoft.com/office/powerpoint/2010/main" val="40066904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38200"/>
          </a:xfrm>
        </p:spPr>
        <p:txBody>
          <a:bodyPr/>
          <a:lstStyle/>
          <a:p>
            <a:r>
              <a:rPr lang="en-US" dirty="0" smtClean="0">
                <a:latin typeface="+mn-lt"/>
              </a:rPr>
              <a:t>Average Ridership Per Trip</a:t>
            </a:r>
            <a:endParaRPr lang="en-US" dirty="0">
              <a:latin typeface="+mn-lt"/>
            </a:endParaRPr>
          </a:p>
        </p:txBody>
      </p:sp>
      <p:sp>
        <p:nvSpPr>
          <p:cNvPr id="3" name="Content Placeholder 2"/>
          <p:cNvSpPr>
            <a:spLocks noGrp="1"/>
          </p:cNvSpPr>
          <p:nvPr>
            <p:ph idx="1"/>
          </p:nvPr>
        </p:nvSpPr>
        <p:spPr>
          <a:xfrm>
            <a:off x="457200" y="1601322"/>
            <a:ext cx="8229600" cy="4724400"/>
          </a:xfrm>
        </p:spPr>
        <p:txBody>
          <a:bodyPr/>
          <a:lstStyle/>
          <a:p>
            <a:pPr>
              <a:buFont typeface="Arial" pitchFamily="34" charset="0"/>
              <a:buChar char="•"/>
            </a:pPr>
            <a:r>
              <a:rPr lang="en-US" sz="2000" dirty="0"/>
              <a:t>CSUCI’s ridership is at its highest during the academic year on weekdays. Utilization decreases significantly on weekends and during the break periods</a:t>
            </a:r>
            <a:r>
              <a:rPr lang="en-US" sz="2000" dirty="0" smtClean="0"/>
              <a:t>.</a:t>
            </a:r>
            <a:endParaRPr lang="en-US" dirty="0" smtClean="0"/>
          </a:p>
          <a:p>
            <a:pPr>
              <a:buFont typeface="Arial" pitchFamily="34" charset="0"/>
              <a:buChar char="•"/>
            </a:pPr>
            <a:r>
              <a:rPr lang="en-US" sz="2000" dirty="0" smtClean="0"/>
              <a:t>The following table represents the average ridership per trip:</a:t>
            </a:r>
          </a:p>
          <a:p>
            <a:pPr marL="0" indent="0">
              <a:buNone/>
            </a:pPr>
            <a:endParaRPr lang="en-US" dirty="0" smtClean="0"/>
          </a:p>
          <a:p>
            <a:pPr marL="0" indent="0">
              <a:buNone/>
            </a:pPr>
            <a:r>
              <a:rPr lang="en-US" dirty="0" smtClean="0"/>
              <a:t>	</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143755613"/>
              </p:ext>
            </p:extLst>
          </p:nvPr>
        </p:nvGraphicFramePr>
        <p:xfrm>
          <a:off x="2133600" y="3048000"/>
          <a:ext cx="4191000" cy="3090307"/>
        </p:xfrm>
        <a:graphic>
          <a:graphicData uri="http://schemas.openxmlformats.org/drawingml/2006/table">
            <a:tbl>
              <a:tblPr firstRow="1" firstCol="1" bandRow="1">
                <a:tableStyleId>{5C22544A-7EE6-4342-B048-85BDC9FD1C3A}</a:tableStyleId>
              </a:tblPr>
              <a:tblGrid>
                <a:gridCol w="1280917"/>
                <a:gridCol w="1469052"/>
                <a:gridCol w="1441031"/>
              </a:tblGrid>
              <a:tr h="187211">
                <a:tc>
                  <a:txBody>
                    <a:bodyPr/>
                    <a:lstStyle/>
                    <a:p>
                      <a:pPr marL="0" marR="0">
                        <a:lnSpc>
                          <a:spcPct val="115000"/>
                        </a:lnSpc>
                        <a:spcBef>
                          <a:spcPts val="0"/>
                        </a:spcBef>
                        <a:spcAft>
                          <a:spcPts val="0"/>
                        </a:spcAft>
                      </a:pPr>
                      <a:r>
                        <a:rPr lang="en-US" sz="1100" dirty="0">
                          <a:effectLst/>
                        </a:rPr>
                        <a:t>Weekdays</a:t>
                      </a:r>
                      <a:endParaRPr lang="en-US" sz="1100" dirty="0">
                        <a:effectLst/>
                        <a:latin typeface="Calibri"/>
                        <a:ea typeface="Calibri"/>
                        <a:cs typeface="Times New Roman"/>
                      </a:endParaRPr>
                    </a:p>
                  </a:txBody>
                  <a:tcPr marL="68580" marR="68580" marT="0" marB="0" anchor="b"/>
                </a:tc>
                <a:tc>
                  <a:txBody>
                    <a:bodyPr/>
                    <a:lstStyle/>
                    <a:p>
                      <a:pPr marL="0" marR="0">
                        <a:lnSpc>
                          <a:spcPct val="115000"/>
                        </a:lnSpc>
                        <a:spcBef>
                          <a:spcPts val="0"/>
                        </a:spcBef>
                        <a:spcAft>
                          <a:spcPts val="0"/>
                        </a:spcAft>
                      </a:pPr>
                      <a:r>
                        <a:rPr lang="en-US" sz="1100">
                          <a:effectLst/>
                        </a:rPr>
                        <a:t>Camarillo Loop</a:t>
                      </a:r>
                      <a:endParaRPr lang="en-US" sz="1100">
                        <a:effectLst/>
                        <a:latin typeface="Calibri"/>
                        <a:ea typeface="Calibri"/>
                        <a:cs typeface="Times New Roman"/>
                      </a:endParaRPr>
                    </a:p>
                  </a:txBody>
                  <a:tcPr marL="68580" marR="68580" marT="0" marB="0" anchor="b"/>
                </a:tc>
                <a:tc>
                  <a:txBody>
                    <a:bodyPr/>
                    <a:lstStyle/>
                    <a:p>
                      <a:pPr marL="0" marR="0">
                        <a:lnSpc>
                          <a:spcPct val="115000"/>
                        </a:lnSpc>
                        <a:spcBef>
                          <a:spcPts val="0"/>
                        </a:spcBef>
                        <a:spcAft>
                          <a:spcPts val="0"/>
                        </a:spcAft>
                      </a:pPr>
                      <a:r>
                        <a:rPr lang="en-US" sz="1100">
                          <a:effectLst/>
                        </a:rPr>
                        <a:t>Oxnard Loop</a:t>
                      </a:r>
                      <a:endParaRPr lang="en-US" sz="1100">
                        <a:effectLst/>
                        <a:latin typeface="Calibri"/>
                        <a:ea typeface="Calibri"/>
                        <a:cs typeface="Times New Roman"/>
                      </a:endParaRPr>
                    </a:p>
                  </a:txBody>
                  <a:tcPr marL="68580" marR="68580" marT="0" marB="0" anchor="b"/>
                </a:tc>
              </a:tr>
              <a:tr h="263411">
                <a:tc>
                  <a:txBody>
                    <a:bodyPr/>
                    <a:lstStyle/>
                    <a:p>
                      <a:pPr marL="0" marR="0">
                        <a:lnSpc>
                          <a:spcPct val="115000"/>
                        </a:lnSpc>
                        <a:spcBef>
                          <a:spcPts val="0"/>
                        </a:spcBef>
                        <a:spcAft>
                          <a:spcPts val="0"/>
                        </a:spcAft>
                      </a:pPr>
                      <a:r>
                        <a:rPr lang="en-US" sz="1100" dirty="0">
                          <a:effectLst/>
                        </a:rPr>
                        <a:t>School Year </a:t>
                      </a:r>
                      <a:endParaRPr lang="en-US" sz="1100" dirty="0">
                        <a:effectLst/>
                        <a:latin typeface="Calibri"/>
                        <a:ea typeface="Calibri"/>
                        <a:cs typeface="Times New Roman"/>
                      </a:endParaRPr>
                    </a:p>
                  </a:txBody>
                  <a:tcPr marL="68580" marR="68580" marT="0" marB="0" anchor="b"/>
                </a:tc>
                <a:tc>
                  <a:txBody>
                    <a:bodyPr/>
                    <a:lstStyle/>
                    <a:p>
                      <a:pPr marL="0" marR="0" algn="r">
                        <a:lnSpc>
                          <a:spcPct val="115000"/>
                        </a:lnSpc>
                        <a:spcBef>
                          <a:spcPts val="0"/>
                        </a:spcBef>
                        <a:spcAft>
                          <a:spcPts val="0"/>
                        </a:spcAft>
                      </a:pPr>
                      <a:r>
                        <a:rPr lang="en-US" sz="1100">
                          <a:effectLst/>
                        </a:rPr>
                        <a:t>15</a:t>
                      </a:r>
                      <a:endParaRPr lang="en-US" sz="1100">
                        <a:effectLst/>
                        <a:latin typeface="Calibri"/>
                        <a:ea typeface="Calibri"/>
                        <a:cs typeface="Times New Roman"/>
                      </a:endParaRPr>
                    </a:p>
                  </a:txBody>
                  <a:tcPr marL="68580" marR="68580" marT="0" marB="0" anchor="b"/>
                </a:tc>
                <a:tc>
                  <a:txBody>
                    <a:bodyPr/>
                    <a:lstStyle/>
                    <a:p>
                      <a:pPr marL="0" marR="0" algn="r">
                        <a:lnSpc>
                          <a:spcPct val="115000"/>
                        </a:lnSpc>
                        <a:spcBef>
                          <a:spcPts val="0"/>
                        </a:spcBef>
                        <a:spcAft>
                          <a:spcPts val="0"/>
                        </a:spcAft>
                      </a:pPr>
                      <a:r>
                        <a:rPr lang="en-US" sz="1100">
                          <a:effectLst/>
                        </a:rPr>
                        <a:t>13</a:t>
                      </a:r>
                      <a:endParaRPr lang="en-US" sz="1100">
                        <a:effectLst/>
                        <a:latin typeface="Calibri"/>
                        <a:ea typeface="Calibri"/>
                        <a:cs typeface="Times New Roman"/>
                      </a:endParaRPr>
                    </a:p>
                  </a:txBody>
                  <a:tcPr marL="68580" marR="68580" marT="0" marB="0" anchor="b"/>
                </a:tc>
              </a:tr>
              <a:tr h="526822">
                <a:tc>
                  <a:txBody>
                    <a:bodyPr/>
                    <a:lstStyle/>
                    <a:p>
                      <a:pPr marL="0" marR="0">
                        <a:lnSpc>
                          <a:spcPct val="115000"/>
                        </a:lnSpc>
                        <a:spcBef>
                          <a:spcPts val="0"/>
                        </a:spcBef>
                        <a:spcAft>
                          <a:spcPts val="0"/>
                        </a:spcAft>
                      </a:pPr>
                      <a:r>
                        <a:rPr lang="en-US" sz="1100" dirty="0">
                          <a:effectLst/>
                        </a:rPr>
                        <a:t>Winter Break</a:t>
                      </a:r>
                      <a:endParaRPr lang="en-US" sz="1100" dirty="0">
                        <a:effectLst/>
                        <a:latin typeface="Calibri"/>
                        <a:ea typeface="Calibri"/>
                        <a:cs typeface="Times New Roman"/>
                      </a:endParaRPr>
                    </a:p>
                  </a:txBody>
                  <a:tcPr marL="68580" marR="68580" marT="0" marB="0" anchor="b"/>
                </a:tc>
                <a:tc>
                  <a:txBody>
                    <a:bodyPr/>
                    <a:lstStyle/>
                    <a:p>
                      <a:pPr marL="0" marR="0" algn="r">
                        <a:lnSpc>
                          <a:spcPct val="115000"/>
                        </a:lnSpc>
                        <a:spcBef>
                          <a:spcPts val="0"/>
                        </a:spcBef>
                        <a:spcAft>
                          <a:spcPts val="0"/>
                        </a:spcAft>
                      </a:pPr>
                      <a:r>
                        <a:rPr lang="en-US" sz="1100" dirty="0">
                          <a:effectLst/>
                        </a:rPr>
                        <a:t>3</a:t>
                      </a:r>
                      <a:endParaRPr lang="en-US" sz="1100" dirty="0">
                        <a:effectLst/>
                        <a:latin typeface="Calibri"/>
                        <a:ea typeface="Calibri"/>
                        <a:cs typeface="Times New Roman"/>
                      </a:endParaRPr>
                    </a:p>
                  </a:txBody>
                  <a:tcPr marL="68580" marR="68580" marT="0" marB="0" anchor="b"/>
                </a:tc>
                <a:tc>
                  <a:txBody>
                    <a:bodyPr/>
                    <a:lstStyle/>
                    <a:p>
                      <a:pPr marL="0" marR="0" algn="r">
                        <a:lnSpc>
                          <a:spcPct val="115000"/>
                        </a:lnSpc>
                        <a:spcBef>
                          <a:spcPts val="0"/>
                        </a:spcBef>
                        <a:spcAft>
                          <a:spcPts val="0"/>
                        </a:spcAft>
                      </a:pPr>
                      <a:r>
                        <a:rPr lang="en-US" sz="1100">
                          <a:effectLst/>
                        </a:rPr>
                        <a:t>2</a:t>
                      </a:r>
                      <a:endParaRPr lang="en-US" sz="1100">
                        <a:effectLst/>
                        <a:latin typeface="Calibri"/>
                        <a:ea typeface="Calibri"/>
                        <a:cs typeface="Times New Roman"/>
                      </a:endParaRPr>
                    </a:p>
                  </a:txBody>
                  <a:tcPr marL="68580" marR="68580" marT="0" marB="0" anchor="b"/>
                </a:tc>
              </a:tr>
              <a:tr h="526822">
                <a:tc>
                  <a:txBody>
                    <a:bodyPr/>
                    <a:lstStyle/>
                    <a:p>
                      <a:pPr marL="0" marR="0">
                        <a:lnSpc>
                          <a:spcPct val="115000"/>
                        </a:lnSpc>
                        <a:spcBef>
                          <a:spcPts val="0"/>
                        </a:spcBef>
                        <a:spcAft>
                          <a:spcPts val="0"/>
                        </a:spcAft>
                      </a:pPr>
                      <a:r>
                        <a:rPr lang="en-US" sz="1100">
                          <a:effectLst/>
                        </a:rPr>
                        <a:t>Summer Break</a:t>
                      </a:r>
                      <a:endParaRPr lang="en-US" sz="1100">
                        <a:effectLst/>
                        <a:latin typeface="Calibri"/>
                        <a:ea typeface="Calibri"/>
                        <a:cs typeface="Times New Roman"/>
                      </a:endParaRPr>
                    </a:p>
                  </a:txBody>
                  <a:tcPr marL="68580" marR="68580" marT="0" marB="0" anchor="b"/>
                </a:tc>
                <a:tc>
                  <a:txBody>
                    <a:bodyPr/>
                    <a:lstStyle/>
                    <a:p>
                      <a:pPr marL="0" marR="0" algn="r">
                        <a:lnSpc>
                          <a:spcPct val="115000"/>
                        </a:lnSpc>
                        <a:spcBef>
                          <a:spcPts val="0"/>
                        </a:spcBef>
                        <a:spcAft>
                          <a:spcPts val="0"/>
                        </a:spcAft>
                      </a:pPr>
                      <a:r>
                        <a:rPr lang="en-US" sz="1100">
                          <a:effectLst/>
                        </a:rPr>
                        <a:t>4</a:t>
                      </a:r>
                      <a:endParaRPr lang="en-US" sz="1100">
                        <a:effectLst/>
                        <a:latin typeface="Calibri"/>
                        <a:ea typeface="Calibri"/>
                        <a:cs typeface="Times New Roman"/>
                      </a:endParaRPr>
                    </a:p>
                  </a:txBody>
                  <a:tcPr marL="68580" marR="68580" marT="0" marB="0" anchor="b"/>
                </a:tc>
                <a:tc>
                  <a:txBody>
                    <a:bodyPr/>
                    <a:lstStyle/>
                    <a:p>
                      <a:pPr marL="0" marR="0" algn="r">
                        <a:lnSpc>
                          <a:spcPct val="115000"/>
                        </a:lnSpc>
                        <a:spcBef>
                          <a:spcPts val="0"/>
                        </a:spcBef>
                        <a:spcAft>
                          <a:spcPts val="0"/>
                        </a:spcAft>
                      </a:pPr>
                      <a:r>
                        <a:rPr lang="en-US" sz="1100">
                          <a:effectLst/>
                        </a:rPr>
                        <a:t>6</a:t>
                      </a:r>
                      <a:endParaRPr lang="en-US" sz="1100">
                        <a:effectLst/>
                        <a:latin typeface="Calibri"/>
                        <a:ea typeface="Calibri"/>
                        <a:cs typeface="Times New Roman"/>
                      </a:endParaRPr>
                    </a:p>
                  </a:txBody>
                  <a:tcPr marL="68580" marR="68580" marT="0" marB="0" anchor="b"/>
                </a:tc>
              </a:tr>
              <a:tr h="263411">
                <a:tc>
                  <a:txBody>
                    <a:bodyPr/>
                    <a:lstStyle/>
                    <a:p>
                      <a:pPr marL="0" marR="0">
                        <a:lnSpc>
                          <a:spcPct val="115000"/>
                        </a:lnSpc>
                        <a:spcBef>
                          <a:spcPts val="0"/>
                        </a:spcBef>
                        <a:spcAft>
                          <a:spcPts val="0"/>
                        </a:spcAft>
                      </a:pPr>
                      <a:r>
                        <a:rPr lang="en-US" sz="1100" dirty="0">
                          <a:effectLst/>
                        </a:rPr>
                        <a:t>Saturdays</a:t>
                      </a:r>
                      <a:endParaRPr lang="en-US" sz="1100" dirty="0">
                        <a:effectLst/>
                        <a:latin typeface="Calibri"/>
                        <a:ea typeface="Calibri"/>
                        <a:cs typeface="Times New Roman"/>
                      </a:endParaRPr>
                    </a:p>
                  </a:txBody>
                  <a:tcPr marL="68580" marR="68580" marT="0" marB="0" anchor="b"/>
                </a:tc>
                <a:tc>
                  <a:txBody>
                    <a:bodyPr/>
                    <a:lstStyle/>
                    <a:p>
                      <a:pPr marL="0" marR="0">
                        <a:lnSpc>
                          <a:spcPct val="115000"/>
                        </a:lnSpc>
                        <a:spcBef>
                          <a:spcPts val="0"/>
                        </a:spcBef>
                        <a:spcAft>
                          <a:spcPts val="0"/>
                        </a:spcAft>
                      </a:pPr>
                      <a:r>
                        <a:rPr lang="en-US" sz="1100" dirty="0">
                          <a:effectLst/>
                        </a:rPr>
                        <a:t>Camarillo Loop</a:t>
                      </a:r>
                      <a:endParaRPr lang="en-US" sz="1100" dirty="0">
                        <a:effectLst/>
                        <a:latin typeface="Calibri"/>
                        <a:ea typeface="Calibri"/>
                        <a:cs typeface="Times New Roman"/>
                      </a:endParaRPr>
                    </a:p>
                  </a:txBody>
                  <a:tcPr marL="68580" marR="68580" marT="0" marB="0" anchor="b"/>
                </a:tc>
                <a:tc>
                  <a:txBody>
                    <a:bodyPr/>
                    <a:lstStyle/>
                    <a:p>
                      <a:pPr marL="0" marR="0">
                        <a:lnSpc>
                          <a:spcPct val="115000"/>
                        </a:lnSpc>
                        <a:spcBef>
                          <a:spcPts val="0"/>
                        </a:spcBef>
                        <a:spcAft>
                          <a:spcPts val="0"/>
                        </a:spcAft>
                      </a:pPr>
                      <a:r>
                        <a:rPr lang="en-US" sz="1100">
                          <a:effectLst/>
                        </a:rPr>
                        <a:t>Oxnard Loop</a:t>
                      </a:r>
                      <a:endParaRPr lang="en-US" sz="1100">
                        <a:effectLst/>
                        <a:latin typeface="Calibri"/>
                        <a:ea typeface="Calibri"/>
                        <a:cs typeface="Times New Roman"/>
                      </a:endParaRPr>
                    </a:p>
                  </a:txBody>
                  <a:tcPr marL="68580" marR="68580" marT="0" marB="0" anchor="b"/>
                </a:tc>
              </a:tr>
              <a:tr h="263411">
                <a:tc>
                  <a:txBody>
                    <a:bodyPr/>
                    <a:lstStyle/>
                    <a:p>
                      <a:pPr marL="0" marR="0">
                        <a:lnSpc>
                          <a:spcPct val="115000"/>
                        </a:lnSpc>
                        <a:spcBef>
                          <a:spcPts val="0"/>
                        </a:spcBef>
                        <a:spcAft>
                          <a:spcPts val="0"/>
                        </a:spcAft>
                      </a:pPr>
                      <a:r>
                        <a:rPr lang="en-US" sz="1100">
                          <a:effectLst/>
                        </a:rPr>
                        <a:t>School Year </a:t>
                      </a:r>
                      <a:endParaRPr lang="en-US" sz="1100">
                        <a:effectLst/>
                        <a:latin typeface="Calibri"/>
                        <a:ea typeface="Calibri"/>
                        <a:cs typeface="Times New Roman"/>
                      </a:endParaRPr>
                    </a:p>
                  </a:txBody>
                  <a:tcPr marL="68580" marR="68580" marT="0" marB="0" anchor="b"/>
                </a:tc>
                <a:tc>
                  <a:txBody>
                    <a:bodyPr/>
                    <a:lstStyle/>
                    <a:p>
                      <a:pPr marL="0" marR="0" algn="r">
                        <a:lnSpc>
                          <a:spcPct val="115000"/>
                        </a:lnSpc>
                        <a:spcBef>
                          <a:spcPts val="0"/>
                        </a:spcBef>
                        <a:spcAft>
                          <a:spcPts val="0"/>
                        </a:spcAft>
                      </a:pPr>
                      <a:r>
                        <a:rPr lang="en-US" sz="1100" dirty="0">
                          <a:effectLst/>
                        </a:rPr>
                        <a:t>3</a:t>
                      </a:r>
                      <a:endParaRPr lang="en-US" sz="1100" dirty="0">
                        <a:effectLst/>
                        <a:latin typeface="Calibri"/>
                        <a:ea typeface="Calibri"/>
                        <a:cs typeface="Times New Roman"/>
                      </a:endParaRPr>
                    </a:p>
                  </a:txBody>
                  <a:tcPr marL="68580" marR="68580" marT="0" marB="0" anchor="b"/>
                </a:tc>
                <a:tc>
                  <a:txBody>
                    <a:bodyPr/>
                    <a:lstStyle/>
                    <a:p>
                      <a:pPr marL="0" marR="0" algn="r">
                        <a:lnSpc>
                          <a:spcPct val="115000"/>
                        </a:lnSpc>
                        <a:spcBef>
                          <a:spcPts val="0"/>
                        </a:spcBef>
                        <a:spcAft>
                          <a:spcPts val="0"/>
                        </a:spcAft>
                      </a:pPr>
                      <a:r>
                        <a:rPr lang="en-US" sz="1100">
                          <a:effectLst/>
                        </a:rPr>
                        <a:t>3</a:t>
                      </a:r>
                      <a:endParaRPr lang="en-US" sz="1100">
                        <a:effectLst/>
                        <a:latin typeface="Calibri"/>
                        <a:ea typeface="Calibri"/>
                        <a:cs typeface="Times New Roman"/>
                      </a:endParaRPr>
                    </a:p>
                  </a:txBody>
                  <a:tcPr marL="68580" marR="68580" marT="0" marB="0" anchor="b"/>
                </a:tc>
              </a:tr>
              <a:tr h="526822">
                <a:tc>
                  <a:txBody>
                    <a:bodyPr/>
                    <a:lstStyle/>
                    <a:p>
                      <a:pPr marL="0" marR="0">
                        <a:lnSpc>
                          <a:spcPct val="115000"/>
                        </a:lnSpc>
                        <a:spcBef>
                          <a:spcPts val="0"/>
                        </a:spcBef>
                        <a:spcAft>
                          <a:spcPts val="0"/>
                        </a:spcAft>
                      </a:pPr>
                      <a:r>
                        <a:rPr lang="en-US" sz="1100" dirty="0">
                          <a:effectLst/>
                        </a:rPr>
                        <a:t>Winter Break</a:t>
                      </a:r>
                      <a:endParaRPr lang="en-US" sz="1100" dirty="0">
                        <a:effectLst/>
                        <a:latin typeface="Calibri"/>
                        <a:ea typeface="Calibri"/>
                        <a:cs typeface="Times New Roman"/>
                      </a:endParaRPr>
                    </a:p>
                  </a:txBody>
                  <a:tcPr marL="68580" marR="68580" marT="0" marB="0" anchor="b"/>
                </a:tc>
                <a:tc>
                  <a:txBody>
                    <a:bodyPr/>
                    <a:lstStyle/>
                    <a:p>
                      <a:pPr marL="0" marR="0" algn="r">
                        <a:lnSpc>
                          <a:spcPct val="115000"/>
                        </a:lnSpc>
                        <a:spcBef>
                          <a:spcPts val="0"/>
                        </a:spcBef>
                        <a:spcAft>
                          <a:spcPts val="0"/>
                        </a:spcAft>
                      </a:pPr>
                      <a:r>
                        <a:rPr lang="en-US" sz="1100" dirty="0">
                          <a:effectLst/>
                        </a:rPr>
                        <a:t>1</a:t>
                      </a:r>
                      <a:endParaRPr lang="en-US" sz="1100" dirty="0">
                        <a:effectLst/>
                        <a:latin typeface="Calibri"/>
                        <a:ea typeface="Calibri"/>
                        <a:cs typeface="Times New Roman"/>
                      </a:endParaRPr>
                    </a:p>
                  </a:txBody>
                  <a:tcPr marL="68580" marR="68580" marT="0" marB="0" anchor="b"/>
                </a:tc>
                <a:tc>
                  <a:txBody>
                    <a:bodyPr/>
                    <a:lstStyle/>
                    <a:p>
                      <a:pPr marL="0" marR="0" algn="r">
                        <a:lnSpc>
                          <a:spcPct val="115000"/>
                        </a:lnSpc>
                        <a:spcBef>
                          <a:spcPts val="0"/>
                        </a:spcBef>
                        <a:spcAft>
                          <a:spcPts val="0"/>
                        </a:spcAft>
                      </a:pPr>
                      <a:r>
                        <a:rPr lang="en-US" sz="1100" dirty="0">
                          <a:effectLst/>
                        </a:rPr>
                        <a:t>1</a:t>
                      </a:r>
                      <a:endParaRPr lang="en-US" sz="1100" dirty="0">
                        <a:effectLst/>
                        <a:latin typeface="Calibri"/>
                        <a:ea typeface="Calibri"/>
                        <a:cs typeface="Times New Roman"/>
                      </a:endParaRPr>
                    </a:p>
                  </a:txBody>
                  <a:tcPr marL="68580" marR="68580" marT="0" marB="0" anchor="b"/>
                </a:tc>
              </a:tr>
              <a:tr h="526822">
                <a:tc>
                  <a:txBody>
                    <a:bodyPr/>
                    <a:lstStyle/>
                    <a:p>
                      <a:pPr marL="0" marR="0">
                        <a:lnSpc>
                          <a:spcPct val="115000"/>
                        </a:lnSpc>
                        <a:spcBef>
                          <a:spcPts val="0"/>
                        </a:spcBef>
                        <a:spcAft>
                          <a:spcPts val="0"/>
                        </a:spcAft>
                      </a:pPr>
                      <a:r>
                        <a:rPr lang="en-US" sz="1100">
                          <a:effectLst/>
                        </a:rPr>
                        <a:t>Summer Break</a:t>
                      </a:r>
                      <a:endParaRPr lang="en-US" sz="1100">
                        <a:effectLst/>
                        <a:latin typeface="Calibri"/>
                        <a:ea typeface="Calibri"/>
                        <a:cs typeface="Times New Roman"/>
                      </a:endParaRPr>
                    </a:p>
                  </a:txBody>
                  <a:tcPr marL="68580" marR="68580" marT="0" marB="0" anchor="b"/>
                </a:tc>
                <a:tc>
                  <a:txBody>
                    <a:bodyPr/>
                    <a:lstStyle/>
                    <a:p>
                      <a:pPr marL="0" marR="0" algn="r">
                        <a:lnSpc>
                          <a:spcPct val="115000"/>
                        </a:lnSpc>
                        <a:spcBef>
                          <a:spcPts val="0"/>
                        </a:spcBef>
                        <a:spcAft>
                          <a:spcPts val="0"/>
                        </a:spcAft>
                      </a:pPr>
                      <a:r>
                        <a:rPr lang="en-US" sz="1100" dirty="0">
                          <a:effectLst/>
                        </a:rPr>
                        <a:t>2</a:t>
                      </a:r>
                      <a:endParaRPr lang="en-US" sz="1100" dirty="0">
                        <a:effectLst/>
                        <a:latin typeface="Calibri"/>
                        <a:ea typeface="Calibri"/>
                        <a:cs typeface="Times New Roman"/>
                      </a:endParaRPr>
                    </a:p>
                  </a:txBody>
                  <a:tcPr marL="68580" marR="68580" marT="0" marB="0" anchor="b"/>
                </a:tc>
                <a:tc>
                  <a:txBody>
                    <a:bodyPr/>
                    <a:lstStyle/>
                    <a:p>
                      <a:pPr marL="0" marR="0" algn="r">
                        <a:lnSpc>
                          <a:spcPct val="115000"/>
                        </a:lnSpc>
                        <a:spcBef>
                          <a:spcPts val="0"/>
                        </a:spcBef>
                        <a:spcAft>
                          <a:spcPts val="0"/>
                        </a:spcAft>
                      </a:pPr>
                      <a:r>
                        <a:rPr lang="en-US" sz="1100" dirty="0">
                          <a:effectLst/>
                        </a:rPr>
                        <a:t>1</a:t>
                      </a:r>
                      <a:endParaRPr lang="en-US" sz="1100" dirty="0">
                        <a:effectLst/>
                        <a:latin typeface="Calibri"/>
                        <a:ea typeface="Calibri"/>
                        <a:cs typeface="Times New Roman"/>
                      </a:endParaRPr>
                    </a:p>
                  </a:txBody>
                  <a:tcPr marL="68580" marR="68580" marT="0" marB="0" anchor="b"/>
                </a:tc>
              </a:tr>
            </a:tbl>
          </a:graphicData>
        </a:graphic>
      </p:graphicFrame>
      <p:sp>
        <p:nvSpPr>
          <p:cNvPr id="5" name="Rectangle 4"/>
          <p:cNvSpPr/>
          <p:nvPr/>
        </p:nvSpPr>
        <p:spPr>
          <a:xfrm>
            <a:off x="2133600" y="6248400"/>
            <a:ext cx="4572000" cy="523220"/>
          </a:xfrm>
          <a:prstGeom prst="rect">
            <a:avLst/>
          </a:prstGeom>
        </p:spPr>
        <p:txBody>
          <a:bodyPr>
            <a:spAutoFit/>
          </a:bodyPr>
          <a:lstStyle/>
          <a:p>
            <a:r>
              <a:rPr lang="en-US" sz="1400" dirty="0"/>
              <a:t>Results from </a:t>
            </a:r>
            <a:r>
              <a:rPr lang="en-US" sz="1400" dirty="0" smtClean="0"/>
              <a:t>Summer 2015/2016</a:t>
            </a:r>
            <a:endParaRPr lang="en-US" sz="1400" dirty="0"/>
          </a:p>
          <a:p>
            <a:r>
              <a:rPr lang="en-US" sz="1400" dirty="0" smtClean="0"/>
              <a:t>Fall/Spring 2016/2017 (current </a:t>
            </a:r>
            <a:r>
              <a:rPr lang="en-US" sz="1400" dirty="0"/>
              <a:t>data)</a:t>
            </a:r>
          </a:p>
        </p:txBody>
      </p:sp>
    </p:spTree>
    <p:extLst>
      <p:ext uri="{BB962C8B-B14F-4D97-AF65-F5344CB8AC3E}">
        <p14:creationId xmlns:p14="http://schemas.microsoft.com/office/powerpoint/2010/main" val="28209347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610600" cy="1143000"/>
          </a:xfrm>
        </p:spPr>
        <p:txBody>
          <a:bodyPr>
            <a:normAutofit fontScale="90000"/>
          </a:bodyPr>
          <a:lstStyle/>
          <a:p>
            <a:r>
              <a:rPr lang="en-US" dirty="0" smtClean="0">
                <a:latin typeface="+mn-lt"/>
              </a:rPr>
              <a:t>Proposed Schedule Modifications</a:t>
            </a:r>
            <a:endParaRPr lang="en-US" dirty="0">
              <a:latin typeface="+mn-lt"/>
            </a:endParaRPr>
          </a:p>
        </p:txBody>
      </p:sp>
      <p:sp>
        <p:nvSpPr>
          <p:cNvPr id="3" name="Content Placeholder 2"/>
          <p:cNvSpPr>
            <a:spLocks noGrp="1"/>
          </p:cNvSpPr>
          <p:nvPr>
            <p:ph idx="1"/>
          </p:nvPr>
        </p:nvSpPr>
        <p:spPr>
          <a:xfrm>
            <a:off x="457200" y="1676400"/>
            <a:ext cx="8229600" cy="4953000"/>
          </a:xfrm>
        </p:spPr>
        <p:txBody>
          <a:bodyPr>
            <a:normAutofit/>
          </a:bodyPr>
          <a:lstStyle/>
          <a:p>
            <a:pPr>
              <a:buFont typeface="Arial" pitchFamily="34" charset="0"/>
              <a:buChar char="•"/>
            </a:pPr>
            <a:r>
              <a:rPr lang="en-US" sz="2000" dirty="0" smtClean="0"/>
              <a:t>VCTC </a:t>
            </a:r>
            <a:r>
              <a:rPr lang="en-US" sz="2000" dirty="0"/>
              <a:t>currently operates a route between Oxnard C-Street, and Camarillo </a:t>
            </a:r>
            <a:r>
              <a:rPr lang="en-US" sz="2000" dirty="0" err="1"/>
              <a:t>Metrolink</a:t>
            </a:r>
            <a:r>
              <a:rPr lang="en-US" sz="2000" dirty="0"/>
              <a:t> </a:t>
            </a:r>
            <a:r>
              <a:rPr lang="en-US" sz="2000" dirty="0" smtClean="0"/>
              <a:t> called the </a:t>
            </a:r>
            <a:r>
              <a:rPr lang="en-US" sz="2000" dirty="0"/>
              <a:t>“Oxnard-Camarillo Connector</a:t>
            </a:r>
            <a:r>
              <a:rPr lang="en-US" sz="2000" dirty="0" smtClean="0"/>
              <a:t>”. </a:t>
            </a:r>
            <a:r>
              <a:rPr lang="en-US" sz="2000" dirty="0"/>
              <a:t>This route, funded by a state grant, is planned for operation for another two years.  </a:t>
            </a:r>
            <a:r>
              <a:rPr lang="en-US" sz="2000" dirty="0" smtClean="0"/>
              <a:t>The </a:t>
            </a:r>
            <a:r>
              <a:rPr lang="en-US" sz="2000" dirty="0"/>
              <a:t>new </a:t>
            </a:r>
            <a:r>
              <a:rPr lang="en-US" sz="2000" dirty="0" smtClean="0"/>
              <a:t>proposed </a:t>
            </a:r>
            <a:r>
              <a:rPr lang="en-US" sz="2000" dirty="0"/>
              <a:t>route </a:t>
            </a:r>
            <a:r>
              <a:rPr lang="en-US" sz="2000" dirty="0" smtClean="0"/>
              <a:t>would combine </a:t>
            </a:r>
            <a:r>
              <a:rPr lang="en-US" sz="2000" dirty="0"/>
              <a:t>this existing </a:t>
            </a:r>
            <a:r>
              <a:rPr lang="en-US" sz="2000" dirty="0" smtClean="0"/>
              <a:t>route </a:t>
            </a:r>
            <a:r>
              <a:rPr lang="en-US" sz="2000" dirty="0"/>
              <a:t>with </a:t>
            </a:r>
            <a:r>
              <a:rPr lang="en-US" sz="2000" dirty="0" smtClean="0"/>
              <a:t>the </a:t>
            </a:r>
            <a:r>
              <a:rPr lang="en-US" sz="2000" dirty="0"/>
              <a:t>route pattern operated by the Camarillo-CSUCI route.   </a:t>
            </a:r>
          </a:p>
          <a:p>
            <a:r>
              <a:rPr lang="en-US" sz="2000" dirty="0"/>
              <a:t>The proposed level of service </a:t>
            </a:r>
            <a:r>
              <a:rPr lang="en-US" sz="2000" dirty="0" smtClean="0"/>
              <a:t>would:</a:t>
            </a:r>
            <a:endParaRPr lang="en-US" sz="2000" dirty="0">
              <a:solidFill>
                <a:srgbClr val="FF0000"/>
              </a:solidFill>
            </a:endParaRPr>
          </a:p>
          <a:p>
            <a:pPr lvl="1">
              <a:buFont typeface="Arial" pitchFamily="34" charset="0"/>
              <a:buChar char="•"/>
            </a:pPr>
            <a:r>
              <a:rPr lang="en-US" sz="2000" dirty="0" smtClean="0"/>
              <a:t>Increase to seven </a:t>
            </a:r>
            <a:r>
              <a:rPr lang="en-US" sz="2000" dirty="0"/>
              <a:t>days </a:t>
            </a:r>
            <a:r>
              <a:rPr lang="en-US" sz="2000" dirty="0" smtClean="0"/>
              <a:t>per week, </a:t>
            </a:r>
            <a:r>
              <a:rPr lang="en-US" sz="2000" dirty="0"/>
              <a:t>Monday – Sunday.  Currently CSUCI does not run on Sundays. </a:t>
            </a:r>
            <a:endParaRPr lang="en-US" sz="2000" dirty="0" smtClean="0"/>
          </a:p>
          <a:p>
            <a:pPr lvl="1">
              <a:buFont typeface="Arial" pitchFamily="34" charset="0"/>
              <a:buChar char="•"/>
            </a:pPr>
            <a:r>
              <a:rPr lang="en-US" sz="2000" dirty="0" smtClean="0"/>
              <a:t>Provide Student Housing with bus service 7 days a week. </a:t>
            </a:r>
            <a:endParaRPr lang="en-US" sz="2000" dirty="0"/>
          </a:p>
          <a:p>
            <a:pPr lvl="1">
              <a:buFont typeface="Arial" pitchFamily="34" charset="0"/>
              <a:buChar char="•"/>
            </a:pPr>
            <a:r>
              <a:rPr lang="en-US" sz="2000" dirty="0"/>
              <a:t>Operate one additional trip into the evening </a:t>
            </a:r>
            <a:r>
              <a:rPr lang="en-US" sz="2000" dirty="0" smtClean="0"/>
              <a:t>hours.</a:t>
            </a:r>
            <a:endParaRPr lang="en-US" sz="2000" dirty="0"/>
          </a:p>
          <a:p>
            <a:pPr lvl="1">
              <a:buFont typeface="Arial" pitchFamily="34" charset="0"/>
              <a:buChar char="•"/>
            </a:pPr>
            <a:r>
              <a:rPr lang="en-US" sz="2000" dirty="0" smtClean="0"/>
              <a:t>Reduce </a:t>
            </a:r>
            <a:r>
              <a:rPr lang="en-US" sz="2000" dirty="0"/>
              <a:t>w</a:t>
            </a:r>
            <a:r>
              <a:rPr lang="en-US" sz="2000" dirty="0" smtClean="0"/>
              <a:t>eekday </a:t>
            </a:r>
            <a:r>
              <a:rPr lang="en-US" sz="2000" dirty="0"/>
              <a:t>service during breaks to 1 hour frequency, and </a:t>
            </a:r>
            <a:r>
              <a:rPr lang="en-US" sz="2000" dirty="0" smtClean="0"/>
              <a:t>eliminate the </a:t>
            </a:r>
            <a:r>
              <a:rPr lang="en-US" sz="2000" dirty="0"/>
              <a:t>direct connection to Oxnard C-Street.  </a:t>
            </a:r>
          </a:p>
          <a:p>
            <a:pPr lvl="1">
              <a:buFont typeface="Arial" pitchFamily="34" charset="0"/>
              <a:buChar char="•"/>
            </a:pPr>
            <a:r>
              <a:rPr lang="en-US" sz="2000" dirty="0" smtClean="0"/>
              <a:t>Allow </a:t>
            </a:r>
            <a:r>
              <a:rPr lang="en-US" sz="2000" dirty="0"/>
              <a:t>p</a:t>
            </a:r>
            <a:r>
              <a:rPr lang="en-US" sz="2000" dirty="0" smtClean="0"/>
              <a:t>assengers to take the </a:t>
            </a:r>
            <a:r>
              <a:rPr lang="en-US" sz="2000" dirty="0"/>
              <a:t>Oxnard-Camarillo </a:t>
            </a:r>
            <a:r>
              <a:rPr lang="en-US" sz="2000" dirty="0" smtClean="0"/>
              <a:t>Connector.</a:t>
            </a:r>
            <a:endParaRPr lang="en-US" sz="2000" dirty="0"/>
          </a:p>
          <a:p>
            <a:pPr marL="0" indent="0">
              <a:buNone/>
            </a:pPr>
            <a:endParaRPr lang="en-US" dirty="0"/>
          </a:p>
        </p:txBody>
      </p:sp>
    </p:spTree>
    <p:extLst>
      <p:ext uri="{BB962C8B-B14F-4D97-AF65-F5344CB8AC3E}">
        <p14:creationId xmlns:p14="http://schemas.microsoft.com/office/powerpoint/2010/main" val="19591932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1905000" y="3886200"/>
            <a:ext cx="4419600" cy="2590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Content Placeholder 8"/>
          <p:cNvSpPr>
            <a:spLocks noGrp="1"/>
          </p:cNvSpPr>
          <p:nvPr>
            <p:ph sz="half" idx="1"/>
          </p:nvPr>
        </p:nvSpPr>
        <p:spPr/>
        <p:txBody>
          <a:bodyPr/>
          <a:lstStyle/>
          <a:p>
            <a:endParaRPr lang="en-US" dirty="0" smtClean="0"/>
          </a:p>
          <a:p>
            <a:pPr marL="0" indent="0">
              <a:buNone/>
            </a:pPr>
            <a:endParaRPr lang="en-US" dirty="0"/>
          </a:p>
          <a:p>
            <a:pPr marL="0" indent="0">
              <a:buNone/>
            </a:pPr>
            <a:endParaRPr lang="en-US" dirty="0"/>
          </a:p>
        </p:txBody>
      </p:sp>
      <p:pic>
        <p:nvPicPr>
          <p:cNvPr id="10" name="Picture 9"/>
          <p:cNvPicPr/>
          <p:nvPr/>
        </p:nvPicPr>
        <p:blipFill>
          <a:blip r:embed="rId3">
            <a:extLst>
              <a:ext uri="{28A0092B-C50C-407E-A947-70E740481C1C}">
                <a14:useLocalDpi xmlns:a14="http://schemas.microsoft.com/office/drawing/2010/main" val="0"/>
              </a:ext>
            </a:extLst>
          </a:blip>
          <a:stretch>
            <a:fillRect/>
          </a:stretch>
        </p:blipFill>
        <p:spPr>
          <a:xfrm>
            <a:off x="1943100" y="895350"/>
            <a:ext cx="4343400" cy="22955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p:cNvSpPr txBox="1"/>
          <p:nvPr/>
        </p:nvSpPr>
        <p:spPr>
          <a:xfrm>
            <a:off x="1971675" y="526018"/>
            <a:ext cx="4267200" cy="369332"/>
          </a:xfrm>
          <a:prstGeom prst="rect">
            <a:avLst/>
          </a:prstGeom>
          <a:noFill/>
        </p:spPr>
        <p:txBody>
          <a:bodyPr wrap="square" rtlCol="0">
            <a:spAutoFit/>
          </a:bodyPr>
          <a:lstStyle/>
          <a:p>
            <a:pPr algn="ctr"/>
            <a:r>
              <a:rPr lang="en-US" dirty="0" smtClean="0"/>
              <a:t>Current Route</a:t>
            </a:r>
            <a:endParaRPr lang="en-US" dirty="0"/>
          </a:p>
        </p:txBody>
      </p:sp>
      <p:sp>
        <p:nvSpPr>
          <p:cNvPr id="3" name="TextBox 2"/>
          <p:cNvSpPr txBox="1"/>
          <p:nvPr/>
        </p:nvSpPr>
        <p:spPr>
          <a:xfrm>
            <a:off x="1905000" y="3400425"/>
            <a:ext cx="4333875" cy="381000"/>
          </a:xfrm>
          <a:prstGeom prst="rect">
            <a:avLst/>
          </a:prstGeom>
          <a:noFill/>
        </p:spPr>
        <p:txBody>
          <a:bodyPr wrap="square" rtlCol="0">
            <a:spAutoFit/>
          </a:bodyPr>
          <a:lstStyle/>
          <a:p>
            <a:pPr algn="ctr"/>
            <a:r>
              <a:rPr lang="en-US" dirty="0" smtClean="0"/>
              <a:t>Proposed New Route</a:t>
            </a:r>
            <a:endParaRPr lang="en-US" dirty="0"/>
          </a:p>
        </p:txBody>
      </p:sp>
    </p:spTree>
    <p:extLst>
      <p:ext uri="{BB962C8B-B14F-4D97-AF65-F5344CB8AC3E}">
        <p14:creationId xmlns:p14="http://schemas.microsoft.com/office/powerpoint/2010/main" val="7489309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457200"/>
            <a:ext cx="8229600" cy="1143000"/>
          </a:xfrm>
        </p:spPr>
        <p:txBody>
          <a:bodyPr/>
          <a:lstStyle/>
          <a:p>
            <a:r>
              <a:rPr lang="en-US" dirty="0" smtClean="0">
                <a:latin typeface="+mn-lt"/>
              </a:rPr>
              <a:t>Financial Impact</a:t>
            </a:r>
            <a:endParaRPr lang="en-US" dirty="0">
              <a:latin typeface="+mn-lt"/>
            </a:endParaRPr>
          </a:p>
        </p:txBody>
      </p:sp>
      <p:sp>
        <p:nvSpPr>
          <p:cNvPr id="6" name="Content Placeholder 5"/>
          <p:cNvSpPr>
            <a:spLocks noGrp="1"/>
          </p:cNvSpPr>
          <p:nvPr>
            <p:ph sz="quarter" idx="2"/>
          </p:nvPr>
        </p:nvSpPr>
        <p:spPr>
          <a:xfrm>
            <a:off x="457200" y="1752600"/>
            <a:ext cx="4040188" cy="4800600"/>
          </a:xfrm>
        </p:spPr>
        <p:txBody>
          <a:bodyPr>
            <a:normAutofit fontScale="85000" lnSpcReduction="20000"/>
          </a:bodyPr>
          <a:lstStyle/>
          <a:p>
            <a:r>
              <a:rPr lang="en-US" sz="2400" dirty="0"/>
              <a:t>Current service level </a:t>
            </a:r>
            <a:r>
              <a:rPr lang="en-US" sz="2400" dirty="0" smtClean="0"/>
              <a:t>costs are reflected in the table assuming </a:t>
            </a:r>
            <a:r>
              <a:rPr lang="en-US" sz="2400" dirty="0"/>
              <a:t>no change to the schedule for FY16/17 or FY17/18 (projected). </a:t>
            </a:r>
            <a:endParaRPr lang="en-US" sz="2400" dirty="0" smtClean="0"/>
          </a:p>
          <a:p>
            <a:pPr marL="0" indent="0">
              <a:buNone/>
            </a:pPr>
            <a:endParaRPr lang="en-US" sz="2400" dirty="0"/>
          </a:p>
          <a:p>
            <a:r>
              <a:rPr lang="en-US" sz="2400" dirty="0"/>
              <a:t>The estimated costs for the same period are </a:t>
            </a:r>
            <a:r>
              <a:rPr lang="en-US" sz="2400" dirty="0" smtClean="0"/>
              <a:t>represented here as well. </a:t>
            </a:r>
            <a:r>
              <a:rPr lang="en-US" sz="2400" dirty="0"/>
              <a:t>This assumes </a:t>
            </a:r>
            <a:r>
              <a:rPr lang="en-US" sz="2400" dirty="0" smtClean="0"/>
              <a:t>the reduction </a:t>
            </a:r>
            <a:r>
              <a:rPr lang="en-US" sz="2400" dirty="0"/>
              <a:t>of service </a:t>
            </a:r>
            <a:r>
              <a:rPr lang="en-US" sz="2400" dirty="0" smtClean="0"/>
              <a:t>begins </a:t>
            </a:r>
            <a:r>
              <a:rPr lang="en-US" sz="2400" dirty="0"/>
              <a:t>May 22, 2017 and </a:t>
            </a:r>
            <a:r>
              <a:rPr lang="en-US" sz="2400" dirty="0" smtClean="0"/>
              <a:t>continues </a:t>
            </a:r>
            <a:r>
              <a:rPr lang="en-US" sz="2400" dirty="0"/>
              <a:t>throughout the school year on weekends and during the winter break and again in the summer. </a:t>
            </a:r>
            <a:endParaRPr lang="en-US" sz="2400" dirty="0" smtClean="0"/>
          </a:p>
          <a:p>
            <a:endParaRPr lang="en-US" sz="2400" dirty="0"/>
          </a:p>
          <a:p>
            <a:pPr>
              <a:spcBef>
                <a:spcPts val="0"/>
              </a:spcBef>
            </a:pPr>
            <a:r>
              <a:rPr lang="en-US" sz="2400" dirty="0" smtClean="0"/>
              <a:t>The total projected savings to CSUCI would be approximately $</a:t>
            </a:r>
            <a:r>
              <a:rPr lang="en-US" sz="2400" smtClean="0"/>
              <a:t>85,700, </a:t>
            </a:r>
            <a:r>
              <a:rPr lang="en-US" sz="2400" dirty="0" smtClean="0"/>
              <a:t>but a one time savings of $105,700.</a:t>
            </a:r>
            <a:endParaRPr lang="en-US" sz="2400" dirty="0"/>
          </a:p>
        </p:txBody>
      </p:sp>
      <p:graphicFrame>
        <p:nvGraphicFramePr>
          <p:cNvPr id="7" name="Table 6"/>
          <p:cNvGraphicFramePr>
            <a:graphicFrameLocks noGrp="1"/>
          </p:cNvGraphicFramePr>
          <p:nvPr>
            <p:extLst>
              <p:ext uri="{D42A27DB-BD31-4B8C-83A1-F6EECF244321}">
                <p14:modId xmlns:p14="http://schemas.microsoft.com/office/powerpoint/2010/main" val="913077059"/>
              </p:ext>
            </p:extLst>
          </p:nvPr>
        </p:nvGraphicFramePr>
        <p:xfrm>
          <a:off x="4724400" y="2438400"/>
          <a:ext cx="3962400" cy="2824967"/>
        </p:xfrm>
        <a:graphic>
          <a:graphicData uri="http://schemas.openxmlformats.org/drawingml/2006/table">
            <a:tbl>
              <a:tblPr firstRow="1" firstCol="1" bandRow="1">
                <a:tableStyleId>{5C22544A-7EE6-4342-B048-85BDC9FD1C3A}</a:tableStyleId>
              </a:tblPr>
              <a:tblGrid>
                <a:gridCol w="1719965"/>
                <a:gridCol w="2242435"/>
              </a:tblGrid>
              <a:tr h="228600">
                <a:tc gridSpan="2">
                  <a:txBody>
                    <a:bodyPr/>
                    <a:lstStyle/>
                    <a:p>
                      <a:pPr marL="0" marR="0" algn="ctr">
                        <a:lnSpc>
                          <a:spcPct val="115000"/>
                        </a:lnSpc>
                        <a:spcBef>
                          <a:spcPts val="0"/>
                        </a:spcBef>
                        <a:spcAft>
                          <a:spcPts val="0"/>
                        </a:spcAft>
                      </a:pPr>
                      <a:r>
                        <a:rPr lang="en-US" sz="1100" baseline="0" dirty="0">
                          <a:solidFill>
                            <a:schemeClr val="tx1"/>
                          </a:solidFill>
                          <a:effectLst/>
                        </a:rPr>
                        <a:t>BUDGET/ESTIMATED COST PER YEAR</a:t>
                      </a:r>
                      <a:endParaRPr lang="en-US" sz="1100" baseline="0" dirty="0">
                        <a:solidFill>
                          <a:schemeClr val="tx1"/>
                        </a:solidFill>
                        <a:effectLst/>
                        <a:latin typeface="Calibri"/>
                        <a:ea typeface="Calibri"/>
                        <a:cs typeface="Times New Roman"/>
                      </a:endParaRPr>
                    </a:p>
                  </a:txBody>
                  <a:tcPr marL="68580" marR="68580" marT="0" marB="0" anchor="b">
                    <a:solidFill>
                      <a:schemeClr val="accent2">
                        <a:lumMod val="20000"/>
                        <a:lumOff val="80000"/>
                      </a:schemeClr>
                    </a:solidFill>
                  </a:tcPr>
                </a:tc>
                <a:tc hMerge="1">
                  <a:txBody>
                    <a:bodyPr/>
                    <a:lstStyle/>
                    <a:p>
                      <a:endParaRPr lang="en-US"/>
                    </a:p>
                  </a:txBody>
                  <a:tcPr/>
                </a:tc>
              </a:tr>
              <a:tr h="588939">
                <a:tc>
                  <a:txBody>
                    <a:bodyPr/>
                    <a:lstStyle/>
                    <a:p>
                      <a:pPr marL="0" marR="0">
                        <a:lnSpc>
                          <a:spcPct val="115000"/>
                        </a:lnSpc>
                        <a:spcBef>
                          <a:spcPts val="0"/>
                        </a:spcBef>
                        <a:spcAft>
                          <a:spcPts val="0"/>
                        </a:spcAft>
                      </a:pPr>
                      <a:r>
                        <a:rPr lang="en-US" sz="1100">
                          <a:effectLst/>
                        </a:rPr>
                        <a:t> 2016/2017</a:t>
                      </a:r>
                      <a:endParaRPr lang="en-US" sz="1100">
                        <a:effectLst/>
                        <a:latin typeface="Calibri"/>
                        <a:ea typeface="Calibri"/>
                        <a:cs typeface="Times New Roman"/>
                      </a:endParaRPr>
                    </a:p>
                  </a:txBody>
                  <a:tcPr marL="68580" marR="68580" marT="0" marB="0" anchor="b"/>
                </a:tc>
                <a:tc>
                  <a:txBody>
                    <a:bodyPr/>
                    <a:lstStyle/>
                    <a:p>
                      <a:pPr marL="0" marR="0" algn="l">
                        <a:lnSpc>
                          <a:spcPct val="115000"/>
                        </a:lnSpc>
                        <a:spcBef>
                          <a:spcPts val="0"/>
                        </a:spcBef>
                        <a:spcAft>
                          <a:spcPts val="0"/>
                        </a:spcAft>
                      </a:pPr>
                      <a:r>
                        <a:rPr lang="en-US" sz="1100" dirty="0">
                          <a:effectLst/>
                        </a:rPr>
                        <a:t> $        527,000 </a:t>
                      </a:r>
                      <a:endParaRPr lang="en-US" sz="1100" dirty="0">
                        <a:effectLst/>
                        <a:latin typeface="Calibri"/>
                        <a:ea typeface="Calibri"/>
                        <a:cs typeface="Times New Roman"/>
                      </a:endParaRPr>
                    </a:p>
                  </a:txBody>
                  <a:tcPr marL="68580" marR="68580" marT="0" marB="0" anchor="b"/>
                </a:tc>
              </a:tr>
              <a:tr h="588939">
                <a:tc>
                  <a:txBody>
                    <a:bodyPr/>
                    <a:lstStyle/>
                    <a:p>
                      <a:pPr marL="0" marR="0">
                        <a:lnSpc>
                          <a:spcPct val="115000"/>
                        </a:lnSpc>
                        <a:spcBef>
                          <a:spcPts val="0"/>
                        </a:spcBef>
                        <a:spcAft>
                          <a:spcPts val="0"/>
                        </a:spcAft>
                      </a:pPr>
                      <a:r>
                        <a:rPr lang="en-US" sz="1100" dirty="0">
                          <a:effectLst/>
                        </a:rPr>
                        <a:t>2017/2018</a:t>
                      </a:r>
                      <a:endParaRPr lang="en-US" sz="1100" dirty="0">
                        <a:effectLst/>
                        <a:latin typeface="Calibri"/>
                        <a:ea typeface="Calibri"/>
                        <a:cs typeface="Times New Roman"/>
                      </a:endParaRPr>
                    </a:p>
                  </a:txBody>
                  <a:tcPr marL="68580" marR="68580" marT="0" marB="0" anchor="b"/>
                </a:tc>
                <a:tc>
                  <a:txBody>
                    <a:bodyPr/>
                    <a:lstStyle/>
                    <a:p>
                      <a:pPr marL="0" marR="0" algn="l">
                        <a:lnSpc>
                          <a:spcPct val="115000"/>
                        </a:lnSpc>
                        <a:spcBef>
                          <a:spcPts val="0"/>
                        </a:spcBef>
                        <a:spcAft>
                          <a:spcPts val="0"/>
                        </a:spcAft>
                      </a:pPr>
                      <a:r>
                        <a:rPr lang="en-US" sz="1100" dirty="0">
                          <a:effectLst/>
                        </a:rPr>
                        <a:t> $        540,700 </a:t>
                      </a:r>
                      <a:endParaRPr lang="en-US" sz="1100" dirty="0">
                        <a:effectLst/>
                        <a:latin typeface="Calibri"/>
                        <a:ea typeface="Calibri"/>
                        <a:cs typeface="Times New Roman"/>
                      </a:endParaRPr>
                    </a:p>
                  </a:txBody>
                  <a:tcPr marL="68580" marR="68580" marT="0" marB="0" anchor="b"/>
                </a:tc>
              </a:tr>
              <a:tr h="240611">
                <a:tc gridSpan="2">
                  <a:txBody>
                    <a:bodyPr/>
                    <a:lstStyle/>
                    <a:p>
                      <a:pPr marL="0" marR="0" algn="ctr">
                        <a:lnSpc>
                          <a:spcPct val="115000"/>
                        </a:lnSpc>
                        <a:spcBef>
                          <a:spcPts val="0"/>
                        </a:spcBef>
                        <a:spcAft>
                          <a:spcPts val="0"/>
                        </a:spcAft>
                      </a:pPr>
                      <a:r>
                        <a:rPr lang="en-US" sz="1100" dirty="0" smtClean="0">
                          <a:solidFill>
                            <a:schemeClr val="tx1"/>
                          </a:solidFill>
                          <a:effectLst/>
                        </a:rPr>
                        <a:t>WITH</a:t>
                      </a:r>
                      <a:r>
                        <a:rPr lang="en-US" sz="1100" baseline="0" dirty="0" smtClean="0">
                          <a:solidFill>
                            <a:schemeClr val="tx1"/>
                          </a:solidFill>
                          <a:effectLst/>
                        </a:rPr>
                        <a:t> </a:t>
                      </a:r>
                      <a:r>
                        <a:rPr lang="en-US" sz="1100" dirty="0" smtClean="0">
                          <a:solidFill>
                            <a:schemeClr val="tx1"/>
                          </a:solidFill>
                          <a:effectLst/>
                        </a:rPr>
                        <a:t>RECOMMENDED </a:t>
                      </a:r>
                      <a:r>
                        <a:rPr lang="en-US" sz="1100" baseline="0" dirty="0">
                          <a:solidFill>
                            <a:schemeClr val="tx1"/>
                          </a:solidFill>
                          <a:effectLst/>
                        </a:rPr>
                        <a:t>CHANGE</a:t>
                      </a:r>
                      <a:endParaRPr lang="en-US" sz="1100" baseline="0" dirty="0">
                        <a:solidFill>
                          <a:schemeClr val="tx1"/>
                        </a:solidFill>
                        <a:effectLst/>
                        <a:latin typeface="Calibri"/>
                        <a:ea typeface="Calibri"/>
                        <a:cs typeface="Times New Roman"/>
                      </a:endParaRPr>
                    </a:p>
                  </a:txBody>
                  <a:tcPr marL="68580" marR="68580" marT="0" marB="0" anchor="b">
                    <a:solidFill>
                      <a:schemeClr val="accent2">
                        <a:lumMod val="20000"/>
                        <a:lumOff val="80000"/>
                      </a:schemeClr>
                    </a:solidFill>
                  </a:tcPr>
                </a:tc>
                <a:tc hMerge="1">
                  <a:txBody>
                    <a:bodyPr/>
                    <a:lstStyle/>
                    <a:p>
                      <a:endParaRPr lang="en-US"/>
                    </a:p>
                  </a:txBody>
                  <a:tcPr/>
                </a:tc>
              </a:tr>
              <a:tr h="588939">
                <a:tc>
                  <a:txBody>
                    <a:bodyPr/>
                    <a:lstStyle/>
                    <a:p>
                      <a:pPr marL="0" marR="0">
                        <a:lnSpc>
                          <a:spcPct val="115000"/>
                        </a:lnSpc>
                        <a:spcBef>
                          <a:spcPts val="0"/>
                        </a:spcBef>
                        <a:spcAft>
                          <a:spcPts val="0"/>
                        </a:spcAft>
                      </a:pPr>
                      <a:r>
                        <a:rPr lang="en-US" sz="1100" dirty="0">
                          <a:effectLst/>
                        </a:rPr>
                        <a:t>2016/2017</a:t>
                      </a:r>
                      <a:endParaRPr lang="en-US" sz="1100" dirty="0">
                        <a:effectLst/>
                        <a:latin typeface="Calibri"/>
                        <a:ea typeface="Calibri"/>
                        <a:cs typeface="Times New Roman"/>
                      </a:endParaRPr>
                    </a:p>
                  </a:txBody>
                  <a:tcPr marL="68580" marR="68580" marT="0" marB="0" anchor="b"/>
                </a:tc>
                <a:tc>
                  <a:txBody>
                    <a:bodyPr/>
                    <a:lstStyle/>
                    <a:p>
                      <a:pPr marL="0" marR="0">
                        <a:lnSpc>
                          <a:spcPct val="115000"/>
                        </a:lnSpc>
                        <a:spcBef>
                          <a:spcPts val="0"/>
                        </a:spcBef>
                        <a:spcAft>
                          <a:spcPts val="0"/>
                        </a:spcAft>
                      </a:pPr>
                      <a:r>
                        <a:rPr lang="en-US" sz="1100" dirty="0">
                          <a:effectLst/>
                        </a:rPr>
                        <a:t> $        507,000 </a:t>
                      </a:r>
                      <a:endParaRPr lang="en-US" sz="1100" dirty="0">
                        <a:effectLst/>
                        <a:latin typeface="Calibri"/>
                        <a:ea typeface="Calibri"/>
                        <a:cs typeface="Times New Roman"/>
                      </a:endParaRPr>
                    </a:p>
                  </a:txBody>
                  <a:tcPr marL="68580" marR="68580" marT="0" marB="0" anchor="b"/>
                </a:tc>
              </a:tr>
              <a:tr h="588939">
                <a:tc>
                  <a:txBody>
                    <a:bodyPr/>
                    <a:lstStyle/>
                    <a:p>
                      <a:pPr marL="0" marR="0">
                        <a:lnSpc>
                          <a:spcPct val="115000"/>
                        </a:lnSpc>
                        <a:spcBef>
                          <a:spcPts val="0"/>
                        </a:spcBef>
                        <a:spcAft>
                          <a:spcPts val="0"/>
                        </a:spcAft>
                      </a:pPr>
                      <a:r>
                        <a:rPr lang="en-US" sz="1100">
                          <a:effectLst/>
                        </a:rPr>
                        <a:t>2017/2018</a:t>
                      </a:r>
                      <a:endParaRPr lang="en-US" sz="1100">
                        <a:effectLst/>
                        <a:latin typeface="Calibri"/>
                        <a:ea typeface="Calibri"/>
                        <a:cs typeface="Times New Roman"/>
                      </a:endParaRPr>
                    </a:p>
                  </a:txBody>
                  <a:tcPr marL="68580" marR="68580" marT="0" marB="0" anchor="b"/>
                </a:tc>
                <a:tc>
                  <a:txBody>
                    <a:bodyPr/>
                    <a:lstStyle/>
                    <a:p>
                      <a:pPr marL="0" marR="0">
                        <a:lnSpc>
                          <a:spcPct val="115000"/>
                        </a:lnSpc>
                        <a:spcBef>
                          <a:spcPts val="0"/>
                        </a:spcBef>
                        <a:spcAft>
                          <a:spcPts val="0"/>
                        </a:spcAft>
                      </a:pPr>
                      <a:r>
                        <a:rPr lang="en-US" sz="1100" dirty="0">
                          <a:effectLst/>
                        </a:rPr>
                        <a:t> $        455,000 </a:t>
                      </a:r>
                      <a:endParaRPr lang="en-US" sz="1100" dirty="0">
                        <a:effectLst/>
                        <a:latin typeface="Calibri"/>
                        <a:ea typeface="Calibri"/>
                        <a:cs typeface="Times New Roman"/>
                      </a:endParaRPr>
                    </a:p>
                  </a:txBody>
                  <a:tcPr marL="68580" marR="68580" marT="0" marB="0" anchor="b"/>
                </a:tc>
              </a:tr>
            </a:tbl>
          </a:graphicData>
        </a:graphic>
      </p:graphicFrame>
    </p:spTree>
    <p:extLst>
      <p:ext uri="{BB962C8B-B14F-4D97-AF65-F5344CB8AC3E}">
        <p14:creationId xmlns:p14="http://schemas.microsoft.com/office/powerpoint/2010/main" val="11240258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3810000" y="242047"/>
            <a:ext cx="3962400" cy="457200"/>
          </a:xfrm>
          <a:solidFill>
            <a:schemeClr val="bg1"/>
          </a:solidFill>
        </p:spPr>
        <p:txBody>
          <a:bodyPr>
            <a:noAutofit/>
          </a:bodyPr>
          <a:lstStyle/>
          <a:p>
            <a:pPr algn="ctr"/>
            <a:r>
              <a:rPr lang="en-US" sz="2800" b="1" dirty="0" smtClean="0">
                <a:latin typeface="+mn-lt"/>
              </a:rPr>
              <a:t>Proposed </a:t>
            </a:r>
            <a:r>
              <a:rPr lang="en-US" sz="2800" b="1" dirty="0">
                <a:latin typeface="+mn-lt"/>
              </a:rPr>
              <a:t>Bus </a:t>
            </a:r>
            <a:r>
              <a:rPr lang="en-US" sz="2800" b="1" dirty="0" smtClean="0">
                <a:latin typeface="+mn-lt"/>
              </a:rPr>
              <a:t>Schedule</a:t>
            </a:r>
            <a:endParaRPr lang="en-US" sz="2800" b="1" dirty="0">
              <a:latin typeface="+mn-lt"/>
            </a:endParaRPr>
          </a:p>
        </p:txBody>
      </p:sp>
      <p:pic>
        <p:nvPicPr>
          <p:cNvPr id="13" name="Content Placeholder 12"/>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8604" r="1980" b="13228"/>
          <a:stretch/>
        </p:blipFill>
        <p:spPr>
          <a:xfrm>
            <a:off x="3276600" y="685800"/>
            <a:ext cx="4648200" cy="5882878"/>
          </a:xfrm>
        </p:spPr>
      </p:pic>
      <p:sp>
        <p:nvSpPr>
          <p:cNvPr id="2" name="TextBox 1"/>
          <p:cNvSpPr txBox="1"/>
          <p:nvPr/>
        </p:nvSpPr>
        <p:spPr>
          <a:xfrm>
            <a:off x="31376" y="1447800"/>
            <a:ext cx="3245224" cy="2554545"/>
          </a:xfrm>
          <a:prstGeom prst="rect">
            <a:avLst/>
          </a:prstGeom>
          <a:noFill/>
        </p:spPr>
        <p:txBody>
          <a:bodyPr wrap="square" rtlCol="0">
            <a:spAutoFit/>
          </a:bodyPr>
          <a:lstStyle/>
          <a:p>
            <a:r>
              <a:rPr lang="en-US" sz="2000" dirty="0" smtClean="0"/>
              <a:t>VCTC staff is still in the process of making adjustments to the bus schedule in order to allow for arrival time to be a quarter before the hour and for departure time to be a quarter after the hour.</a:t>
            </a:r>
            <a:endParaRPr lang="en-US" sz="2000" dirty="0"/>
          </a:p>
        </p:txBody>
      </p:sp>
    </p:spTree>
    <p:extLst>
      <p:ext uri="{BB962C8B-B14F-4D97-AF65-F5344CB8AC3E}">
        <p14:creationId xmlns:p14="http://schemas.microsoft.com/office/powerpoint/2010/main" val="37228957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1700" y="228600"/>
            <a:ext cx="4953000" cy="636314"/>
          </a:xfrm>
          <a:solidFill>
            <a:schemeClr val="bg1"/>
          </a:solidFill>
        </p:spPr>
        <p:txBody>
          <a:bodyPr>
            <a:normAutofit/>
          </a:bodyPr>
          <a:lstStyle/>
          <a:p>
            <a:pPr algn="ctr"/>
            <a:r>
              <a:rPr lang="en-US" sz="3600" b="1" dirty="0" smtClean="0">
                <a:latin typeface="+mn-lt"/>
              </a:rPr>
              <a:t>Current Bus Schedule</a:t>
            </a:r>
            <a:endParaRPr lang="en-US" sz="3600" b="1" dirty="0">
              <a:latin typeface="+mn-lt"/>
            </a:endParaRPr>
          </a:p>
        </p:txBody>
      </p:sp>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562" r="7812" b="6755"/>
          <a:stretch/>
        </p:blipFill>
        <p:spPr>
          <a:xfrm>
            <a:off x="2438400" y="829056"/>
            <a:ext cx="4419600" cy="6028944"/>
          </a:xfrm>
        </p:spPr>
      </p:pic>
    </p:spTree>
    <p:extLst>
      <p:ext uri="{BB962C8B-B14F-4D97-AF65-F5344CB8AC3E}">
        <p14:creationId xmlns:p14="http://schemas.microsoft.com/office/powerpoint/2010/main" val="155184966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2220</TotalTime>
  <Words>579</Words>
  <Application>Microsoft Office PowerPoint</Application>
  <PresentationFormat>On-screen Show (4:3)</PresentationFormat>
  <Paragraphs>79</Paragraphs>
  <Slides>10</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Constantia</vt:lpstr>
      <vt:lpstr>Times New Roman</vt:lpstr>
      <vt:lpstr>Wingdings 2</vt:lpstr>
      <vt:lpstr>Flow</vt:lpstr>
      <vt:lpstr>          California State University Channel Islands and Ventura County Transportation Commission Intercity Proposed Bus Schedule Change</vt:lpstr>
      <vt:lpstr>Overview</vt:lpstr>
      <vt:lpstr>Existing Bus Service</vt:lpstr>
      <vt:lpstr>Average Ridership Per Trip</vt:lpstr>
      <vt:lpstr>Proposed Schedule Modifications</vt:lpstr>
      <vt:lpstr>PowerPoint Presentation</vt:lpstr>
      <vt:lpstr>Financial Impact</vt:lpstr>
      <vt:lpstr>Proposed Bus Schedule</vt:lpstr>
      <vt:lpstr>Current Bus Schedule</vt:lpstr>
      <vt:lpstr>We would love to hear your feedback:</vt:lpstr>
    </vt:vector>
  </TitlesOfParts>
  <Company>CSU Channel Islands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TRANSPORATION &amp; Parking services</dc:title>
  <dc:creator>CSU User</dc:creator>
  <cp:lastModifiedBy>Daniels, David</cp:lastModifiedBy>
  <cp:revision>114</cp:revision>
  <cp:lastPrinted>2017-04-17T23:31:54Z</cp:lastPrinted>
  <dcterms:created xsi:type="dcterms:W3CDTF">2016-05-16T21:15:51Z</dcterms:created>
  <dcterms:modified xsi:type="dcterms:W3CDTF">2017-04-18T19:15:52Z</dcterms:modified>
</cp:coreProperties>
</file>