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0" r:id="rId3"/>
    <p:sldId id="264" r:id="rId4"/>
    <p:sldId id="257" r:id="rId5"/>
    <p:sldId id="258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1850" b="1" i="0" baseline="0" dirty="0">
                <a:effectLst/>
              </a:rPr>
              <a:t>2014-15 New TT </a:t>
            </a:r>
            <a:r>
              <a:rPr lang="en-US" sz="1850" b="1" i="0" baseline="0" dirty="0" smtClean="0">
                <a:effectLst/>
              </a:rPr>
              <a:t>Faculty - Ethnicity</a:t>
            </a:r>
            <a:endParaRPr lang="en-US" sz="1850" dirty="0">
              <a:effectLst/>
            </a:endParaRPr>
          </a:p>
        </c:rich>
      </c:tx>
      <c:layout/>
      <c:spPr>
        <a:scene3d>
          <a:camera prst="orthographicFront"/>
          <a:lightRig rig="threePt" dir="t"/>
        </a:scene3d>
        <a:sp3d>
          <a:bevelT w="6350"/>
        </a:sp3d>
      </c:spPr>
    </c:title>
    <c:plotArea>
      <c:layout/>
      <c:pieChart>
        <c:varyColors val="1"/>
        <c:ser>
          <c:idx val="0"/>
          <c:order val="0"/>
          <c:tx>
            <c:strRef>
              <c:f>Sheet2!$E$56</c:f>
              <c:strCache>
                <c:ptCount val="1"/>
                <c:pt idx="0">
                  <c:v>TT Fac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dPt>
            <c:idx val="2"/>
            <c:spPr>
              <a:solidFill>
                <a:schemeClr val="accent5">
                  <a:lumMod val="75000"/>
                </a:schemeClr>
              </a:solidFill>
              <a:ln>
                <a:solidFill>
                  <a:schemeClr val="accent1"/>
                </a:solidFill>
              </a:ln>
            </c:spPr>
          </c:dPt>
          <c:dLbls>
            <c:dLbl>
              <c:idx val="2"/>
              <c:layout>
                <c:manualLayout>
                  <c:x val="1.2405447269910937E-2"/>
                  <c:y val="8.1397761600554619E-2"/>
                </c:manualLayout>
              </c:layout>
              <c:showVal val="1"/>
              <c:showCatName val="1"/>
              <c:showPercent val="1"/>
            </c:dLbl>
            <c:txPr>
              <a:bodyPr/>
              <a:lstStyle/>
              <a:p>
                <a:pPr>
                  <a:defRPr sz="1400" b="1" baseline="0"/>
                </a:pPr>
                <a:endParaRPr lang="en-US"/>
              </a:p>
            </c:txPr>
            <c:showVal val="1"/>
            <c:showCatName val="1"/>
            <c:showPercent val="1"/>
            <c:showLeaderLines val="1"/>
          </c:dLbls>
          <c:cat>
            <c:strRef>
              <c:f>Sheet2!$D$57:$D$59</c:f>
              <c:strCache>
                <c:ptCount val="3"/>
                <c:pt idx="0">
                  <c:v>Hispanic</c:v>
                </c:pt>
                <c:pt idx="1">
                  <c:v>White</c:v>
                </c:pt>
                <c:pt idx="2">
                  <c:v>Asian</c:v>
                </c:pt>
              </c:strCache>
            </c:strRef>
          </c:cat>
          <c:val>
            <c:numRef>
              <c:f>Sheet2!$E$57:$E$59</c:f>
              <c:numCache>
                <c:formatCode>General</c:formatCode>
                <c:ptCount val="3"/>
                <c:pt idx="0">
                  <c:v>4</c:v>
                </c:pt>
                <c:pt idx="1">
                  <c:v>12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Sheet2!$F$56</c:f>
              <c:strCache>
                <c:ptCount val="1"/>
                <c:pt idx="0">
                  <c:v>%</c:v>
                </c:pt>
              </c:strCache>
            </c:strRef>
          </c:tx>
          <c:cat>
            <c:strRef>
              <c:f>Sheet2!$D$57:$D$59</c:f>
              <c:strCache>
                <c:ptCount val="3"/>
                <c:pt idx="0">
                  <c:v>Hispanic</c:v>
                </c:pt>
                <c:pt idx="1">
                  <c:v>White</c:v>
                </c:pt>
                <c:pt idx="2">
                  <c:v>Asian</c:v>
                </c:pt>
              </c:strCache>
            </c:strRef>
          </c:cat>
          <c:val>
            <c:numRef>
              <c:f>Sheet2!$F$57:$F$59</c:f>
              <c:numCache>
                <c:formatCode>0%</c:formatCode>
                <c:ptCount val="3"/>
                <c:pt idx="0">
                  <c:v>0.23529411764705885</c:v>
                </c:pt>
                <c:pt idx="1">
                  <c:v>0.70588235294117663</c:v>
                </c:pt>
                <c:pt idx="2">
                  <c:v>5.8823529411764705E-2</c:v>
                </c:pt>
              </c:numCache>
            </c:numRef>
          </c:val>
        </c:ser>
        <c:dLbls/>
        <c:firstSliceAng val="0"/>
      </c:pieChart>
    </c:plotArea>
    <c:legend>
      <c:legendPos val="r"/>
      <c:layout/>
      <c:txPr>
        <a:bodyPr/>
        <a:lstStyle/>
        <a:p>
          <a:pPr>
            <a:defRPr sz="1600" b="1" baseline="0"/>
          </a:pPr>
          <a:endParaRPr lang="en-US"/>
        </a:p>
      </c:txPr>
    </c:legend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1850" dirty="0"/>
              <a:t>2014-15</a:t>
            </a:r>
            <a:r>
              <a:rPr lang="en-US" sz="1850" baseline="0" dirty="0"/>
              <a:t> New TT </a:t>
            </a:r>
            <a:r>
              <a:rPr lang="en-US" sz="1850" baseline="0" dirty="0" smtClean="0"/>
              <a:t>Faculty - Gender</a:t>
            </a:r>
            <a:endParaRPr lang="en-US" sz="1850" dirty="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Sheet2!$E$75</c:f>
              <c:strCache>
                <c:ptCount val="1"/>
                <c:pt idx="0">
                  <c:v>TT Fac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 baseline="0"/>
                </a:pPr>
                <a:endParaRPr lang="en-US"/>
              </a:p>
            </c:txPr>
            <c:showVal val="1"/>
            <c:showCatName val="1"/>
            <c:showPercent val="1"/>
            <c:showLeaderLines val="1"/>
          </c:dLbls>
          <c:cat>
            <c:strRef>
              <c:f>Sheet2!$D$76:$D$77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Sheet2!$E$76:$E$77</c:f>
              <c:numCache>
                <c:formatCode>General</c:formatCode>
                <c:ptCount val="2"/>
                <c:pt idx="0">
                  <c:v>11</c:v>
                </c:pt>
                <c:pt idx="1">
                  <c:v>6</c:v>
                </c:pt>
              </c:numCache>
            </c:numRef>
          </c:val>
        </c:ser>
        <c:ser>
          <c:idx val="1"/>
          <c:order val="1"/>
          <c:tx>
            <c:strRef>
              <c:f>Sheet2!$D$77</c:f>
              <c:strCache>
                <c:ptCount val="1"/>
                <c:pt idx="0">
                  <c:v>Male</c:v>
                </c:pt>
              </c:strCache>
            </c:strRef>
          </c:tx>
          <c:cat>
            <c:strRef>
              <c:f>Sheet2!$D$76:$D$77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Sheet2!$E$77:$F$77</c:f>
              <c:numCache>
                <c:formatCode>0%</c:formatCode>
                <c:ptCount val="2"/>
                <c:pt idx="0" formatCode="General">
                  <c:v>6</c:v>
                </c:pt>
                <c:pt idx="1">
                  <c:v>0.35294117647058826</c:v>
                </c:pt>
              </c:numCache>
            </c:numRef>
          </c:val>
        </c:ser>
        <c:dLbls/>
        <c:firstSliceAng val="0"/>
      </c:pieChart>
    </c:plotArea>
    <c:legend>
      <c:legendPos val="r"/>
      <c:layout>
        <c:manualLayout>
          <c:xMode val="edge"/>
          <c:yMode val="edge"/>
          <c:x val="0.78655677615441233"/>
          <c:y val="0.44295213447850063"/>
          <c:w val="0.19734664096846508"/>
          <c:h val="0.15296931879297149"/>
        </c:manualLayout>
      </c:layout>
      <c:txPr>
        <a:bodyPr/>
        <a:lstStyle/>
        <a:p>
          <a:pPr>
            <a:defRPr sz="1600" b="1" baseline="0"/>
          </a:pPr>
          <a:endParaRPr lang="en-US"/>
        </a:p>
      </c:txPr>
    </c:legend>
    <c:plotVisOnly val="1"/>
    <c:dispBlanksAs val="zero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AEB0-4FB3-4A18-9D3B-6353C616CD07}" type="datetimeFigureOut">
              <a:rPr lang="en-US" smtClean="0"/>
              <a:pPr/>
              <a:t>4/29/2014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B76D-5BF8-4D24-AAC8-F65CC81A98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AEB0-4FB3-4A18-9D3B-6353C616CD07}" type="datetimeFigureOut">
              <a:rPr lang="en-US" smtClean="0"/>
              <a:pPr/>
              <a:t>4/29/2014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B76D-5BF8-4D24-AAC8-F65CC81A98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AEB0-4FB3-4A18-9D3B-6353C616CD07}" type="datetimeFigureOut">
              <a:rPr lang="en-US" smtClean="0"/>
              <a:pPr/>
              <a:t>4/29/2014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B76D-5BF8-4D24-AAC8-F65CC81A98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AEB0-4FB3-4A18-9D3B-6353C616CD07}" type="datetimeFigureOut">
              <a:rPr lang="en-US" smtClean="0"/>
              <a:pPr/>
              <a:t>4/29/2014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B76D-5BF8-4D24-AAC8-F65CC81A98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AEB0-4FB3-4A18-9D3B-6353C616CD07}" type="datetimeFigureOut">
              <a:rPr lang="en-US" smtClean="0"/>
              <a:pPr/>
              <a:t>4/29/2014</a:t>
            </a:fld>
            <a:endParaRPr lang="en-US" dirty="0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B76D-5BF8-4D24-AAC8-F65CC81A98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AEB0-4FB3-4A18-9D3B-6353C616CD07}" type="datetimeFigureOut">
              <a:rPr lang="en-US" smtClean="0"/>
              <a:pPr/>
              <a:t>4/29/2014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B76D-5BF8-4D24-AAC8-F65CC81A98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AEB0-4FB3-4A18-9D3B-6353C616CD07}" type="datetimeFigureOut">
              <a:rPr lang="en-US" smtClean="0"/>
              <a:pPr/>
              <a:t>4/29/2014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B76D-5BF8-4D24-AAC8-F65CC81A98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AEB0-4FB3-4A18-9D3B-6353C616CD07}" type="datetimeFigureOut">
              <a:rPr lang="en-US" smtClean="0"/>
              <a:pPr/>
              <a:t>4/29/2014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B76D-5BF8-4D24-AAC8-F65CC81A98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AEB0-4FB3-4A18-9D3B-6353C616CD07}" type="datetimeFigureOut">
              <a:rPr lang="en-US" smtClean="0"/>
              <a:pPr/>
              <a:t>4/29/2014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B76D-5BF8-4D24-AAC8-F65CC81A98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AEB0-4FB3-4A18-9D3B-6353C616CD07}" type="datetimeFigureOut">
              <a:rPr lang="en-US" smtClean="0"/>
              <a:pPr/>
              <a:t>4/29/2014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B76D-5BF8-4D24-AAC8-F65CC81A98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AEB0-4FB3-4A18-9D3B-6353C616CD07}" type="datetimeFigureOut">
              <a:rPr lang="en-US" smtClean="0"/>
              <a:pPr/>
              <a:t>4/29/2014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2B76D-5BF8-4D24-AAC8-F65CC81A989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122C30">
                <a:lumMod val="100000"/>
              </a:srgbClr>
            </a:gs>
            <a:gs pos="81000">
              <a:srgbClr val="243329"/>
            </a:gs>
            <a:gs pos="12000">
              <a:srgbClr val="47401B"/>
            </a:gs>
            <a:gs pos="30000">
              <a:schemeClr val="accent5">
                <a:lumMod val="50000"/>
              </a:schemeClr>
            </a:gs>
            <a:gs pos="100000">
              <a:schemeClr val="bg2">
                <a:shade val="35000"/>
                <a:satMod val="2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BCDAEB0-4FB3-4A18-9D3B-6353C616CD07}" type="datetimeFigureOut">
              <a:rPr lang="en-US" smtClean="0"/>
              <a:pPr/>
              <a:t>4/29/2014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B92B76D-5BF8-4D24-AAC8-F65CC81A98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Budget Update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6172200"/>
            <a:ext cx="4419600" cy="457200"/>
          </a:xfrm>
        </p:spPr>
        <p:txBody>
          <a:bodyPr>
            <a:normAutofit/>
          </a:bodyPr>
          <a:lstStyle/>
          <a:p>
            <a:r>
              <a:rPr lang="en-US" sz="1800" dirty="0" smtClean="0"/>
              <a:t>April 29, 2014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114598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Functional Classification Expense Comparison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24000"/>
            <a:ext cx="6364776" cy="452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99965" y="2953434"/>
            <a:ext cx="287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Instruction/Academic Support</a:t>
            </a:r>
          </a:p>
          <a:p>
            <a:r>
              <a:rPr lang="en-US" dirty="0" smtClean="0"/>
              <a:t>50%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429000" y="2590800"/>
            <a:ext cx="1204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O&amp;M 19%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81200" y="3276600"/>
            <a:ext cx="19926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Institutional Support</a:t>
            </a:r>
          </a:p>
          <a:p>
            <a:r>
              <a:rPr lang="en-US" dirty="0" smtClean="0"/>
              <a:t>19%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00400" y="4343400"/>
            <a:ext cx="1683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Student Services</a:t>
            </a:r>
          </a:p>
          <a:p>
            <a:r>
              <a:rPr lang="en-US" dirty="0" smtClean="0"/>
              <a:t>11%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495800" y="5334000"/>
            <a:ext cx="1386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Research 1%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031088" y="1600200"/>
            <a:ext cx="982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FY 2013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286000" y="6248400"/>
            <a:ext cx="503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Ysabel Trinidad, VP for Fiscal Services,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7645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New Tenure-Track Faculty 2014-15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6172200"/>
            <a:ext cx="4419600" cy="457200"/>
          </a:xfrm>
        </p:spPr>
        <p:txBody>
          <a:bodyPr>
            <a:normAutofit/>
          </a:bodyPr>
          <a:lstStyle/>
          <a:p>
            <a:r>
              <a:rPr lang="en-US" sz="1800" dirty="0" smtClean="0"/>
              <a:t>Prepared by Faculty Affairs Office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164669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New Tenure-Track Faculty </a:t>
            </a:r>
            <a:br>
              <a:rPr lang="en-US" dirty="0" smtClean="0"/>
            </a:br>
            <a:r>
              <a:rPr lang="en-US" dirty="0" smtClean="0"/>
              <a:t>Rank and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600200"/>
            <a:ext cx="7467600" cy="4525963"/>
          </a:xfrm>
        </p:spPr>
        <p:txBody>
          <a:bodyPr>
            <a:noAutofit/>
          </a:bodyPr>
          <a:lstStyle/>
          <a:p>
            <a:pPr marL="91440">
              <a:spcBef>
                <a:spcPts val="0"/>
              </a:spcBef>
            </a:pPr>
            <a:r>
              <a:rPr lang="en-US" sz="1650" b="1" dirty="0"/>
              <a:t>Faculty	</a:t>
            </a:r>
            <a:r>
              <a:rPr lang="en-US" sz="1650" b="1" dirty="0" smtClean="0"/>
              <a:t>		Rank </a:t>
            </a:r>
            <a:r>
              <a:rPr lang="en-US" sz="1650" b="1" dirty="0"/>
              <a:t>- Program</a:t>
            </a:r>
          </a:p>
          <a:p>
            <a:pPr marL="91440">
              <a:spcBef>
                <a:spcPts val="0"/>
              </a:spcBef>
            </a:pPr>
            <a:r>
              <a:rPr lang="en-US" sz="1650" dirty="0"/>
              <a:t>Ms. Colleen Harris-Keith	Assistant Librarian</a:t>
            </a:r>
          </a:p>
          <a:p>
            <a:pPr marL="91440">
              <a:spcBef>
                <a:spcPts val="0"/>
              </a:spcBef>
            </a:pPr>
            <a:r>
              <a:rPr lang="en-US" sz="1650" dirty="0"/>
              <a:t>Dr. Geoffrey Dilly	</a:t>
            </a:r>
            <a:r>
              <a:rPr lang="en-US" sz="1650" dirty="0" smtClean="0"/>
              <a:t>	Assistant </a:t>
            </a:r>
            <a:r>
              <a:rPr lang="en-US" sz="1650" dirty="0"/>
              <a:t>Professor - Biology: Animal Physiology</a:t>
            </a:r>
          </a:p>
          <a:p>
            <a:pPr marL="91440">
              <a:spcBef>
                <a:spcPts val="0"/>
              </a:spcBef>
            </a:pPr>
            <a:r>
              <a:rPr lang="en-US" sz="1650" dirty="0"/>
              <a:t>Dr. Ahmed Awad	</a:t>
            </a:r>
            <a:r>
              <a:rPr lang="en-US" sz="1650" dirty="0" smtClean="0"/>
              <a:t>	Assistant </a:t>
            </a:r>
            <a:r>
              <a:rPr lang="en-US" sz="1650" dirty="0"/>
              <a:t>Professor - Chemistry</a:t>
            </a:r>
          </a:p>
          <a:p>
            <a:pPr marL="91440">
              <a:spcBef>
                <a:spcPts val="0"/>
              </a:spcBef>
            </a:pPr>
            <a:r>
              <a:rPr lang="en-US" sz="1650" dirty="0"/>
              <a:t>Dr. Jennie Luna	</a:t>
            </a:r>
            <a:r>
              <a:rPr lang="en-US" sz="1650" dirty="0" smtClean="0"/>
              <a:t>	Assistant </a:t>
            </a:r>
            <a:r>
              <a:rPr lang="en-US" sz="1650" dirty="0"/>
              <a:t>Professor - Chicana/o Studies</a:t>
            </a:r>
          </a:p>
          <a:p>
            <a:pPr marL="91440">
              <a:spcBef>
                <a:spcPts val="0"/>
              </a:spcBef>
            </a:pPr>
            <a:r>
              <a:rPr lang="en-US" sz="1650" dirty="0"/>
              <a:t>Dr. Brian Thoms	</a:t>
            </a:r>
            <a:r>
              <a:rPr lang="en-US" sz="1650" dirty="0" smtClean="0"/>
              <a:t>	Assistant </a:t>
            </a:r>
            <a:r>
              <a:rPr lang="en-US" sz="1650" dirty="0"/>
              <a:t>Professor - Computer Science</a:t>
            </a:r>
          </a:p>
          <a:p>
            <a:pPr marL="91440">
              <a:spcBef>
                <a:spcPts val="0"/>
              </a:spcBef>
            </a:pPr>
            <a:r>
              <a:rPr lang="en-US" sz="1650" dirty="0"/>
              <a:t>Dr. Bryan Tomlin	</a:t>
            </a:r>
            <a:r>
              <a:rPr lang="en-US" sz="1650" dirty="0" smtClean="0"/>
              <a:t>	Assistant </a:t>
            </a:r>
            <a:r>
              <a:rPr lang="en-US" sz="1650" dirty="0"/>
              <a:t>Professor - Economics</a:t>
            </a:r>
          </a:p>
          <a:p>
            <a:pPr marL="91440">
              <a:spcBef>
                <a:spcPts val="0"/>
              </a:spcBef>
            </a:pPr>
            <a:r>
              <a:rPr lang="en-US" sz="1650" dirty="0"/>
              <a:t>Dr. Michelle </a:t>
            </a:r>
            <a:r>
              <a:rPr lang="en-US" sz="1650" dirty="0" smtClean="0"/>
              <a:t>Dean-Lorenzini</a:t>
            </a:r>
            <a:r>
              <a:rPr lang="en-US" sz="1650" dirty="0"/>
              <a:t>	Assistant Professor - Special Education</a:t>
            </a:r>
          </a:p>
          <a:p>
            <a:pPr marL="91440">
              <a:spcBef>
                <a:spcPts val="0"/>
              </a:spcBef>
            </a:pPr>
            <a:r>
              <a:rPr lang="en-US" sz="1650" dirty="0"/>
              <a:t>Dr. </a:t>
            </a:r>
            <a:r>
              <a:rPr lang="en-US" sz="1650" dirty="0" smtClean="0"/>
              <a:t>Nien-Tsu Chen		Assistant </a:t>
            </a:r>
            <a:r>
              <a:rPr lang="en-US" sz="1650" dirty="0"/>
              <a:t>Professor - Health Communication</a:t>
            </a:r>
          </a:p>
          <a:p>
            <a:pPr marL="91440">
              <a:spcBef>
                <a:spcPts val="0"/>
              </a:spcBef>
            </a:pPr>
            <a:r>
              <a:rPr lang="en-US" sz="1650" dirty="0"/>
              <a:t>Dr. Susan Andrzejewski	Assistant Professor - Marketing</a:t>
            </a:r>
          </a:p>
          <a:p>
            <a:pPr marL="91440">
              <a:spcBef>
                <a:spcPts val="0"/>
              </a:spcBef>
            </a:pPr>
            <a:r>
              <a:rPr lang="en-US" sz="1650" dirty="0"/>
              <a:t>Dr. Ekin Pehlivan Yalcin	Assistant Professor - Marketing</a:t>
            </a:r>
          </a:p>
          <a:p>
            <a:pPr marL="91440">
              <a:spcBef>
                <a:spcPts val="0"/>
              </a:spcBef>
            </a:pPr>
            <a:r>
              <a:rPr lang="en-US" sz="1650" dirty="0"/>
              <a:t>Dr. Selenne Banuelos	Assistant Professor - Mathematics</a:t>
            </a:r>
          </a:p>
          <a:p>
            <a:pPr marL="91440">
              <a:spcBef>
                <a:spcPts val="0"/>
              </a:spcBef>
            </a:pPr>
            <a:r>
              <a:rPr lang="en-US" sz="1650" dirty="0"/>
              <a:t>Ms. Cynthia Flores	</a:t>
            </a:r>
            <a:r>
              <a:rPr lang="en-US" sz="1650" dirty="0" smtClean="0"/>
              <a:t>	Assistant </a:t>
            </a:r>
            <a:r>
              <a:rPr lang="en-US" sz="1650" dirty="0"/>
              <a:t>Professor - Mathematics</a:t>
            </a:r>
          </a:p>
          <a:p>
            <a:pPr marL="91440">
              <a:spcBef>
                <a:spcPts val="0"/>
              </a:spcBef>
            </a:pPr>
            <a:r>
              <a:rPr lang="en-US" sz="1650" dirty="0"/>
              <a:t>Ms. Colleen Nevins	</a:t>
            </a:r>
            <a:r>
              <a:rPr lang="en-US" sz="1650" dirty="0" smtClean="0"/>
              <a:t>Assistant </a:t>
            </a:r>
            <a:r>
              <a:rPr lang="en-US" sz="1650" dirty="0"/>
              <a:t>Professor - Nursing: Medical Surgical</a:t>
            </a:r>
          </a:p>
          <a:p>
            <a:pPr marL="91440">
              <a:spcBef>
                <a:spcPts val="0"/>
              </a:spcBef>
            </a:pPr>
            <a:r>
              <a:rPr lang="en-US" sz="1650" dirty="0"/>
              <a:t>Dr. Matthew Campbell	Assistant Professor - Psychology</a:t>
            </a:r>
          </a:p>
          <a:p>
            <a:pPr marL="91440">
              <a:spcBef>
                <a:spcPts val="0"/>
              </a:spcBef>
            </a:pPr>
            <a:r>
              <a:rPr lang="en-US" sz="1650" dirty="0"/>
              <a:t>Dr. Margarita Lopez	</a:t>
            </a:r>
            <a:r>
              <a:rPr lang="en-US" sz="1650" dirty="0" smtClean="0"/>
              <a:t>Assistant </a:t>
            </a:r>
            <a:r>
              <a:rPr lang="en-US" sz="1650" dirty="0"/>
              <a:t>Professor - Spanish</a:t>
            </a:r>
          </a:p>
          <a:p>
            <a:pPr marL="91440">
              <a:spcBef>
                <a:spcPts val="0"/>
              </a:spcBef>
            </a:pPr>
            <a:r>
              <a:rPr lang="en-US" sz="1650" dirty="0"/>
              <a:t>Dr. Carol Mack	</a:t>
            </a:r>
            <a:r>
              <a:rPr lang="en-US" sz="1650" dirty="0" smtClean="0"/>
              <a:t>	Associate </a:t>
            </a:r>
            <a:r>
              <a:rPr lang="en-US" sz="1650" dirty="0"/>
              <a:t>Professor - Gerontology/Health Sciences</a:t>
            </a:r>
          </a:p>
          <a:p>
            <a:pPr marL="91440">
              <a:spcBef>
                <a:spcPts val="0"/>
              </a:spcBef>
            </a:pPr>
            <a:r>
              <a:rPr lang="en-US" sz="1650" dirty="0"/>
              <a:t>Dr. Michael Soltys	</a:t>
            </a:r>
            <a:r>
              <a:rPr lang="en-US" sz="1650" dirty="0" smtClean="0"/>
              <a:t>	Professor </a:t>
            </a:r>
            <a:r>
              <a:rPr lang="en-US" sz="1650" dirty="0"/>
              <a:t>- Computer Science</a:t>
            </a:r>
          </a:p>
          <a:p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xmlns="" val="69194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50530229"/>
              </p:ext>
            </p:extLst>
          </p:nvPr>
        </p:nvGraphicFramePr>
        <p:xfrm>
          <a:off x="152400" y="152400"/>
          <a:ext cx="46482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42462757"/>
              </p:ext>
            </p:extLst>
          </p:nvPr>
        </p:nvGraphicFramePr>
        <p:xfrm>
          <a:off x="4267200" y="2667000"/>
          <a:ext cx="4733924" cy="4114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56700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20642764"/>
      </p:ext>
    </p:extLst>
  </p:cSld>
  <p:clrMapOvr>
    <a:masterClrMapping/>
  </p:clrMapOvr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71</TotalTime>
  <Words>72</Words>
  <Application>Microsoft Office PowerPoint</Application>
  <PresentationFormat>On-screen Show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Thatch</vt:lpstr>
      <vt:lpstr>Budget Update</vt:lpstr>
      <vt:lpstr>Functional Classification Expense Comparison</vt:lpstr>
      <vt:lpstr>New Tenure-Track Faculty 2014-15</vt:lpstr>
      <vt:lpstr>New Tenure-Track Faculty  Rank and Program</vt:lpstr>
      <vt:lpstr>Slide 5</vt:lpstr>
      <vt:lpstr>Slide 6</vt:lpstr>
    </vt:vector>
  </TitlesOfParts>
  <Company>CSU Channel Islands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Tenure-Track Faculty 2014-15</dc:title>
  <dc:creator>CSU User</dc:creator>
  <cp:lastModifiedBy>Lisa Ayre-Smith</cp:lastModifiedBy>
  <cp:revision>13</cp:revision>
  <dcterms:created xsi:type="dcterms:W3CDTF">2014-04-29T18:08:39Z</dcterms:created>
  <dcterms:modified xsi:type="dcterms:W3CDTF">2014-04-29T21:20:50Z</dcterms:modified>
</cp:coreProperties>
</file>