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notesMasterIdLst>
    <p:notesMasterId r:id="rId16"/>
  </p:notesMasterIdLst>
  <p:sldIdLst>
    <p:sldId id="256" r:id="rId2"/>
    <p:sldId id="257" r:id="rId3"/>
    <p:sldId id="258" r:id="rId4"/>
    <p:sldId id="265" r:id="rId5"/>
    <p:sldId id="266" r:id="rId6"/>
    <p:sldId id="267" r:id="rId7"/>
    <p:sldId id="260" r:id="rId8"/>
    <p:sldId id="268" r:id="rId9"/>
    <p:sldId id="269" r:id="rId10"/>
    <p:sldId id="270" r:id="rId11"/>
    <p:sldId id="273" r:id="rId12"/>
    <p:sldId id="274" r:id="rId13"/>
    <p:sldId id="271"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31"/>
    <p:restoredTop sz="94533"/>
  </p:normalViewPr>
  <p:slideViewPr>
    <p:cSldViewPr snapToGrid="0" snapToObjects="1">
      <p:cViewPr varScale="1">
        <p:scale>
          <a:sx n="109" d="100"/>
          <a:sy n="109" d="100"/>
        </p:scale>
        <p:origin x="93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70E240-0FA1-6B42-B8A7-11C2DAA65008}" type="datetimeFigureOut">
              <a:rPr lang="en-US" smtClean="0"/>
              <a:t>4/16/2018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25344-7EB5-C246-B2F0-E0E633341E85}" type="slidenum">
              <a:rPr lang="en-US" smtClean="0"/>
              <a:t>‹#›</a:t>
            </a:fld>
            <a:endParaRPr lang="en-US"/>
          </a:p>
        </p:txBody>
      </p:sp>
    </p:spTree>
    <p:extLst>
      <p:ext uri="{BB962C8B-B14F-4D97-AF65-F5344CB8AC3E}">
        <p14:creationId xmlns:p14="http://schemas.microsoft.com/office/powerpoint/2010/main" val="9525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2</a:t>
            </a:fld>
            <a:endParaRPr lang="en-US"/>
          </a:p>
        </p:txBody>
      </p:sp>
    </p:spTree>
    <p:extLst>
      <p:ext uri="{BB962C8B-B14F-4D97-AF65-F5344CB8AC3E}">
        <p14:creationId xmlns:p14="http://schemas.microsoft.com/office/powerpoint/2010/main" val="1079720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4</a:t>
            </a:fld>
            <a:endParaRPr lang="en-US"/>
          </a:p>
        </p:txBody>
      </p:sp>
    </p:spTree>
    <p:extLst>
      <p:ext uri="{BB962C8B-B14F-4D97-AF65-F5344CB8AC3E}">
        <p14:creationId xmlns:p14="http://schemas.microsoft.com/office/powerpoint/2010/main" val="2096598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5</a:t>
            </a:fld>
            <a:endParaRPr lang="en-US"/>
          </a:p>
        </p:txBody>
      </p:sp>
    </p:spTree>
    <p:extLst>
      <p:ext uri="{BB962C8B-B14F-4D97-AF65-F5344CB8AC3E}">
        <p14:creationId xmlns:p14="http://schemas.microsoft.com/office/powerpoint/2010/main" val="56566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11</a:t>
            </a:fld>
            <a:endParaRPr lang="en-US"/>
          </a:p>
        </p:txBody>
      </p:sp>
    </p:spTree>
    <p:extLst>
      <p:ext uri="{BB962C8B-B14F-4D97-AF65-F5344CB8AC3E}">
        <p14:creationId xmlns:p14="http://schemas.microsoft.com/office/powerpoint/2010/main" val="1727877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14</a:t>
            </a:fld>
            <a:endParaRPr lang="en-US"/>
          </a:p>
        </p:txBody>
      </p:sp>
    </p:spTree>
    <p:extLst>
      <p:ext uri="{BB962C8B-B14F-4D97-AF65-F5344CB8AC3E}">
        <p14:creationId xmlns:p14="http://schemas.microsoft.com/office/powerpoint/2010/main" val="277315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4/16/2018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4/16/2018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4/16/2018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parking@csuci.edu"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Intent to raise questions</a:t>
            </a:r>
            <a:endParaRPr lang="en-US" dirty="0"/>
          </a:p>
        </p:txBody>
      </p:sp>
      <p:sp>
        <p:nvSpPr>
          <p:cNvPr id="3" name="Subtitle 2"/>
          <p:cNvSpPr>
            <a:spLocks noGrp="1"/>
          </p:cNvSpPr>
          <p:nvPr>
            <p:ph type="subTitle" idx="1"/>
          </p:nvPr>
        </p:nvSpPr>
        <p:spPr/>
        <p:txBody>
          <a:bodyPr/>
          <a:lstStyle/>
          <a:p>
            <a:pPr algn="ctr"/>
            <a:r>
              <a:rPr lang="en-US" dirty="0" smtClean="0"/>
              <a:t>ITRQ</a:t>
            </a:r>
            <a:endParaRPr lang="en-US" dirty="0"/>
          </a:p>
        </p:txBody>
      </p:sp>
    </p:spTree>
    <p:extLst>
      <p:ext uri="{BB962C8B-B14F-4D97-AF65-F5344CB8AC3E}">
        <p14:creationId xmlns:p14="http://schemas.microsoft.com/office/powerpoint/2010/main" val="1809898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dirty="0" smtClean="0"/>
              <a:t>M. </a:t>
            </a:r>
            <a:r>
              <a:rPr lang="en-US" sz="1600" dirty="0" err="1" smtClean="0"/>
              <a:t>Soenke</a:t>
            </a:r>
            <a:r>
              <a:rPr lang="en-US" sz="1600" dirty="0" smtClean="0"/>
              <a:t>: </a:t>
            </a:r>
            <a:r>
              <a:rPr lang="en-US" sz="1600" dirty="0"/>
              <a:t>Given what Provost Chase indicated about the formation of </a:t>
            </a:r>
            <a:r>
              <a:rPr lang="en-US" sz="1600" dirty="0" smtClean="0"/>
              <a:t>Advisory </a:t>
            </a:r>
            <a:r>
              <a:rPr lang="en-US" sz="1600" dirty="0"/>
              <a:t>committees coming from recommendations from Senate Exec, is there a way for faculty and interested staff to learn about committees being organized and to express our interest in becoming involved with these prior to the formation of the committee?</a:t>
            </a:r>
          </a:p>
        </p:txBody>
      </p:sp>
      <p:sp>
        <p:nvSpPr>
          <p:cNvPr id="3" name="Content Placeholder 2"/>
          <p:cNvSpPr>
            <a:spLocks noGrp="1"/>
          </p:cNvSpPr>
          <p:nvPr>
            <p:ph idx="1"/>
          </p:nvPr>
        </p:nvSpPr>
        <p:spPr/>
        <p:txBody>
          <a:bodyPr/>
          <a:lstStyle/>
          <a:p>
            <a:r>
              <a:rPr lang="en-US" dirty="0" smtClean="0"/>
              <a:t>In the Spring of each year Committee on Committees sends out a call for nomination for Senate committee membership elections. This is one way to serve the needs of the self-governance.</a:t>
            </a:r>
          </a:p>
          <a:p>
            <a:r>
              <a:rPr lang="en-US" dirty="0" smtClean="0"/>
              <a:t>At the beginning of each academic year,  Senate Exec sends out a call for service on numerous University Committees that request faculty members to provide a needed voice to the committees.  The last 2 years this has involved sending out a </a:t>
            </a:r>
            <a:r>
              <a:rPr lang="en-US" dirty="0" err="1" smtClean="0"/>
              <a:t>qualtrics</a:t>
            </a:r>
            <a:r>
              <a:rPr lang="en-US" dirty="0" smtClean="0"/>
              <a:t> survey asking for preferences of faculty to levels of time commitment and preferences to various committees.</a:t>
            </a:r>
            <a:endParaRPr lang="en-US" dirty="0"/>
          </a:p>
        </p:txBody>
      </p:sp>
    </p:spTree>
    <p:extLst>
      <p:ext uri="{BB962C8B-B14F-4D97-AF65-F5344CB8AC3E}">
        <p14:creationId xmlns:p14="http://schemas.microsoft.com/office/powerpoint/2010/main" val="672593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400" dirty="0"/>
              <a:t>M. </a:t>
            </a:r>
            <a:r>
              <a:rPr lang="en-US" sz="1400" dirty="0" err="1"/>
              <a:t>Soenke</a:t>
            </a:r>
            <a:r>
              <a:rPr lang="en-US" sz="1400" dirty="0"/>
              <a:t>: Given what Provost Chase indicated about the formation of Advisory committees coming from recommendations from Senate Exec, is there a way for faculty and interested staff to learn about committees being organized and to express our interest in becoming involved with these prior to the formation of the committee?</a:t>
            </a:r>
          </a:p>
        </p:txBody>
      </p:sp>
      <p:sp>
        <p:nvSpPr>
          <p:cNvPr id="3" name="Content Placeholder 2"/>
          <p:cNvSpPr>
            <a:spLocks noGrp="1"/>
          </p:cNvSpPr>
          <p:nvPr>
            <p:ph idx="1"/>
          </p:nvPr>
        </p:nvSpPr>
        <p:spPr/>
        <p:txBody>
          <a:bodyPr/>
          <a:lstStyle/>
          <a:p>
            <a:r>
              <a:rPr lang="en-US" dirty="0" smtClean="0"/>
              <a:t>This past fall 46 tenure track faculty replied to the survey.  There are currently 151 tenure/tenure-track faculty, so that means 30% of TT faculty were interested in service on committees. </a:t>
            </a:r>
          </a:p>
          <a:p>
            <a:r>
              <a:rPr lang="en-US" dirty="0" smtClean="0"/>
              <a:t>This spreadsheet shows the results of the survey. Senate leadership spent 2 hours early in September reviewing requests to serve and assigning people to committees that closely matched their service loads requested and committees sought to serve on. If a faculty member, did not complete the survey we are left to assume individuals are not interested in serving on any committees at that time.</a:t>
            </a:r>
          </a:p>
        </p:txBody>
      </p:sp>
    </p:spTree>
    <p:extLst>
      <p:ext uri="{BB962C8B-B14F-4D97-AF65-F5344CB8AC3E}">
        <p14:creationId xmlns:p14="http://schemas.microsoft.com/office/powerpoint/2010/main" val="1458453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400" dirty="0"/>
              <a:t>M. </a:t>
            </a:r>
            <a:r>
              <a:rPr lang="en-US" sz="1400" dirty="0" err="1"/>
              <a:t>Soenke</a:t>
            </a:r>
            <a:r>
              <a:rPr lang="en-US" sz="1400" dirty="0"/>
              <a:t>: Given what Provost Chase indicated about the formation of Advisory committees coming from recommendations from Senate Exec, is there a way for faculty and interested staff to learn about committees being organized and to express our interest in becoming involved with these prior to the formation of the committee?</a:t>
            </a:r>
          </a:p>
        </p:txBody>
      </p:sp>
      <p:sp>
        <p:nvSpPr>
          <p:cNvPr id="3" name="Content Placeholder 2"/>
          <p:cNvSpPr>
            <a:spLocks noGrp="1"/>
          </p:cNvSpPr>
          <p:nvPr>
            <p:ph idx="1"/>
          </p:nvPr>
        </p:nvSpPr>
        <p:spPr/>
        <p:txBody>
          <a:bodyPr/>
          <a:lstStyle/>
          <a:p>
            <a:r>
              <a:rPr lang="en-US" dirty="0" smtClean="0"/>
              <a:t>The spreadsheet is used when further requests for service come through Senate Exec, so hopefully faculty will continue to respond to service requests early in the year so Senate Exec has an idea of who is and who is not interested in serving.</a:t>
            </a:r>
          </a:p>
          <a:p>
            <a:r>
              <a:rPr lang="en-US" dirty="0" smtClean="0"/>
              <a:t>The specific committee on dialogue within Academic Affairs was formed by the Provost and submitted to Senate Exec for review. Senate Exec offered suggestions for additions of a lecturer to the list of names but made no changes to the Provost’s request for approval.</a:t>
            </a:r>
            <a:endParaRPr lang="en-US" dirty="0"/>
          </a:p>
        </p:txBody>
      </p:sp>
    </p:spTree>
    <p:extLst>
      <p:ext uri="{BB962C8B-B14F-4D97-AF65-F5344CB8AC3E}">
        <p14:creationId xmlns:p14="http://schemas.microsoft.com/office/powerpoint/2010/main" val="8321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8" y="860790"/>
            <a:ext cx="9603275" cy="1049235"/>
          </a:xfrm>
        </p:spPr>
        <p:txBody>
          <a:bodyPr>
            <a:noAutofit/>
          </a:bodyPr>
          <a:lstStyle/>
          <a:p>
            <a:r>
              <a:rPr lang="en-US" sz="1400" dirty="0" smtClean="0"/>
              <a:t>A. </a:t>
            </a:r>
            <a:r>
              <a:rPr lang="en-US" sz="1400" dirty="0" err="1" smtClean="0"/>
              <a:t>Perchuk</a:t>
            </a:r>
            <a:r>
              <a:rPr lang="en-US" sz="1400" dirty="0" smtClean="0"/>
              <a:t>: </a:t>
            </a:r>
            <a:r>
              <a:rPr lang="en-US" sz="1400" dirty="0"/>
              <a:t>How do we determine which faculty sit on hiring committees for administrative and other positions? How can more transparency be brought to that process?  And if part of the process involves selection from persons known to those compiling the search committee and/or recommendations from Senate Executive, how can we ensure that as our campus continues to grow (meaning that new faculty, in particular, may not be as well known as long-serving faculty) we have adequate and diverse representation on such hiring committees?  </a:t>
            </a:r>
          </a:p>
        </p:txBody>
      </p:sp>
      <p:sp>
        <p:nvSpPr>
          <p:cNvPr id="3" name="Content Placeholder 2"/>
          <p:cNvSpPr>
            <a:spLocks noGrp="1"/>
          </p:cNvSpPr>
          <p:nvPr>
            <p:ph idx="1"/>
          </p:nvPr>
        </p:nvSpPr>
        <p:spPr>
          <a:xfrm>
            <a:off x="1451579" y="2222695"/>
            <a:ext cx="9603275" cy="3243650"/>
          </a:xfrm>
        </p:spPr>
        <p:txBody>
          <a:bodyPr>
            <a:normAutofit fontScale="92500" lnSpcReduction="20000"/>
          </a:bodyPr>
          <a:lstStyle/>
          <a:p>
            <a:r>
              <a:rPr lang="en-US" dirty="0" smtClean="0"/>
              <a:t>As noted in an earlier question, appointment to administrative search committees is the purview of the Hiring Manager (person appointed to chair the committee) in consultation with the Cabinet area Vice President and approved of by the Provost and/or Cabinet Area Vice President. Minimum standards again are:</a:t>
            </a:r>
          </a:p>
          <a:p>
            <a:r>
              <a:rPr lang="en-US" dirty="0" smtClean="0"/>
              <a:t>1. One </a:t>
            </a:r>
            <a:r>
              <a:rPr lang="en-US" dirty="0"/>
              <a:t>non-MPP staff member from the divisional area. 2. One representative from the faculty designated by the Executive Committee of the Academic Senate or, in non-academic sessions, a call for volunteers shall be solicited by the Provost’s Office. 3. One MPP representative, from another Cabinet Area deemed by the Provost and Vice Presidents to have a relevant relationship with the position. 4. Additionally, for MPP IV positions, one student representative vetted through ASI and the Vice President for Student Affairs or his/her designee.</a:t>
            </a:r>
          </a:p>
        </p:txBody>
      </p:sp>
    </p:spTree>
    <p:extLst>
      <p:ext uri="{BB962C8B-B14F-4D97-AF65-F5344CB8AC3E}">
        <p14:creationId xmlns:p14="http://schemas.microsoft.com/office/powerpoint/2010/main" val="7056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265581"/>
          </a:xfrm>
        </p:spPr>
        <p:txBody>
          <a:bodyPr>
            <a:noAutofit/>
          </a:bodyPr>
          <a:lstStyle/>
          <a:p>
            <a:r>
              <a:rPr lang="en-US" sz="1400" dirty="0"/>
              <a:t>A. </a:t>
            </a:r>
            <a:r>
              <a:rPr lang="en-US" sz="1400" dirty="0" err="1"/>
              <a:t>Perchuk</a:t>
            </a:r>
            <a:r>
              <a:rPr lang="en-US" sz="1400" dirty="0"/>
              <a:t>: How do we determine which faculty sit on hiring committees for administrative and other positions? How can more transparency be brought to that process?  And if part of the process involves selection from persons known to those compiling the search committee and/or recommendations from Senate Executive, how can we ensure that as our campus continues to grow (meaning that new faculty, in particular, may not be as well known as long-serving faculty) we have adequate and diverse representation on such hiring committees?  </a:t>
            </a:r>
          </a:p>
        </p:txBody>
      </p:sp>
      <p:sp>
        <p:nvSpPr>
          <p:cNvPr id="3" name="Content Placeholder 2"/>
          <p:cNvSpPr>
            <a:spLocks noGrp="1"/>
          </p:cNvSpPr>
          <p:nvPr>
            <p:ph idx="1"/>
          </p:nvPr>
        </p:nvSpPr>
        <p:spPr>
          <a:xfrm>
            <a:off x="1451579" y="2070100"/>
            <a:ext cx="9603275" cy="3396245"/>
          </a:xfrm>
        </p:spPr>
        <p:txBody>
          <a:bodyPr/>
          <a:lstStyle/>
          <a:p>
            <a:r>
              <a:rPr lang="en-US" dirty="0" smtClean="0"/>
              <a:t>If there is a need to revise Senate Policy 14-15 (Policy on Composition of MPP Search Committees) or 15-5 (Policy on Conducting MPP searches) Faculty Affairs Committee may be directed by Senate Exec to review and/or update these policies for current needs, or the Faculty Affairs Committee may take the issue up of their own accord as they  hold responsibilities in this area.</a:t>
            </a:r>
            <a:endParaRPr lang="en-US" dirty="0"/>
          </a:p>
        </p:txBody>
      </p:sp>
    </p:spTree>
    <p:extLst>
      <p:ext uri="{BB962C8B-B14F-4D97-AF65-F5344CB8AC3E}">
        <p14:creationId xmlns:p14="http://schemas.microsoft.com/office/powerpoint/2010/main" val="935342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520039"/>
            <a:ext cx="9603275" cy="5568572"/>
          </a:xfrm>
        </p:spPr>
        <p:txBody>
          <a:bodyPr>
            <a:normAutofit/>
          </a:bodyPr>
          <a:lstStyle/>
          <a:p>
            <a:r>
              <a:rPr lang="en-US" sz="1400" dirty="0" smtClean="0"/>
              <a:t>B. </a:t>
            </a:r>
            <a:r>
              <a:rPr lang="en-US" sz="1400" dirty="0" err="1" smtClean="0"/>
              <a:t>Veldman</a:t>
            </a:r>
            <a:r>
              <a:rPr lang="en-US" sz="1400" dirty="0" smtClean="0"/>
              <a:t>: </a:t>
            </a:r>
            <a:r>
              <a:rPr lang="en-US" sz="1400" dirty="0"/>
              <a:t>"Can a more formalized system be adopted for volunteers to receive their free parking passes, including a checklist of requirements for the pass be posted on the volunteer training page, a mechanism to see the progress of the application, and contacting the volunteer when the pass is ready? </a:t>
            </a:r>
            <a:br>
              <a:rPr lang="en-US" sz="1400" dirty="0"/>
            </a:br>
            <a:r>
              <a:rPr lang="en-US" sz="1400" dirty="0" smtClean="0"/>
              <a:t>Can </a:t>
            </a:r>
            <a:r>
              <a:rPr lang="en-US" sz="1400" dirty="0"/>
              <a:t>students be reimbursed for parking passes they had to buy if they had an application submitted for over three weeks (or application processing time frame)?"</a:t>
            </a:r>
            <a:r>
              <a:rPr lang="en-US" sz="1200" dirty="0"/>
              <a:t/>
            </a:r>
            <a:br>
              <a:rPr lang="en-US" sz="1200" dirty="0"/>
            </a:br>
            <a:endParaRPr lang="en-US" sz="1200" dirty="0"/>
          </a:p>
        </p:txBody>
      </p:sp>
      <p:sp>
        <p:nvSpPr>
          <p:cNvPr id="4" name="Content Placeholder 3"/>
          <p:cNvSpPr>
            <a:spLocks noGrp="1"/>
          </p:cNvSpPr>
          <p:nvPr>
            <p:ph idx="1"/>
          </p:nvPr>
        </p:nvSpPr>
        <p:spPr>
          <a:xfrm>
            <a:off x="1451579" y="2452256"/>
            <a:ext cx="9603275" cy="3014090"/>
          </a:xfrm>
        </p:spPr>
        <p:txBody>
          <a:bodyPr>
            <a:normAutofit fontScale="62500" lnSpcReduction="20000"/>
          </a:bodyPr>
          <a:lstStyle/>
          <a:p>
            <a:r>
              <a:rPr lang="en-US" dirty="0" smtClean="0"/>
              <a:t>This question has been forwarded to Ray Porras, Director of Transportation and Parking Services.</a:t>
            </a:r>
          </a:p>
          <a:p>
            <a:r>
              <a:rPr lang="en-US" sz="2300" dirty="0"/>
              <a:t>I contacted Dr. </a:t>
            </a:r>
            <a:r>
              <a:rPr lang="en-US" sz="2300" dirty="0" err="1"/>
              <a:t>Veldman</a:t>
            </a:r>
            <a:r>
              <a:rPr lang="en-US" sz="2300" dirty="0"/>
              <a:t> in order to ensure that I addressed her issue appropriately. During my discussion it became apparent that part of the problem is that Transportation and Parking Services (TPS) is not part of the initial process when a faculty member is submitting a sponsored/complementary guest pass request form or the volunteer permit application to their department for review/approval. Only approved requests are submitted to TPS for processing. After reviewing the entire process and both request  forms, I have come to the conclusion that It would be beneficial if  TPS were in the loop during the initial process when the faculty is submitting a request form to their department for approval and submittal to TPS. Therefore, I am recommending request forms that are being submitted to the department head for approval should be scanned and emailed to </a:t>
            </a:r>
            <a:r>
              <a:rPr lang="en-US" sz="2300" u="sng" dirty="0">
                <a:hlinkClick r:id="rId3"/>
              </a:rPr>
              <a:t>parking@csuci.edu</a:t>
            </a:r>
            <a:r>
              <a:rPr lang="en-US" sz="2300" dirty="0"/>
              <a:t>. This will ensure the customer service staff is aware of the pending request and can facilitate assistance on an as-needed basis. We have also updated our forms to reflect the changes and have attached them for use by the faculty.</a:t>
            </a:r>
            <a:endParaRPr lang="en-US" sz="2300" dirty="0" smtClean="0"/>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633" y="818373"/>
            <a:ext cx="9603275" cy="1049235"/>
          </a:xfrm>
        </p:spPr>
        <p:txBody>
          <a:bodyPr>
            <a:normAutofit/>
          </a:bodyPr>
          <a:lstStyle/>
          <a:p>
            <a:r>
              <a:rPr lang="en-US" sz="2000" dirty="0" smtClean="0"/>
              <a:t>J. Elliott: </a:t>
            </a:r>
            <a:r>
              <a:rPr lang="en-US" sz="2000" dirty="0"/>
              <a:t>My </a:t>
            </a:r>
            <a:r>
              <a:rPr lang="en-US" sz="2000" dirty="0" smtClean="0"/>
              <a:t>question </a:t>
            </a:r>
            <a:r>
              <a:rPr lang="en-US" sz="2000" dirty="0"/>
              <a:t>is, can we please be told who is on every search committee, especially for administrator positions, and how they were chosen? </a:t>
            </a:r>
          </a:p>
        </p:txBody>
      </p:sp>
      <p:sp>
        <p:nvSpPr>
          <p:cNvPr id="3" name="Content Placeholder 2"/>
          <p:cNvSpPr>
            <a:spLocks noGrp="1"/>
          </p:cNvSpPr>
          <p:nvPr>
            <p:ph idx="1"/>
          </p:nvPr>
        </p:nvSpPr>
        <p:spPr>
          <a:xfrm>
            <a:off x="1451579" y="2549236"/>
            <a:ext cx="9685329" cy="2917109"/>
          </a:xfrm>
        </p:spPr>
        <p:txBody>
          <a:bodyPr>
            <a:normAutofit/>
          </a:bodyPr>
          <a:lstStyle/>
          <a:p>
            <a:r>
              <a:rPr lang="en-US" dirty="0" smtClean="0"/>
              <a:t>SP 14-15 covers the hiring of MPP III or IV positions in Academic Affairs as well as other divisions and MPP II positions with significant cross-divisional responsibilities.</a:t>
            </a:r>
          </a:p>
          <a:p>
            <a:r>
              <a:rPr lang="en-US" dirty="0"/>
              <a:t>A search committee, with a well-defined charge, will be assembled by the hiring manager, in consultation with the Cabinet Area Vice President. The list of search committee members will be approved by the Provost and Vice Presidents before potential members are asked to serve. </a:t>
            </a:r>
          </a:p>
        </p:txBody>
      </p:sp>
    </p:spTree>
    <p:extLst>
      <p:ext uri="{BB962C8B-B14F-4D97-AF65-F5344CB8AC3E}">
        <p14:creationId xmlns:p14="http://schemas.microsoft.com/office/powerpoint/2010/main" val="4863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968863"/>
          </a:xfrm>
        </p:spPr>
        <p:txBody>
          <a:bodyPr>
            <a:noAutofit/>
          </a:bodyPr>
          <a:lstStyle/>
          <a:p>
            <a:pPr fontAlgn="base"/>
            <a:r>
              <a:rPr lang="en-US" sz="1800" dirty="0"/>
              <a:t>J. Elliott: My question is, can we please be told who is on every search committee, especially for administrator positions, and how they were chosen? </a:t>
            </a:r>
          </a:p>
        </p:txBody>
      </p:sp>
      <p:sp>
        <p:nvSpPr>
          <p:cNvPr id="3" name="Content Placeholder 2"/>
          <p:cNvSpPr>
            <a:spLocks noGrp="1"/>
          </p:cNvSpPr>
          <p:nvPr>
            <p:ph idx="1"/>
          </p:nvPr>
        </p:nvSpPr>
        <p:spPr>
          <a:xfrm>
            <a:off x="1451579" y="2194560"/>
            <a:ext cx="9603275" cy="3271785"/>
          </a:xfrm>
        </p:spPr>
        <p:txBody>
          <a:bodyPr>
            <a:normAutofit fontScale="85000" lnSpcReduction="10000"/>
          </a:bodyPr>
          <a:lstStyle/>
          <a:p>
            <a:r>
              <a:rPr lang="en-US" dirty="0"/>
              <a:t>The Vice President will determine the number and level of search committee members within the division, including other administrators and staff, based on their status, function and technical background as appropriate. </a:t>
            </a:r>
            <a:r>
              <a:rPr lang="en-US" dirty="0" smtClean="0"/>
              <a:t> Additionally</a:t>
            </a:r>
            <a:r>
              <a:rPr lang="en-US" dirty="0"/>
              <a:t>, for all these searches search committees membership will include at a minimum: 1. One non-MPP staff member from the divisional area. 2. One representative from the faculty designated by the Executive Committee of the Academic Senate or, in non-academic sessions, a call for volunteers shall be solicited by the Provost’s Office. 3. One MPP representative, from another Cabinet Area deemed by the Provost and Vice Presidents to have a relevant relationship with the position. 4. Additionally, for MPP IV positions, one student representative vetted through ASI and the Vice President for Student Affairs or his/her designee. The search committee for a Vice President will be appointed by the President utilizing similar guidelines. </a:t>
            </a:r>
            <a:endParaRPr lang="en-US" dirty="0" smtClean="0"/>
          </a:p>
        </p:txBody>
      </p:sp>
    </p:spTree>
    <p:extLst>
      <p:ext uri="{BB962C8B-B14F-4D97-AF65-F5344CB8AC3E}">
        <p14:creationId xmlns:p14="http://schemas.microsoft.com/office/powerpoint/2010/main" val="177895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2000" dirty="0"/>
          </a:p>
        </p:txBody>
      </p:sp>
      <p:sp>
        <p:nvSpPr>
          <p:cNvPr id="3" name="Content Placeholder 2"/>
          <p:cNvSpPr>
            <a:spLocks noGrp="1"/>
          </p:cNvSpPr>
          <p:nvPr>
            <p:ph idx="1"/>
          </p:nvPr>
        </p:nvSpPr>
        <p:spPr/>
        <p:txBody>
          <a:bodyPr>
            <a:normAutofit/>
          </a:bodyPr>
          <a:lstStyle/>
          <a:p>
            <a:r>
              <a:rPr lang="en-US" b="1" dirty="0"/>
              <a:t>Dean of Extended University and International Programs</a:t>
            </a:r>
            <a:endParaRPr lang="en-US" dirty="0"/>
          </a:p>
          <a:p>
            <a:r>
              <a:rPr lang="en-US" b="1" dirty="0"/>
              <a:t>Search Committee</a:t>
            </a:r>
            <a:r>
              <a:rPr lang="en-US" dirty="0"/>
              <a:t>    </a:t>
            </a:r>
          </a:p>
          <a:p>
            <a:r>
              <a:rPr lang="en-US" dirty="0"/>
              <a:t>            </a:t>
            </a:r>
          </a:p>
          <a:p>
            <a:r>
              <a:rPr lang="en-US" dirty="0"/>
              <a:t>Amy Wallace – MPP Representative, Committee </a:t>
            </a:r>
            <a:r>
              <a:rPr lang="en-US" dirty="0" smtClean="0"/>
              <a:t>Chair, </a:t>
            </a:r>
            <a:r>
              <a:rPr lang="en-US" dirty="0" err="1" smtClean="0"/>
              <a:t>Nitika</a:t>
            </a:r>
            <a:r>
              <a:rPr lang="en-US" dirty="0" smtClean="0"/>
              <a:t> </a:t>
            </a:r>
            <a:r>
              <a:rPr lang="en-US" dirty="0" err="1"/>
              <a:t>Parmar</a:t>
            </a:r>
            <a:r>
              <a:rPr lang="en-US" dirty="0"/>
              <a:t> – </a:t>
            </a:r>
            <a:r>
              <a:rPr lang="en-US" dirty="0" smtClean="0"/>
              <a:t>Biology,  Andrea </a:t>
            </a:r>
            <a:r>
              <a:rPr lang="en-US" dirty="0"/>
              <a:t>Grove-Political Science</a:t>
            </a:r>
          </a:p>
          <a:p>
            <a:r>
              <a:rPr lang="en-US" dirty="0"/>
              <a:t>Mayumi </a:t>
            </a:r>
            <a:r>
              <a:rPr lang="en-US" dirty="0" err="1"/>
              <a:t>Kowta</a:t>
            </a:r>
            <a:r>
              <a:rPr lang="en-US" dirty="0"/>
              <a:t> – MPP Staff from divisional </a:t>
            </a:r>
            <a:r>
              <a:rPr lang="en-US" dirty="0" smtClean="0"/>
              <a:t>area,  Toni </a:t>
            </a:r>
            <a:r>
              <a:rPr lang="en-US" dirty="0" err="1"/>
              <a:t>Deboni</a:t>
            </a:r>
            <a:r>
              <a:rPr lang="en-US" dirty="0"/>
              <a:t>-Dean of Students</a:t>
            </a:r>
          </a:p>
          <a:p>
            <a:r>
              <a:rPr lang="en-US" dirty="0"/>
              <a:t>Michael </a:t>
            </a:r>
            <a:r>
              <a:rPr lang="en-US" dirty="0" err="1"/>
              <a:t>Soltys</a:t>
            </a:r>
            <a:r>
              <a:rPr lang="en-US" dirty="0"/>
              <a:t> – </a:t>
            </a:r>
            <a:r>
              <a:rPr lang="en-US" dirty="0" smtClean="0"/>
              <a:t>Engineering. Rosario </a:t>
            </a:r>
            <a:r>
              <a:rPr lang="en-US" dirty="0"/>
              <a:t>Cuevas –  </a:t>
            </a:r>
            <a:r>
              <a:rPr lang="en-US" dirty="0" smtClean="0"/>
              <a:t>Staff, Ryan </a:t>
            </a:r>
            <a:r>
              <a:rPr lang="en-US" dirty="0"/>
              <a:t>McIntyre - student</a:t>
            </a:r>
          </a:p>
          <a:p>
            <a:endParaRPr lang="en-US" dirty="0" smtClean="0"/>
          </a:p>
        </p:txBody>
      </p:sp>
    </p:spTree>
    <p:extLst>
      <p:ext uri="{BB962C8B-B14F-4D97-AF65-F5344CB8AC3E}">
        <p14:creationId xmlns:p14="http://schemas.microsoft.com/office/powerpoint/2010/main" val="161631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2000" dirty="0"/>
          </a:p>
        </p:txBody>
      </p:sp>
      <p:sp>
        <p:nvSpPr>
          <p:cNvPr id="3" name="Content Placeholder 2"/>
          <p:cNvSpPr>
            <a:spLocks noGrp="1"/>
          </p:cNvSpPr>
          <p:nvPr>
            <p:ph idx="1"/>
          </p:nvPr>
        </p:nvSpPr>
        <p:spPr>
          <a:xfrm>
            <a:off x="1451579" y="2124222"/>
            <a:ext cx="9465803" cy="3342123"/>
          </a:xfrm>
        </p:spPr>
        <p:txBody>
          <a:bodyPr>
            <a:normAutofit fontScale="92500"/>
          </a:bodyPr>
          <a:lstStyle/>
          <a:p>
            <a:r>
              <a:rPr lang="en-US" b="1" dirty="0"/>
              <a:t>Assistant Vice Provost Academic Financial Services</a:t>
            </a:r>
            <a:endParaRPr lang="en-US" dirty="0"/>
          </a:p>
          <a:p>
            <a:r>
              <a:rPr lang="en-US" b="1" dirty="0"/>
              <a:t>Search Committee</a:t>
            </a:r>
            <a:endParaRPr lang="en-US" dirty="0"/>
          </a:p>
          <a:p>
            <a:r>
              <a:rPr lang="en-US" dirty="0"/>
              <a:t> </a:t>
            </a:r>
          </a:p>
          <a:p>
            <a:r>
              <a:rPr lang="en-US" dirty="0"/>
              <a:t>Scott Frisch – Academic Affairs, Committee </a:t>
            </a:r>
            <a:r>
              <a:rPr lang="en-US" dirty="0" smtClean="0"/>
              <a:t>Chair, Diane </a:t>
            </a:r>
            <a:r>
              <a:rPr lang="en-US" dirty="0" err="1"/>
              <a:t>Mandrafina</a:t>
            </a:r>
            <a:r>
              <a:rPr lang="en-US" dirty="0"/>
              <a:t> – University Controller</a:t>
            </a:r>
          </a:p>
          <a:p>
            <a:r>
              <a:rPr lang="en-US" dirty="0"/>
              <a:t>Martha Reyes – Library Staff and Budget </a:t>
            </a:r>
            <a:r>
              <a:rPr lang="en-US" dirty="0" smtClean="0"/>
              <a:t>Manager, Colleen </a:t>
            </a:r>
            <a:r>
              <a:rPr lang="en-US" dirty="0"/>
              <a:t>Harris – Library Faculty</a:t>
            </a:r>
          </a:p>
          <a:p>
            <a:r>
              <a:rPr lang="en-US" dirty="0"/>
              <a:t>Donna </a:t>
            </a:r>
            <a:r>
              <a:rPr lang="en-US" dirty="0" err="1"/>
              <a:t>Vea</a:t>
            </a:r>
            <a:r>
              <a:rPr lang="en-US" dirty="0"/>
              <a:t> Flores – Director of Faculty Affairs</a:t>
            </a:r>
          </a:p>
          <a:p>
            <a:r>
              <a:rPr lang="en-US" dirty="0"/>
              <a:t>Ruben </a:t>
            </a:r>
            <a:r>
              <a:rPr lang="en-US" dirty="0" err="1"/>
              <a:t>Alarcón</a:t>
            </a:r>
            <a:r>
              <a:rPr lang="en-US" dirty="0"/>
              <a:t> – Biology </a:t>
            </a:r>
            <a:r>
              <a:rPr lang="en-US" dirty="0" smtClean="0"/>
              <a:t>Faculty, </a:t>
            </a:r>
            <a:r>
              <a:rPr lang="en-US" dirty="0" err="1" smtClean="0"/>
              <a:t>Chinyere</a:t>
            </a:r>
            <a:r>
              <a:rPr lang="en-US" dirty="0" smtClean="0"/>
              <a:t> </a:t>
            </a:r>
            <a:r>
              <a:rPr lang="en-US" dirty="0" err="1"/>
              <a:t>Oke</a:t>
            </a:r>
            <a:r>
              <a:rPr lang="en-US" dirty="0"/>
              <a:t>- Student</a:t>
            </a:r>
          </a:p>
          <a:p>
            <a:endParaRPr lang="en-US" dirty="0"/>
          </a:p>
        </p:txBody>
      </p:sp>
    </p:spTree>
    <p:extLst>
      <p:ext uri="{BB962C8B-B14F-4D97-AF65-F5344CB8AC3E}">
        <p14:creationId xmlns:p14="http://schemas.microsoft.com/office/powerpoint/2010/main" val="1004334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762956"/>
            <a:ext cx="9603275" cy="1049235"/>
          </a:xfrm>
        </p:spPr>
        <p:txBody>
          <a:bodyPr>
            <a:noAutofit/>
          </a:bodyPr>
          <a:lstStyle/>
          <a:p>
            <a:endParaRPr lang="en-US" sz="1800" dirty="0"/>
          </a:p>
        </p:txBody>
      </p:sp>
      <p:sp>
        <p:nvSpPr>
          <p:cNvPr id="3" name="Content Placeholder 2"/>
          <p:cNvSpPr>
            <a:spLocks noGrp="1"/>
          </p:cNvSpPr>
          <p:nvPr>
            <p:ph idx="1"/>
          </p:nvPr>
        </p:nvSpPr>
        <p:spPr/>
        <p:txBody>
          <a:bodyPr>
            <a:normAutofit fontScale="85000" lnSpcReduction="10000"/>
          </a:bodyPr>
          <a:lstStyle/>
          <a:p>
            <a:r>
              <a:rPr lang="en-US" b="1" dirty="0"/>
              <a:t>Dean of the School of Arts &amp; Sciences Search Committee</a:t>
            </a:r>
            <a:endParaRPr lang="en-US" dirty="0"/>
          </a:p>
          <a:p>
            <a:r>
              <a:rPr lang="en-US" dirty="0"/>
              <a:t> </a:t>
            </a:r>
          </a:p>
          <a:p>
            <a:r>
              <a:rPr lang="en-US" dirty="0"/>
              <a:t>            Brian Sevier, Dean of the School of Education, </a:t>
            </a:r>
            <a:r>
              <a:rPr lang="en-US" dirty="0" smtClean="0"/>
              <a:t>Chair,</a:t>
            </a:r>
            <a:r>
              <a:rPr lang="en-US" dirty="0"/>
              <a:t>  Luda </a:t>
            </a:r>
            <a:r>
              <a:rPr lang="en-US" dirty="0" err="1"/>
              <a:t>Popenhagen</a:t>
            </a:r>
            <a:r>
              <a:rPr lang="en-US" dirty="0"/>
              <a:t>, Performing Arts </a:t>
            </a:r>
            <a:r>
              <a:rPr lang="en-US" dirty="0" smtClean="0"/>
              <a:t>Faculty, Michelle </a:t>
            </a:r>
            <a:r>
              <a:rPr lang="en-US" dirty="0"/>
              <a:t>Moon, Psychology Faculty</a:t>
            </a:r>
          </a:p>
          <a:p>
            <a:r>
              <a:rPr lang="en-US" dirty="0"/>
              <a:t>            Alison Potter, A&amp;S </a:t>
            </a:r>
            <a:r>
              <a:rPr lang="en-US" dirty="0" smtClean="0"/>
              <a:t>Staff,  Antonio </a:t>
            </a:r>
            <a:r>
              <a:rPr lang="en-US" dirty="0"/>
              <a:t>Jimenez-Jimenez, Global Languages </a:t>
            </a:r>
            <a:r>
              <a:rPr lang="en-US" dirty="0" smtClean="0"/>
              <a:t>Faculty, Ginger </a:t>
            </a:r>
            <a:r>
              <a:rPr lang="en-US" dirty="0"/>
              <a:t>Reyes, </a:t>
            </a:r>
            <a:r>
              <a:rPr lang="en-US" dirty="0" smtClean="0"/>
              <a:t> </a:t>
            </a:r>
            <a:r>
              <a:rPr lang="en-US" dirty="0" err="1" smtClean="0"/>
              <a:t>Asst</a:t>
            </a:r>
            <a:r>
              <a:rPr lang="en-US" dirty="0" smtClean="0"/>
              <a:t> </a:t>
            </a:r>
            <a:r>
              <a:rPr lang="en-US" dirty="0"/>
              <a:t>VP Enrollment Management and Director of Admissions and </a:t>
            </a:r>
            <a:r>
              <a:rPr lang="en-US" dirty="0" smtClean="0"/>
              <a:t>Records, </a:t>
            </a:r>
            <a:r>
              <a:rPr lang="en-US" dirty="0" err="1" smtClean="0"/>
              <a:t>LaSonya</a:t>
            </a:r>
            <a:r>
              <a:rPr lang="en-US" dirty="0" smtClean="0"/>
              <a:t> </a:t>
            </a:r>
            <a:r>
              <a:rPr lang="en-US" dirty="0"/>
              <a:t>Davis, Nursing Faculty</a:t>
            </a:r>
          </a:p>
          <a:p>
            <a:r>
              <a:rPr lang="en-US" dirty="0"/>
              <a:t>            Julia </a:t>
            </a:r>
            <a:r>
              <a:rPr lang="en-US" dirty="0" err="1"/>
              <a:t>Balen</a:t>
            </a:r>
            <a:r>
              <a:rPr lang="en-US" dirty="0"/>
              <a:t>, English Faculty and Interim </a:t>
            </a:r>
            <a:r>
              <a:rPr lang="en-US" dirty="0" smtClean="0"/>
              <a:t>Chair,  Nancy </a:t>
            </a:r>
            <a:r>
              <a:rPr lang="en-US" dirty="0" err="1"/>
              <a:t>Mozingo</a:t>
            </a:r>
            <a:r>
              <a:rPr lang="en-US" dirty="0"/>
              <a:t>, Biology Faculty and Chair</a:t>
            </a:r>
          </a:p>
          <a:p>
            <a:r>
              <a:rPr lang="en-US" dirty="0"/>
              <a:t>            </a:t>
            </a:r>
            <a:r>
              <a:rPr lang="en-US" dirty="0" err="1"/>
              <a:t>Brittnee</a:t>
            </a:r>
            <a:r>
              <a:rPr lang="en-US" dirty="0"/>
              <a:t> </a:t>
            </a:r>
            <a:r>
              <a:rPr lang="en-US" dirty="0" err="1"/>
              <a:t>Veldman</a:t>
            </a:r>
            <a:r>
              <a:rPr lang="en-US" dirty="0"/>
              <a:t>, Chemistry </a:t>
            </a:r>
            <a:r>
              <a:rPr lang="en-US" dirty="0" smtClean="0"/>
              <a:t>Faculty, Matt </a:t>
            </a:r>
            <a:r>
              <a:rPr lang="en-US" dirty="0"/>
              <a:t>Cook, Library Faculty</a:t>
            </a:r>
          </a:p>
        </p:txBody>
      </p:sp>
    </p:spTree>
    <p:extLst>
      <p:ext uri="{BB962C8B-B14F-4D97-AF65-F5344CB8AC3E}">
        <p14:creationId xmlns:p14="http://schemas.microsoft.com/office/powerpoint/2010/main" val="2079746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b="1" dirty="0"/>
              <a:t>AVP Academic Planning and Programs</a:t>
            </a:r>
            <a:endParaRPr lang="en-US" dirty="0"/>
          </a:p>
          <a:p>
            <a:r>
              <a:rPr lang="en-US" dirty="0"/>
              <a:t> </a:t>
            </a:r>
          </a:p>
          <a:p>
            <a:r>
              <a:rPr lang="en-US" dirty="0"/>
              <a:t>            Bill </a:t>
            </a:r>
            <a:r>
              <a:rPr lang="en-US" dirty="0" err="1"/>
              <a:t>Cordeiro</a:t>
            </a:r>
            <a:r>
              <a:rPr lang="en-US" dirty="0"/>
              <a:t>, Chair- Dean of MVS School of Business and </a:t>
            </a:r>
            <a:r>
              <a:rPr lang="en-US" dirty="0" smtClean="0"/>
              <a:t>Economics,  </a:t>
            </a:r>
            <a:r>
              <a:rPr lang="en-US" dirty="0"/>
              <a:t>Steve Stratton, Library Faculty and Chair</a:t>
            </a:r>
          </a:p>
          <a:p>
            <a:r>
              <a:rPr lang="en-US" dirty="0"/>
              <a:t>            Jennifer Perry, Faculty, </a:t>
            </a:r>
            <a:r>
              <a:rPr lang="en-US" dirty="0" smtClean="0"/>
              <a:t>Anthropology,  </a:t>
            </a:r>
            <a:r>
              <a:rPr lang="en-US" dirty="0"/>
              <a:t>Charles Osiris, AVP </a:t>
            </a:r>
            <a:r>
              <a:rPr lang="en-US" dirty="0" smtClean="0"/>
              <a:t>ROIES,  Amanda </a:t>
            </a:r>
            <a:r>
              <a:rPr lang="en-US" dirty="0"/>
              <a:t>Quintero, Exec Dir SASEI</a:t>
            </a:r>
          </a:p>
          <a:p>
            <a:r>
              <a:rPr lang="en-US" dirty="0"/>
              <a:t>            Amanda Sanchez, Program Analyst </a:t>
            </a:r>
            <a:r>
              <a:rPr lang="en-US" dirty="0" smtClean="0"/>
              <a:t>A&amp;S, Ernesto </a:t>
            </a:r>
            <a:r>
              <a:rPr lang="en-US" dirty="0"/>
              <a:t>Guerrero, Dir Academic Advising</a:t>
            </a:r>
          </a:p>
          <a:p>
            <a:r>
              <a:rPr lang="en-US" dirty="0"/>
              <a:t>            Janet Rizzoli, Articulation </a:t>
            </a:r>
            <a:r>
              <a:rPr lang="en-US" dirty="0" smtClean="0"/>
              <a:t>officer,  Tim </a:t>
            </a:r>
            <a:r>
              <a:rPr lang="en-US" dirty="0"/>
              <a:t>Allison, Political Science</a:t>
            </a:r>
          </a:p>
          <a:p>
            <a:r>
              <a:rPr lang="en-US" dirty="0"/>
              <a:t>            John </a:t>
            </a:r>
            <a:r>
              <a:rPr lang="en-US" dirty="0" err="1"/>
              <a:t>Gormley</a:t>
            </a:r>
            <a:r>
              <a:rPr lang="en-US" dirty="0"/>
              <a:t>, Facility Services</a:t>
            </a:r>
          </a:p>
          <a:p>
            <a:endParaRPr lang="en-US" dirty="0"/>
          </a:p>
        </p:txBody>
      </p:sp>
    </p:spTree>
    <p:extLst>
      <p:ext uri="{BB962C8B-B14F-4D97-AF65-F5344CB8AC3E}">
        <p14:creationId xmlns:p14="http://schemas.microsoft.com/office/powerpoint/2010/main" val="1391652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1094619"/>
          </a:xfrm>
        </p:spPr>
        <p:txBody>
          <a:bodyPr>
            <a:noAutofit/>
          </a:bodyPr>
          <a:lstStyle/>
          <a:p>
            <a:r>
              <a:rPr lang="en-US" sz="1400" dirty="0" smtClean="0"/>
              <a:t>S. </a:t>
            </a:r>
            <a:r>
              <a:rPr lang="en-US" sz="1400" dirty="0" err="1" smtClean="0"/>
              <a:t>Andrzejewski</a:t>
            </a:r>
            <a:r>
              <a:rPr lang="en-US" sz="1400" dirty="0" smtClean="0"/>
              <a:t>: </a:t>
            </a:r>
            <a:r>
              <a:rPr lang="en-US" sz="1400" dirty="0"/>
              <a:t>Has the University explored the possibility of offering an extended new faculty orientation program (in addition to the initial orientation) that would offer semi-regular sessions throughout the duration of the academic year in order to provide timely, useful, and concrete recommendations for our new faculty as they transition to CI? Note: This question rests on the assumption that new faculty would be interested in such an orientation.</a:t>
            </a:r>
          </a:p>
        </p:txBody>
      </p:sp>
      <p:sp>
        <p:nvSpPr>
          <p:cNvPr id="3" name="Content Placeholder 2"/>
          <p:cNvSpPr>
            <a:spLocks noGrp="1"/>
          </p:cNvSpPr>
          <p:nvPr>
            <p:ph idx="1"/>
          </p:nvPr>
        </p:nvSpPr>
        <p:spPr/>
        <p:txBody>
          <a:bodyPr/>
          <a:lstStyle/>
          <a:p>
            <a:r>
              <a:rPr lang="en-US" dirty="0" smtClean="0"/>
              <a:t>The question/statement has been forwarded to Provost’s Council as well as others within Academic Affairs administration for their consideration and actions.</a:t>
            </a:r>
          </a:p>
          <a:p>
            <a:r>
              <a:rPr lang="en-US" dirty="0" smtClean="0"/>
              <a:t>In addition Senate Leadership has discussed this query and believes that there will be time during regular Senate meetings to provide 5-10 minutes of each meeting for presentations from different areas on campus to give a brief discussion of their area’s work and structure, beginning in the fall.</a:t>
            </a:r>
          </a:p>
          <a:p>
            <a:endParaRPr lang="en-US" dirty="0"/>
          </a:p>
        </p:txBody>
      </p:sp>
    </p:spTree>
    <p:extLst>
      <p:ext uri="{BB962C8B-B14F-4D97-AF65-F5344CB8AC3E}">
        <p14:creationId xmlns:p14="http://schemas.microsoft.com/office/powerpoint/2010/main" val="15010317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11789</TotalTime>
  <Words>1279</Words>
  <Application>Microsoft Office PowerPoint</Application>
  <PresentationFormat>Widescreen</PresentationFormat>
  <Paragraphs>58</Paragraphs>
  <Slides>14</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Gill Sans MT</vt:lpstr>
      <vt:lpstr>Gallery</vt:lpstr>
      <vt:lpstr>Intent to raise questions</vt:lpstr>
      <vt:lpstr>B. Veldman: "Can a more formalized system be adopted for volunteers to receive their free parking passes, including a checklist of requirements for the pass be posted on the volunteer training page, a mechanism to see the progress of the application, and contacting the volunteer when the pass is ready?  Can students be reimbursed for parking passes they had to buy if they had an application submitted for over three weeks (or application processing time frame)?" </vt:lpstr>
      <vt:lpstr>J. Elliott: My question is, can we please be told who is on every search committee, especially for administrator positions, and how they were chosen? </vt:lpstr>
      <vt:lpstr>J. Elliott: My question is, can we please be told who is on every search committee, especially for administrator positions, and how they were chosen? </vt:lpstr>
      <vt:lpstr>PowerPoint Presentation</vt:lpstr>
      <vt:lpstr>PowerPoint Presentation</vt:lpstr>
      <vt:lpstr>PowerPoint Presentation</vt:lpstr>
      <vt:lpstr>PowerPoint Presentation</vt:lpstr>
      <vt:lpstr>S. Andrzejewski: Has the University explored the possibility of offering an extended new faculty orientation program (in addition to the initial orientation) that would offer semi-regular sessions throughout the duration of the academic year in order to provide timely, useful, and concrete recommendations for our new faculty as they transition to CI? Note: This question rests on the assumption that new faculty would be interested in such an orientation.</vt:lpstr>
      <vt:lpstr>M. Soenke: Given what Provost Chase indicated about the formation of Advisory committees coming from recommendations from Senate Exec, is there a way for faculty and interested staff to learn about committees being organized and to express our interest in becoming involved with these prior to the formation of the committee?</vt:lpstr>
      <vt:lpstr>M. Soenke: Given what Provost Chase indicated about the formation of Advisory committees coming from recommendations from Senate Exec, is there a way for faculty and interested staff to learn about committees being organized and to express our interest in becoming involved with these prior to the formation of the committee?</vt:lpstr>
      <vt:lpstr>M. Soenke: Given what Provost Chase indicated about the formation of Advisory committees coming from recommendations from Senate Exec, is there a way for faculty and interested staff to learn about committees being organized and to express our interest in becoming involved with these prior to the formation of the committee?</vt:lpstr>
      <vt:lpstr>A. Perchuk: How do we determine which faculty sit on hiring committees for administrative and other positions? How can more transparency be brought to that process?  And if part of the process involves selection from persons known to those compiling the search committee and/or recommendations from Senate Executive, how can we ensure that as our campus continues to grow (meaning that new faculty, in particular, may not be as well known as long-serving faculty) we have adequate and diverse representation on such hiring committees?  </vt:lpstr>
      <vt:lpstr>A. Perchuk: How do we determine which faculty sit on hiring committees for administrative and other positions? How can more transparency be brought to that process?  And if part of the process involves selection from persons known to those compiling the search committee and/or recommendations from Senate Executive, how can we ensure that as our campus continues to grow (meaning that new faculty, in particular, may not be as well known as long-serving faculty) we have adequate and diverse representation on such hiring committees?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49</cp:revision>
  <dcterms:created xsi:type="dcterms:W3CDTF">2017-09-11T17:16:24Z</dcterms:created>
  <dcterms:modified xsi:type="dcterms:W3CDTF">2018-04-16T19:33:30Z</dcterms:modified>
</cp:coreProperties>
</file>