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0" r:id="rId5"/>
    <p:sldId id="271" r:id="rId6"/>
    <p:sldId id="272" r:id="rId7"/>
    <p:sldId id="264" r:id="rId8"/>
    <p:sldId id="265" r:id="rId9"/>
    <p:sldId id="266" r:id="rId10"/>
    <p:sldId id="267" r:id="rId11"/>
    <p:sldId id="268" r:id="rId12"/>
    <p:sldId id="269" r:id="rId13"/>
    <p:sldId id="27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94660"/>
  </p:normalViewPr>
  <p:slideViewPr>
    <p:cSldViewPr snapToGrid="0" snapToObjects="1">
      <p:cViewPr varScale="1">
        <p:scale>
          <a:sx n="98" d="100"/>
          <a:sy n="98" d="100"/>
        </p:scale>
        <p:origin x="74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9/29/2016</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9/29/2016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9/29/2016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9/29/2016</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csuci.edu/hr/csuci-lactation-room-locations-august-2015.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September 13, 2016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Parking Question #3</a:t>
            </a:r>
            <a:br>
              <a:rPr lang="en-US" dirty="0" smtClean="0"/>
            </a:br>
            <a:r>
              <a:rPr lang="en-US" dirty="0" smtClean="0"/>
              <a:t>Chief John Reid</a:t>
            </a:r>
          </a:p>
        </p:txBody>
      </p:sp>
      <p:sp>
        <p:nvSpPr>
          <p:cNvPr id="3" name="Content Placeholder 2"/>
          <p:cNvSpPr>
            <a:spLocks noGrp="1"/>
          </p:cNvSpPr>
          <p:nvPr>
            <p:ph sz="quarter" idx="1"/>
          </p:nvPr>
        </p:nvSpPr>
        <p:spPr>
          <a:xfrm>
            <a:off x="301752" y="1527048"/>
            <a:ext cx="8503920" cy="5034008"/>
          </a:xfrm>
        </p:spPr>
        <p:txBody>
          <a:bodyPr>
            <a:normAutofit/>
          </a:bodyPr>
          <a:lstStyle/>
          <a:p>
            <a:pPr marL="0" lvl="0" indent="0">
              <a:buNone/>
            </a:pPr>
            <a:r>
              <a:rPr lang="en-US" sz="2400" dirty="0" smtClean="0"/>
              <a:t>Question #3: Are </a:t>
            </a:r>
            <a:r>
              <a:rPr lang="en-US" sz="2400" dirty="0"/>
              <a:t>there plans to provide incentives and promote the use of alternative transportation</a:t>
            </a:r>
            <a:r>
              <a:rPr lang="en-US" sz="2400" dirty="0" smtClean="0"/>
              <a:t>?</a:t>
            </a:r>
          </a:p>
          <a:p>
            <a:pPr marL="0" lvl="0" indent="0">
              <a:buNone/>
            </a:pPr>
            <a:endParaRPr lang="en-US" sz="2400" dirty="0"/>
          </a:p>
          <a:p>
            <a:pPr marL="0" lvl="0" indent="0">
              <a:buNone/>
            </a:pPr>
            <a:r>
              <a:rPr lang="en-US" sz="2400" dirty="0" smtClean="0"/>
              <a:t>Response: Strategies </a:t>
            </a:r>
            <a:r>
              <a:rPr lang="en-US" sz="2400" dirty="0"/>
              <a:t>to incentivize and promote the use of alternative transportation are being considered within the framework of the </a:t>
            </a:r>
            <a:r>
              <a:rPr lang="en-US" sz="2400" b="1" dirty="0"/>
              <a:t>parking and transportation demand management study </a:t>
            </a:r>
            <a:r>
              <a:rPr lang="en-US" sz="2400" dirty="0"/>
              <a:t>currently underway.  Faculty Senate will be consulted</a:t>
            </a:r>
            <a:r>
              <a:rPr lang="en-US" sz="2400" dirty="0" smtClean="0"/>
              <a:t>.</a:t>
            </a:r>
            <a:endParaRPr lang="en-US" sz="2400" dirty="0"/>
          </a:p>
        </p:txBody>
      </p:sp>
    </p:spTree>
    <p:extLst>
      <p:ext uri="{BB962C8B-B14F-4D97-AF65-F5344CB8AC3E}">
        <p14:creationId xmlns:p14="http://schemas.microsoft.com/office/powerpoint/2010/main" val="2375690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Parking Question #4</a:t>
            </a:r>
            <a:br>
              <a:rPr lang="en-US" dirty="0" smtClean="0"/>
            </a:br>
            <a:r>
              <a:rPr lang="en-US" dirty="0" smtClean="0"/>
              <a:t>Chief John Reid</a:t>
            </a:r>
          </a:p>
        </p:txBody>
      </p:sp>
      <p:sp>
        <p:nvSpPr>
          <p:cNvPr id="3" name="Content Placeholder 2"/>
          <p:cNvSpPr>
            <a:spLocks noGrp="1"/>
          </p:cNvSpPr>
          <p:nvPr>
            <p:ph sz="quarter" idx="1"/>
          </p:nvPr>
        </p:nvSpPr>
        <p:spPr>
          <a:xfrm>
            <a:off x="301752" y="1527048"/>
            <a:ext cx="8503920" cy="5034008"/>
          </a:xfrm>
        </p:spPr>
        <p:txBody>
          <a:bodyPr>
            <a:normAutofit/>
          </a:bodyPr>
          <a:lstStyle/>
          <a:p>
            <a:pPr marL="0" lvl="0" indent="0">
              <a:buNone/>
            </a:pPr>
            <a:r>
              <a:rPr lang="en-US" sz="2400" dirty="0" smtClean="0"/>
              <a:t>Question </a:t>
            </a:r>
            <a:r>
              <a:rPr lang="en-US" sz="2400" dirty="0"/>
              <a:t>#4: </a:t>
            </a:r>
            <a:r>
              <a:rPr lang="en-US" sz="2400" dirty="0" smtClean="0"/>
              <a:t>How </a:t>
            </a:r>
            <a:r>
              <a:rPr lang="en-US" sz="2400" dirty="0"/>
              <a:t>does the administration plan to communicate any plan to address issues of parking and transportation to students and employees</a:t>
            </a:r>
            <a:r>
              <a:rPr lang="en-US" sz="2400" dirty="0" smtClean="0"/>
              <a:t>?</a:t>
            </a:r>
          </a:p>
          <a:p>
            <a:pPr marL="0" lvl="0" indent="0">
              <a:buNone/>
            </a:pPr>
            <a:endParaRPr lang="en-US" sz="2400" dirty="0"/>
          </a:p>
          <a:p>
            <a:pPr marL="0" indent="0">
              <a:buNone/>
            </a:pPr>
            <a:r>
              <a:rPr lang="en-US" sz="2400" dirty="0" smtClean="0"/>
              <a:t>Response: Faculty </a:t>
            </a:r>
            <a:r>
              <a:rPr lang="en-US" sz="2400" dirty="0"/>
              <a:t>Senate, Staff Council, Student Government, and the RHA will be consulted as part of the parking and transportation demand management study process</a:t>
            </a:r>
            <a:r>
              <a:rPr lang="en-US" sz="2400" dirty="0" smtClean="0"/>
              <a:t>.</a:t>
            </a:r>
            <a:endParaRPr lang="en-US" sz="2400" dirty="0"/>
          </a:p>
        </p:txBody>
      </p:sp>
    </p:spTree>
    <p:extLst>
      <p:ext uri="{BB962C8B-B14F-4D97-AF65-F5344CB8AC3E}">
        <p14:creationId xmlns:p14="http://schemas.microsoft.com/office/powerpoint/2010/main" val="1172991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Parking Question #5</a:t>
            </a:r>
            <a:br>
              <a:rPr lang="en-US" dirty="0" smtClean="0"/>
            </a:br>
            <a:r>
              <a:rPr lang="en-US" dirty="0" smtClean="0"/>
              <a:t>Chief John Reid</a:t>
            </a:r>
          </a:p>
        </p:txBody>
      </p:sp>
      <p:sp>
        <p:nvSpPr>
          <p:cNvPr id="3" name="Content Placeholder 2"/>
          <p:cNvSpPr>
            <a:spLocks noGrp="1"/>
          </p:cNvSpPr>
          <p:nvPr>
            <p:ph sz="quarter" idx="1"/>
          </p:nvPr>
        </p:nvSpPr>
        <p:spPr>
          <a:xfrm>
            <a:off x="301752" y="1527048"/>
            <a:ext cx="8503920" cy="5034008"/>
          </a:xfrm>
        </p:spPr>
        <p:txBody>
          <a:bodyPr>
            <a:normAutofit/>
          </a:bodyPr>
          <a:lstStyle/>
          <a:p>
            <a:pPr marL="0" lvl="0" indent="0">
              <a:buNone/>
            </a:pPr>
            <a:r>
              <a:rPr lang="en-US" sz="2200" dirty="0"/>
              <a:t>Question </a:t>
            </a:r>
            <a:r>
              <a:rPr lang="en-US" sz="2200" dirty="0" smtClean="0"/>
              <a:t>#5: How </a:t>
            </a:r>
            <a:r>
              <a:rPr lang="en-US" sz="2200" dirty="0"/>
              <a:t>can faculty, staff, and students avail themselves of the rumored shuttle to safely arrive at cars parked in distant lots during the late hours? (If there is a schedule, regular stops, etc. – can this be communicated via the Parking webpages</a:t>
            </a:r>
            <a:r>
              <a:rPr lang="en-US" sz="2200" dirty="0" smtClean="0"/>
              <a:t>?)</a:t>
            </a:r>
          </a:p>
          <a:p>
            <a:pPr marL="0" lvl="0" indent="0">
              <a:buNone/>
            </a:pPr>
            <a:endParaRPr lang="en-US" sz="2200" dirty="0"/>
          </a:p>
          <a:p>
            <a:pPr marL="0" indent="0">
              <a:buNone/>
            </a:pPr>
            <a:r>
              <a:rPr lang="en-US" sz="2200" dirty="0" smtClean="0"/>
              <a:t>Response: The </a:t>
            </a:r>
            <a:r>
              <a:rPr lang="en-US" sz="2200" dirty="0"/>
              <a:t>Transportation and Parking Department does run a campus shuttle on Monday thru Friday from 5:00pm – 10:00pm.  </a:t>
            </a:r>
            <a:r>
              <a:rPr lang="en-US" sz="2200" b="1" dirty="0"/>
              <a:t>There are no fixed routes.  Riders either </a:t>
            </a:r>
            <a:r>
              <a:rPr lang="en-US" sz="2200" b="1" dirty="0" smtClean="0"/>
              <a:t>hail the shuttle </a:t>
            </a:r>
            <a:r>
              <a:rPr lang="en-US" sz="2200" b="1" dirty="0"/>
              <a:t>(like a taxi) or call 437-8444 </a:t>
            </a:r>
            <a:r>
              <a:rPr lang="en-US" sz="2200" dirty="0"/>
              <a:t>and make a request for it to be sent to their location.  The shuttle will take them directly to the on-campus location of their choice.  </a:t>
            </a:r>
            <a:r>
              <a:rPr lang="en-US" sz="2200" i="1" dirty="0"/>
              <a:t>Yes, I agree, we can better communicate this service via our web page and/or social media.  I’ll see that it is done.</a:t>
            </a:r>
          </a:p>
        </p:txBody>
      </p:sp>
    </p:spTree>
    <p:extLst>
      <p:ext uri="{BB962C8B-B14F-4D97-AF65-F5344CB8AC3E}">
        <p14:creationId xmlns:p14="http://schemas.microsoft.com/office/powerpoint/2010/main" val="4235112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Wait: we can email questions in?</a:t>
            </a:r>
            <a:endParaRPr lang="en-US" dirty="0" smtClean="0"/>
          </a:p>
        </p:txBody>
      </p:sp>
      <p:sp>
        <p:nvSpPr>
          <p:cNvPr id="3" name="Content Placeholder 2"/>
          <p:cNvSpPr>
            <a:spLocks noGrp="1"/>
          </p:cNvSpPr>
          <p:nvPr>
            <p:ph sz="quarter" idx="1"/>
          </p:nvPr>
        </p:nvSpPr>
        <p:spPr>
          <a:xfrm>
            <a:off x="301752" y="1527048"/>
            <a:ext cx="8503920" cy="5034008"/>
          </a:xfrm>
        </p:spPr>
        <p:txBody>
          <a:bodyPr>
            <a:normAutofit/>
          </a:bodyPr>
          <a:lstStyle/>
          <a:p>
            <a:pPr marL="0" lvl="0" indent="0">
              <a:buNone/>
            </a:pPr>
            <a:r>
              <a:rPr lang="en-US" sz="2200" dirty="0" smtClean="0"/>
              <a:t>No. With apologies to those unable to attend Senate, please ask a senator to raise your question </a:t>
            </a:r>
            <a:r>
              <a:rPr lang="en-US" sz="2200" smtClean="0"/>
              <a:t>in person during </a:t>
            </a:r>
            <a:r>
              <a:rPr lang="en-US" sz="2200" dirty="0" smtClean="0"/>
              <a:t>the meeting.</a:t>
            </a:r>
            <a:endParaRPr lang="en-US" sz="2200" i="1" dirty="0"/>
          </a:p>
        </p:txBody>
      </p:sp>
    </p:spTree>
    <p:extLst>
      <p:ext uri="{BB962C8B-B14F-4D97-AF65-F5344CB8AC3E}">
        <p14:creationId xmlns:p14="http://schemas.microsoft.com/office/powerpoint/2010/main" val="259244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53825"/>
          </a:xfrm>
        </p:spPr>
        <p:txBody>
          <a:bodyPr>
            <a:normAutofit fontScale="90000"/>
          </a:bodyPr>
          <a:lstStyle/>
          <a:p>
            <a:r>
              <a:rPr lang="en-US" dirty="0" smtClean="0"/>
              <a:t>Catherine </a:t>
            </a:r>
            <a:r>
              <a:rPr lang="en-US" dirty="0" err="1" smtClean="0"/>
              <a:t>Burriss</a:t>
            </a:r>
            <a:endParaRPr lang="en-US" dirty="0" smtClean="0"/>
          </a:p>
        </p:txBody>
      </p:sp>
      <p:sp>
        <p:nvSpPr>
          <p:cNvPr id="3" name="Content Placeholder 2"/>
          <p:cNvSpPr>
            <a:spLocks noGrp="1"/>
          </p:cNvSpPr>
          <p:nvPr>
            <p:ph sz="quarter" idx="1"/>
          </p:nvPr>
        </p:nvSpPr>
        <p:spPr>
          <a:xfrm>
            <a:off x="301752" y="1527048"/>
            <a:ext cx="8503920" cy="5034008"/>
          </a:xfrm>
        </p:spPr>
        <p:txBody>
          <a:bodyPr>
            <a:normAutofit/>
          </a:bodyPr>
          <a:lstStyle/>
          <a:p>
            <a:pPr marL="0" indent="0">
              <a:buNone/>
            </a:pPr>
            <a:r>
              <a:rPr lang="en-US" dirty="0" smtClean="0"/>
              <a:t>What is the ETA for the publishing of maps and/or lists for</a:t>
            </a:r>
            <a:r>
              <a:rPr lang="en-US" dirty="0"/>
              <a:t> </a:t>
            </a:r>
            <a:r>
              <a:rPr lang="en-US" dirty="0" smtClean="0"/>
              <a:t>all gender bathrooms and lactation rooms on campus?</a:t>
            </a:r>
          </a:p>
        </p:txBody>
      </p:sp>
    </p:spTree>
    <p:extLst>
      <p:ext uri="{BB962C8B-B14F-4D97-AF65-F5344CB8AC3E}">
        <p14:creationId xmlns:p14="http://schemas.microsoft.com/office/powerpoint/2010/main" val="1319159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Gormley &amp; Brittany Grice</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Lactation </a:t>
            </a:r>
            <a:r>
              <a:rPr lang="en-US" dirty="0"/>
              <a:t>station </a:t>
            </a:r>
            <a:r>
              <a:rPr lang="en-US" dirty="0" smtClean="0"/>
              <a:t>locations: </a:t>
            </a:r>
          </a:p>
          <a:p>
            <a:pPr marL="0" indent="0">
              <a:buNone/>
            </a:pPr>
            <a:r>
              <a:rPr lang="en-US" dirty="0"/>
              <a:t> </a:t>
            </a:r>
            <a:r>
              <a:rPr lang="en-US" u="sng" dirty="0">
                <a:hlinkClick r:id="rId2"/>
              </a:rPr>
              <a:t>http://www.csuci.edu/hr/csuci-lactation-room-locations-august-2015.pdf</a:t>
            </a:r>
            <a:r>
              <a:rPr lang="en-US" dirty="0"/>
              <a:t>.  This map includes </a:t>
            </a:r>
            <a:r>
              <a:rPr lang="en-US" dirty="0" smtClean="0"/>
              <a:t>one </a:t>
            </a:r>
            <a:r>
              <a:rPr lang="en-US" dirty="0"/>
              <a:t>that is being phased out in </a:t>
            </a:r>
            <a:r>
              <a:rPr lang="en-US" dirty="0" err="1"/>
              <a:t>UHall</a:t>
            </a:r>
            <a:r>
              <a:rPr lang="en-US" dirty="0" smtClean="0"/>
              <a:t>.</a:t>
            </a:r>
          </a:p>
          <a:p>
            <a:pPr marL="0" indent="0">
              <a:buNone/>
            </a:pPr>
            <a:endParaRPr lang="en-US" dirty="0"/>
          </a:p>
          <a:p>
            <a:pPr marL="0" indent="0">
              <a:buNone/>
            </a:pPr>
            <a:r>
              <a:rPr lang="en-US" dirty="0"/>
              <a:t>We will  try to get you a copy of a map that will identify locations for both types of spaces before your next meeting.</a:t>
            </a:r>
          </a:p>
          <a:p>
            <a:pPr marL="0" indent="0">
              <a:buNone/>
            </a:pPr>
            <a:endParaRPr lang="en-US" dirty="0"/>
          </a:p>
        </p:txBody>
      </p:sp>
    </p:spTree>
    <p:extLst>
      <p:ext uri="{BB962C8B-B14F-4D97-AF65-F5344CB8AC3E}">
        <p14:creationId xmlns:p14="http://schemas.microsoft.com/office/powerpoint/2010/main" val="3387326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Mary Adler</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Given that the University has a policy that skateboarders are allowed to ride on sidewalks and prohibited from riding on roadways, and given that practice commonly contravenes this policy, what plans are there to communicate these policies to skateboarders to ensure their safety and the safety of others?</a:t>
            </a:r>
            <a:endParaRPr lang="en-US" dirty="0"/>
          </a:p>
        </p:txBody>
      </p:sp>
    </p:spTree>
    <p:extLst>
      <p:ext uri="{BB962C8B-B14F-4D97-AF65-F5344CB8AC3E}">
        <p14:creationId xmlns:p14="http://schemas.microsoft.com/office/powerpoint/2010/main" val="2824516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51149"/>
            <a:ext cx="8534400" cy="758952"/>
          </a:xfrm>
        </p:spPr>
        <p:txBody>
          <a:bodyPr>
            <a:normAutofit fontScale="90000"/>
          </a:bodyPr>
          <a:lstStyle/>
          <a:p>
            <a:r>
              <a:rPr lang="en-US" dirty="0" smtClean="0"/>
              <a:t>Response from Joyce Spencer, </a:t>
            </a:r>
            <a:br>
              <a:rPr lang="en-US" dirty="0" smtClean="0"/>
            </a:br>
            <a:r>
              <a:rPr lang="en-US" dirty="0" smtClean="0"/>
              <a:t>Health &amp; Safety Manager</a:t>
            </a:r>
            <a:endParaRPr lang="en-US" dirty="0"/>
          </a:p>
        </p:txBody>
      </p:sp>
      <p:sp>
        <p:nvSpPr>
          <p:cNvPr id="3" name="Content Placeholder 2"/>
          <p:cNvSpPr>
            <a:spLocks noGrp="1"/>
          </p:cNvSpPr>
          <p:nvPr>
            <p:ph sz="quarter" idx="1"/>
          </p:nvPr>
        </p:nvSpPr>
        <p:spPr>
          <a:xfrm>
            <a:off x="301752" y="1527048"/>
            <a:ext cx="8503920" cy="4986874"/>
          </a:xfrm>
        </p:spPr>
        <p:txBody>
          <a:bodyPr>
            <a:normAutofit fontScale="70000" lnSpcReduction="20000"/>
          </a:bodyPr>
          <a:lstStyle/>
          <a:p>
            <a:r>
              <a:rPr lang="en-US" dirty="0" smtClean="0"/>
              <a:t>According </a:t>
            </a:r>
            <a:r>
              <a:rPr lang="en-US" dirty="0"/>
              <a:t>to </a:t>
            </a:r>
            <a:r>
              <a:rPr lang="en-US" b="1" dirty="0"/>
              <a:t>Policy FA.81.002</a:t>
            </a:r>
            <a:r>
              <a:rPr lang="en-US" dirty="0"/>
              <a:t>, the authority to establish rules and regulations pertaining to the use of bicycles, skateboards, and other similar devices on a California State University campus is vested in the University’s President, pursuant to section 21113 (g) of the California Vehicle Code and Title 5, Article 9, section 42353.1 (a) of the California Code of Regulations. </a:t>
            </a:r>
          </a:p>
          <a:p>
            <a:pPr marL="0" indent="0">
              <a:buNone/>
            </a:pPr>
            <a:r>
              <a:rPr lang="en-US" dirty="0"/>
              <a:t> </a:t>
            </a:r>
          </a:p>
          <a:p>
            <a:r>
              <a:rPr lang="en-US" dirty="0"/>
              <a:t>Discussions regarding skateboard use and accident/injury information have previously been brought to the attention of our CI University Safety Committee.  Subsequently, the Student Government was to be informed that safe skateboard use has become an issue at the University Safety Committee.  </a:t>
            </a:r>
            <a:r>
              <a:rPr lang="en-US" b="1" dirty="0"/>
              <a:t>With the goals of both safe use and the continuation of the revocable privilege of skateboard use, it was asked that Student Government self-regulate skateboard use to conform with campus policy. </a:t>
            </a:r>
            <a:br>
              <a:rPr lang="en-US" b="1" dirty="0"/>
            </a:br>
            <a:endParaRPr lang="en-US" b="1" dirty="0"/>
          </a:p>
          <a:p>
            <a:r>
              <a:rPr lang="en-US" dirty="0"/>
              <a:t>The University Safety Committee continues to monitor skateboard use and accident/injury information.  For additional information regarding enforcement of the policy, </a:t>
            </a:r>
            <a:r>
              <a:rPr lang="en-US" b="1" dirty="0"/>
              <a:t>I would suggest </a:t>
            </a:r>
            <a:r>
              <a:rPr lang="en-US" b="1" dirty="0" smtClean="0"/>
              <a:t>speaking </a:t>
            </a:r>
            <a:r>
              <a:rPr lang="en-US" b="1" dirty="0"/>
              <a:t>with Student Government and Public Safety</a:t>
            </a:r>
            <a:r>
              <a:rPr lang="en-US" dirty="0"/>
              <a:t>. </a:t>
            </a:r>
            <a:r>
              <a:rPr lang="en-US" dirty="0" smtClean="0"/>
              <a:t>Lieutenant Michael </a:t>
            </a:r>
            <a:r>
              <a:rPr lang="en-US" dirty="0"/>
              <a:t>Morris </a:t>
            </a:r>
            <a:r>
              <a:rPr lang="en-US" dirty="0" smtClean="0"/>
              <a:t>has been copied on </a:t>
            </a:r>
            <a:r>
              <a:rPr lang="en-US" dirty="0"/>
              <a:t>this </a:t>
            </a:r>
            <a:r>
              <a:rPr lang="en-US" dirty="0" smtClean="0"/>
              <a:t>correspondence.</a:t>
            </a:r>
            <a:endParaRPr lang="en-US" dirty="0"/>
          </a:p>
          <a:p>
            <a:endParaRPr lang="en-US" dirty="0"/>
          </a:p>
        </p:txBody>
      </p:sp>
    </p:spTree>
    <p:extLst>
      <p:ext uri="{BB962C8B-B14F-4D97-AF65-F5344CB8AC3E}">
        <p14:creationId xmlns:p14="http://schemas.microsoft.com/office/powerpoint/2010/main" val="2950726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51149"/>
            <a:ext cx="8534400" cy="758952"/>
          </a:xfrm>
        </p:spPr>
        <p:txBody>
          <a:bodyPr>
            <a:normAutofit fontScale="90000"/>
          </a:bodyPr>
          <a:lstStyle/>
          <a:p>
            <a:r>
              <a:rPr lang="en-US" dirty="0" smtClean="0"/>
              <a:t>Response from John Reid, </a:t>
            </a:r>
            <a:br>
              <a:rPr lang="en-US" dirty="0" smtClean="0"/>
            </a:br>
            <a:r>
              <a:rPr lang="en-US" dirty="0"/>
              <a:t>Director of Public Safety and Chief of Police</a:t>
            </a:r>
          </a:p>
        </p:txBody>
      </p:sp>
      <p:sp>
        <p:nvSpPr>
          <p:cNvPr id="3" name="Content Placeholder 2"/>
          <p:cNvSpPr>
            <a:spLocks noGrp="1"/>
          </p:cNvSpPr>
          <p:nvPr>
            <p:ph sz="quarter" idx="1"/>
          </p:nvPr>
        </p:nvSpPr>
        <p:spPr>
          <a:xfrm>
            <a:off x="301752" y="1527048"/>
            <a:ext cx="8503920" cy="4698654"/>
          </a:xfrm>
        </p:spPr>
        <p:txBody>
          <a:bodyPr>
            <a:normAutofit fontScale="92500" lnSpcReduction="20000"/>
          </a:bodyPr>
          <a:lstStyle/>
          <a:p>
            <a:pPr marL="0" indent="0">
              <a:lnSpc>
                <a:spcPct val="130000"/>
              </a:lnSpc>
              <a:buNone/>
            </a:pPr>
            <a:r>
              <a:rPr lang="en-US" sz="2200" dirty="0"/>
              <a:t>There are no immediate plans to send an electronic communication to skateboarders</a:t>
            </a:r>
            <a:r>
              <a:rPr lang="en-US" sz="2200" dirty="0" smtClean="0"/>
              <a:t>. </a:t>
            </a:r>
            <a:r>
              <a:rPr lang="en-US" sz="2200" b="1" dirty="0"/>
              <a:t>On-duty police officers do make “in-the-moment” notification when a particular situation is viewed by them as especially hazardous</a:t>
            </a:r>
            <a:r>
              <a:rPr lang="en-US" sz="2200" b="1" dirty="0" smtClean="0"/>
              <a:t>. </a:t>
            </a:r>
            <a:r>
              <a:rPr lang="en-US" sz="2200" dirty="0"/>
              <a:t>I believe we’re seeing more skateboarders in the roadway as a result of congestion rather than naïveté. </a:t>
            </a:r>
            <a:r>
              <a:rPr lang="en-US" sz="2200" dirty="0" smtClean="0"/>
              <a:t>They </a:t>
            </a:r>
            <a:r>
              <a:rPr lang="en-US" sz="2200" dirty="0"/>
              <a:t>simply don’t have any other options. </a:t>
            </a:r>
            <a:r>
              <a:rPr lang="en-US" sz="2200" dirty="0" smtClean="0"/>
              <a:t>If </a:t>
            </a:r>
            <a:r>
              <a:rPr lang="en-US" sz="2200" dirty="0"/>
              <a:t>that is indeed true then </a:t>
            </a:r>
            <a:r>
              <a:rPr lang="en-US" sz="2200" b="1" dirty="0"/>
              <a:t>I’m not sure communication of the policy is a comprehensive solution</a:t>
            </a:r>
            <a:r>
              <a:rPr lang="en-US" sz="2200" b="1" dirty="0" smtClean="0"/>
              <a:t>.</a:t>
            </a:r>
            <a:r>
              <a:rPr lang="en-US" sz="2200" dirty="0" smtClean="0"/>
              <a:t> </a:t>
            </a:r>
            <a:r>
              <a:rPr lang="en-US" sz="2200" dirty="0"/>
              <a:t>(Not that it shouldn’t be done, just not the be all to end all</a:t>
            </a:r>
            <a:r>
              <a:rPr lang="en-US" sz="2200" dirty="0" smtClean="0"/>
              <a:t>.) </a:t>
            </a:r>
            <a:r>
              <a:rPr lang="en-US" sz="2200" dirty="0"/>
              <a:t>Law enforcement action may be an option but I’m not willing to implement such a strategy at this point.  </a:t>
            </a:r>
            <a:r>
              <a:rPr lang="en-US" sz="2200" b="1" dirty="0"/>
              <a:t>I would like to introduce this topic at the next available President’s Planning and Policy Council meeting.</a:t>
            </a:r>
            <a:r>
              <a:rPr lang="en-US" sz="2200" dirty="0"/>
              <a:t> </a:t>
            </a:r>
            <a:r>
              <a:rPr lang="en-US" sz="2200" dirty="0" smtClean="0"/>
              <a:t>As </a:t>
            </a:r>
            <a:r>
              <a:rPr lang="en-US" sz="2200" dirty="0"/>
              <a:t>you know, that body established the current policy. </a:t>
            </a:r>
            <a:r>
              <a:rPr lang="en-US" sz="2200" dirty="0" smtClean="0"/>
              <a:t>I </a:t>
            </a:r>
            <a:r>
              <a:rPr lang="en-US" sz="2200" dirty="0"/>
              <a:t>think it may be helpful to be informed by their input.</a:t>
            </a:r>
          </a:p>
          <a:p>
            <a:endParaRPr lang="en-US" dirty="0"/>
          </a:p>
        </p:txBody>
      </p:sp>
    </p:spTree>
    <p:extLst>
      <p:ext uri="{BB962C8B-B14F-4D97-AF65-F5344CB8AC3E}">
        <p14:creationId xmlns:p14="http://schemas.microsoft.com/office/powerpoint/2010/main" val="3229079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Parking! Multiple Faculty, </a:t>
            </a:r>
            <a:br>
              <a:rPr lang="en-US" dirty="0" smtClean="0"/>
            </a:br>
            <a:r>
              <a:rPr lang="en-US" dirty="0" smtClean="0"/>
              <a:t>specific questions </a:t>
            </a:r>
            <a:r>
              <a:rPr lang="en-US" dirty="0"/>
              <a:t>culled</a:t>
            </a:r>
            <a:endParaRPr lang="en-US" dirty="0" smtClean="0"/>
          </a:p>
        </p:txBody>
      </p:sp>
      <p:sp>
        <p:nvSpPr>
          <p:cNvPr id="3" name="Content Placeholder 2"/>
          <p:cNvSpPr>
            <a:spLocks noGrp="1"/>
          </p:cNvSpPr>
          <p:nvPr>
            <p:ph sz="quarter" idx="1"/>
          </p:nvPr>
        </p:nvSpPr>
        <p:spPr>
          <a:xfrm>
            <a:off x="301752" y="1527048"/>
            <a:ext cx="8503920" cy="5034008"/>
          </a:xfrm>
        </p:spPr>
        <p:txBody>
          <a:bodyPr>
            <a:normAutofit fontScale="77500" lnSpcReduction="20000"/>
          </a:bodyPr>
          <a:lstStyle/>
          <a:p>
            <a:pPr marL="514350" lvl="0" indent="-514350">
              <a:buFont typeface="+mj-lt"/>
              <a:buAutoNum type="arabicPeriod"/>
            </a:pPr>
            <a:r>
              <a:rPr lang="en-US" dirty="0" smtClean="0"/>
              <a:t>How </a:t>
            </a:r>
            <a:r>
              <a:rPr lang="en-US" dirty="0"/>
              <a:t>does the administration plan to address the growing demand for parking in a way that is safe for students and vehicles, functional, convenient (in terms of ease of access or reliability), in the short term and in the long term?</a:t>
            </a:r>
          </a:p>
          <a:p>
            <a:pPr marL="514350" lvl="0" indent="-514350">
              <a:buFont typeface="+mj-lt"/>
              <a:buAutoNum type="arabicPeriod"/>
            </a:pPr>
            <a:r>
              <a:rPr lang="en-US" dirty="0" smtClean="0"/>
              <a:t>Currently </a:t>
            </a:r>
            <a:r>
              <a:rPr lang="en-US" dirty="0"/>
              <a:t>there are several unpaved areas used to accommodate the high demand for parking spaces.  On rainy days when the dirt or baseball diamond parking are unusable, where will students, staff, and faculty park?</a:t>
            </a:r>
          </a:p>
          <a:p>
            <a:pPr marL="514350" lvl="0" indent="-514350">
              <a:buFont typeface="+mj-lt"/>
              <a:buAutoNum type="arabicPeriod"/>
            </a:pPr>
            <a:r>
              <a:rPr lang="en-US" dirty="0" smtClean="0"/>
              <a:t>Are </a:t>
            </a:r>
            <a:r>
              <a:rPr lang="en-US" dirty="0"/>
              <a:t>there plans to provide incentives and promote the use of alternative transportation?</a:t>
            </a:r>
          </a:p>
          <a:p>
            <a:pPr marL="514350" lvl="0" indent="-514350">
              <a:buFont typeface="+mj-lt"/>
              <a:buAutoNum type="arabicPeriod"/>
            </a:pPr>
            <a:r>
              <a:rPr lang="en-US" dirty="0" smtClean="0"/>
              <a:t>How </a:t>
            </a:r>
            <a:r>
              <a:rPr lang="en-US" dirty="0"/>
              <a:t>does the administration plan to communicate any plan to address issues of parking and transportation to students and employees?</a:t>
            </a:r>
          </a:p>
          <a:p>
            <a:pPr marL="514350" lvl="0" indent="-514350">
              <a:buFont typeface="+mj-lt"/>
              <a:buAutoNum type="arabicPeriod"/>
            </a:pPr>
            <a:r>
              <a:rPr lang="en-US" dirty="0" smtClean="0"/>
              <a:t>How </a:t>
            </a:r>
            <a:r>
              <a:rPr lang="en-US" dirty="0"/>
              <a:t>can faculty, staff, and students avail themselves of the rumored shuttle to safely arrive at cars parked in distant lots during the late hours? (If there is a schedule, regular stops, etc. – can this be communicated via the Parking webpages</a:t>
            </a:r>
            <a:r>
              <a:rPr lang="en-US" dirty="0" smtClean="0"/>
              <a:t>?)</a:t>
            </a:r>
            <a:endParaRPr lang="en-US" dirty="0"/>
          </a:p>
        </p:txBody>
      </p:sp>
    </p:spTree>
    <p:extLst>
      <p:ext uri="{BB962C8B-B14F-4D97-AF65-F5344CB8AC3E}">
        <p14:creationId xmlns:p14="http://schemas.microsoft.com/office/powerpoint/2010/main" val="954616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Parking Question #1</a:t>
            </a:r>
            <a:br>
              <a:rPr lang="en-US" dirty="0" smtClean="0"/>
            </a:br>
            <a:r>
              <a:rPr lang="en-US" dirty="0" smtClean="0"/>
              <a:t>Chief John Reid</a:t>
            </a:r>
          </a:p>
        </p:txBody>
      </p:sp>
      <p:sp>
        <p:nvSpPr>
          <p:cNvPr id="3" name="Content Placeholder 2"/>
          <p:cNvSpPr>
            <a:spLocks noGrp="1"/>
          </p:cNvSpPr>
          <p:nvPr>
            <p:ph sz="quarter" idx="1"/>
          </p:nvPr>
        </p:nvSpPr>
        <p:spPr>
          <a:xfrm>
            <a:off x="301752" y="1527048"/>
            <a:ext cx="8503920" cy="5034008"/>
          </a:xfrm>
        </p:spPr>
        <p:txBody>
          <a:bodyPr>
            <a:normAutofit/>
          </a:bodyPr>
          <a:lstStyle/>
          <a:p>
            <a:pPr marL="0" lvl="0" indent="0">
              <a:buNone/>
            </a:pPr>
            <a:r>
              <a:rPr lang="en-US" sz="2400" dirty="0" smtClean="0"/>
              <a:t>Question #1: How </a:t>
            </a:r>
            <a:r>
              <a:rPr lang="en-US" sz="2400" dirty="0"/>
              <a:t>does the administration plan to address the growing demand for parking in a way that is safe for students and vehicles, functional, convenient (in terms of ease of access or reliability), in the short term and in the long term</a:t>
            </a:r>
            <a:r>
              <a:rPr lang="en-US" sz="2400" dirty="0" smtClean="0"/>
              <a:t>?</a:t>
            </a:r>
          </a:p>
          <a:p>
            <a:pPr marL="0" lvl="0" indent="0">
              <a:buNone/>
            </a:pPr>
            <a:endParaRPr lang="en-US" sz="2400" dirty="0"/>
          </a:p>
          <a:p>
            <a:pPr marL="0" indent="0">
              <a:buNone/>
            </a:pPr>
            <a:r>
              <a:rPr lang="en-US" sz="2400" dirty="0" smtClean="0"/>
              <a:t>Response: A </a:t>
            </a:r>
            <a:r>
              <a:rPr lang="en-US" sz="2400" b="1" dirty="0"/>
              <a:t>parking and transportation demand management study </a:t>
            </a:r>
            <a:r>
              <a:rPr lang="en-US" sz="2400" dirty="0"/>
              <a:t>is underway.  Faculty Senate will be consulted</a:t>
            </a:r>
            <a:r>
              <a:rPr lang="en-US" sz="2400" dirty="0" smtClean="0"/>
              <a:t>.</a:t>
            </a:r>
            <a:endParaRPr lang="en-US" sz="2400" dirty="0"/>
          </a:p>
        </p:txBody>
      </p:sp>
    </p:spTree>
    <p:extLst>
      <p:ext uri="{BB962C8B-B14F-4D97-AF65-F5344CB8AC3E}">
        <p14:creationId xmlns:p14="http://schemas.microsoft.com/office/powerpoint/2010/main" val="1407442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7706"/>
            <a:ext cx="8534400" cy="553825"/>
          </a:xfrm>
        </p:spPr>
        <p:txBody>
          <a:bodyPr>
            <a:normAutofit fontScale="90000"/>
          </a:bodyPr>
          <a:lstStyle/>
          <a:p>
            <a:r>
              <a:rPr lang="en-US" dirty="0" smtClean="0"/>
              <a:t>Parking Question #2</a:t>
            </a:r>
            <a:br>
              <a:rPr lang="en-US" dirty="0" smtClean="0"/>
            </a:br>
            <a:r>
              <a:rPr lang="en-US" dirty="0" smtClean="0"/>
              <a:t>Chief John Reid</a:t>
            </a:r>
          </a:p>
        </p:txBody>
      </p:sp>
      <p:sp>
        <p:nvSpPr>
          <p:cNvPr id="3" name="Content Placeholder 2"/>
          <p:cNvSpPr>
            <a:spLocks noGrp="1"/>
          </p:cNvSpPr>
          <p:nvPr>
            <p:ph sz="quarter" idx="1"/>
          </p:nvPr>
        </p:nvSpPr>
        <p:spPr>
          <a:xfrm>
            <a:off x="301752" y="1527048"/>
            <a:ext cx="8503920" cy="5034008"/>
          </a:xfrm>
        </p:spPr>
        <p:txBody>
          <a:bodyPr>
            <a:normAutofit/>
          </a:bodyPr>
          <a:lstStyle/>
          <a:p>
            <a:pPr marL="0" lvl="0" indent="0">
              <a:buNone/>
            </a:pPr>
            <a:r>
              <a:rPr lang="en-US" sz="2400" dirty="0" smtClean="0"/>
              <a:t>Question #2: Currently </a:t>
            </a:r>
            <a:r>
              <a:rPr lang="en-US" sz="2400" dirty="0"/>
              <a:t>there are several unpaved areas used to accommodate the high demand for parking spaces.  On rainy days when the dirt or baseball diamond parking are unusable, where will students, staff, and faculty park</a:t>
            </a:r>
            <a:r>
              <a:rPr lang="en-US" sz="2400" dirty="0" smtClean="0"/>
              <a:t>?</a:t>
            </a:r>
          </a:p>
          <a:p>
            <a:pPr marL="0" lvl="0" indent="0">
              <a:buNone/>
            </a:pPr>
            <a:endParaRPr lang="en-US" sz="2400" dirty="0"/>
          </a:p>
          <a:p>
            <a:pPr marL="0" indent="0">
              <a:buNone/>
            </a:pPr>
            <a:r>
              <a:rPr lang="en-US" sz="2400" dirty="0" smtClean="0"/>
              <a:t>Response: An </a:t>
            </a:r>
            <a:r>
              <a:rPr lang="en-US" sz="2400" b="1" dirty="0"/>
              <a:t>additional gravel overflow lot </a:t>
            </a:r>
            <a:r>
              <a:rPr lang="en-US" sz="2400" dirty="0"/>
              <a:t>has been added to capture the demand at the north playfields.  Parking at the playfields is now prohibited.  We have a plan in process to put additional base down in the overflow lot.  This base will provide sufficient stability considering the amount and types of rain events common to our area</a:t>
            </a:r>
            <a:r>
              <a:rPr lang="en-US" sz="2400" dirty="0" smtClean="0"/>
              <a:t>.</a:t>
            </a:r>
            <a:endParaRPr lang="en-US" sz="2400" dirty="0"/>
          </a:p>
        </p:txBody>
      </p:sp>
    </p:spTree>
    <p:extLst>
      <p:ext uri="{BB962C8B-B14F-4D97-AF65-F5344CB8AC3E}">
        <p14:creationId xmlns:p14="http://schemas.microsoft.com/office/powerpoint/2010/main" val="31119298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346</TotalTime>
  <Words>605</Words>
  <Application>Microsoft Office PowerPoint</Application>
  <PresentationFormat>On-screen Show (4:3)</PresentationFormat>
  <Paragraphs>46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Georgia</vt:lpstr>
      <vt:lpstr>Wingdings</vt:lpstr>
      <vt:lpstr>Wingdings 2</vt:lpstr>
      <vt:lpstr>Civic</vt:lpstr>
      <vt:lpstr>Intent to Raise Questions</vt:lpstr>
      <vt:lpstr>Catherine Burriss</vt:lpstr>
      <vt:lpstr>John Gormley &amp; Brittany Grice</vt:lpstr>
      <vt:lpstr>Mary Adler</vt:lpstr>
      <vt:lpstr>Response from Joyce Spencer,  Health &amp; Safety Manager</vt:lpstr>
      <vt:lpstr>Response from John Reid,  Director of Public Safety and Chief of Police</vt:lpstr>
      <vt:lpstr>Parking! Multiple Faculty,  specific questions culled</vt:lpstr>
      <vt:lpstr>Parking Question #1 Chief John Reid</vt:lpstr>
      <vt:lpstr>Parking Question #2 Chief John Reid</vt:lpstr>
      <vt:lpstr>Parking Question #3 Chief John Reid</vt:lpstr>
      <vt:lpstr>Parking Question #4 Chief John Reid</vt:lpstr>
      <vt:lpstr>Parking Question #5 Chief John Reid</vt:lpstr>
      <vt:lpstr>Wait: we can email questions in?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Cindy Wyels</cp:lastModifiedBy>
  <cp:revision>24</cp:revision>
  <dcterms:created xsi:type="dcterms:W3CDTF">2016-03-14T17:56:42Z</dcterms:created>
  <dcterms:modified xsi:type="dcterms:W3CDTF">2016-09-29T23:33:47Z</dcterms:modified>
</cp:coreProperties>
</file>