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2" r:id="rId3"/>
    <p:sldId id="299" r:id="rId4"/>
    <p:sldId id="293" r:id="rId5"/>
    <p:sldId id="294" r:id="rId6"/>
    <p:sldId id="296" r:id="rId7"/>
    <p:sldId id="297" r:id="rId8"/>
    <p:sldId id="298" r:id="rId9"/>
    <p:sldId id="277" r:id="rId10"/>
    <p:sldId id="286" r:id="rId11"/>
    <p:sldId id="295" r:id="rId12"/>
    <p:sldId id="301" r:id="rId13"/>
    <p:sldId id="302" r:id="rId14"/>
    <p:sldId id="303" r:id="rId15"/>
    <p:sldId id="288" r:id="rId16"/>
    <p:sldId id="290" r:id="rId17"/>
    <p:sldId id="291" r:id="rId18"/>
    <p:sldId id="289" r:id="rId19"/>
    <p:sldId id="281" r:id="rId20"/>
    <p:sldId id="28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00" d="100"/>
          <a:sy n="100" d="100"/>
        </p:scale>
        <p:origin x="946" y="-4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157319"/>
            <a:ext cx="8915400" cy="877824"/>
          </a:xfrm>
        </p:spPr>
        <p:txBody>
          <a:bodyPr/>
          <a:lstStyle/>
          <a:p>
            <a:r>
              <a:rPr lang="en-US" smtClean="0"/>
              <a:t>Click to edit Master title style</a:t>
            </a:r>
            <a:endParaRPr/>
          </a:p>
        </p:txBody>
      </p:sp>
      <p:sp>
        <p:nvSpPr>
          <p:cNvPr id="3" name="Subtitle 2"/>
          <p:cNvSpPr>
            <a:spLocks noGrp="1"/>
          </p:cNvSpPr>
          <p:nvPr>
            <p:ph type="subTitle" idx="1"/>
          </p:nvPr>
        </p:nvSpPr>
        <p:spPr>
          <a:xfrm>
            <a:off x="914400" y="3034553"/>
            <a:ext cx="8001000" cy="3823447"/>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91440" rIns="274320" bIns="91440" rtlCol="0" anchor="t" anchorCtr="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10/20/2015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8915400" cy="914400"/>
          </a:xfrm>
          <a:solidFill>
            <a:schemeClr val="tx2"/>
          </a:solidFill>
        </p:spPr>
        <p:txBody>
          <a:bodyPr vert="horz" lIns="1188720" tIns="45720" rIns="274320" bIns="45720" rtlCol="0" anchor="ctr">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5487987" y="2048256"/>
            <a:ext cx="3427413" cy="4206240"/>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914400" y="2039112"/>
            <a:ext cx="457200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274320" rIns="274320" bIns="274320" rtlCol="0" anchor="t" anchorCtr="0">
            <a:normAutofit/>
          </a:bodyPr>
          <a:lstStyle>
            <a:lvl1pPr marL="0" indent="0">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2000"/>
              </a:spcBef>
              <a:buClr>
                <a:schemeClr val="accent1"/>
              </a:buClr>
              <a:buFont typeface="Wingdings 2" pitchFamily="18" charset="2"/>
              <a:buNone/>
            </a:pPr>
            <a:r>
              <a:rPr lang="en-US" smtClean="0"/>
              <a:t>Click to edit Master text styles</a:t>
            </a:r>
          </a:p>
        </p:txBody>
      </p:sp>
      <p:sp>
        <p:nvSpPr>
          <p:cNvPr id="5" name="Date Placeholder 4"/>
          <p:cNvSpPr>
            <a:spLocks noGrp="1"/>
          </p:cNvSpPr>
          <p:nvPr>
            <p:ph type="dt" sz="half" idx="10"/>
          </p:nvPr>
        </p:nvSpPr>
        <p:spPr>
          <a:xfrm>
            <a:off x="6580094" y="188259"/>
            <a:ext cx="2133600" cy="365125"/>
          </a:xfrm>
        </p:spPr>
        <p:txBody>
          <a:bodyPr/>
          <a:lstStyle/>
          <a:p>
            <a:fld id="{70FAA508-F0CD-46EA-95FB-26B559A0B5D9}" type="datetimeFigureOut">
              <a:rPr lang="en-US" smtClean="0"/>
              <a:t>10/20/2015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chorCtr="0">
            <a:normAutofit/>
          </a:bodyPr>
          <a:lstStyle>
            <a:lvl1pPr>
              <a:defRPr sz="2400"/>
            </a:lvl1pPr>
          </a:lstStyle>
          <a:p>
            <a:r>
              <a:rPr lang="en-US" smtClean="0"/>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chor="t" anchorCtr="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10/20/2015</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7988300" cy="2980944"/>
          </a:xfrm>
        </p:spPr>
        <p:txBody>
          <a:bodyPr>
            <a:normAutofit/>
          </a:bodyPr>
          <a:lstStyle>
            <a:lvl1pPr marL="0" indent="0">
              <a:buNone/>
              <a:defRPr sz="1800"/>
            </a:lvl1pPr>
          </a:lstStyle>
          <a:p>
            <a:r>
              <a:rPr lang="en-US"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chorCtr="0">
            <a:normAutofit/>
          </a:bodyPr>
          <a:lstStyle>
            <a:lvl1pPr>
              <a:defRPr sz="2400"/>
            </a:lvl1pPr>
          </a:lstStyle>
          <a:p>
            <a:r>
              <a:rPr lang="en-US" smtClean="0"/>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chor="t" anchorCtr="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6580094" y="188259"/>
            <a:ext cx="2133600" cy="365125"/>
          </a:xfrm>
        </p:spPr>
        <p:txBody>
          <a:bodyPr/>
          <a:lstStyle/>
          <a:p>
            <a:fld id="{70FAA508-F0CD-46EA-95FB-26B559A0B5D9}" type="datetimeFigureOut">
              <a:rPr lang="en-US" smtClean="0"/>
              <a:t>10/20/2015</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3986784" cy="2980944"/>
          </a:xfrm>
        </p:spPr>
        <p:txBody>
          <a:bodyPr>
            <a:normAutofit/>
          </a:bodyPr>
          <a:lstStyle>
            <a:lvl1pPr marL="0" indent="0">
              <a:buNone/>
              <a:defRPr sz="1800"/>
            </a:lvl1pPr>
          </a:lstStyle>
          <a:p>
            <a:r>
              <a:rPr lang="en-US" smtClean="0"/>
              <a:t>Drag picture to placeholder or click icon to add</a:t>
            </a:r>
            <a:endParaRPr/>
          </a:p>
        </p:txBody>
      </p:sp>
      <p:sp>
        <p:nvSpPr>
          <p:cNvPr id="7" name="Picture Placeholder 8"/>
          <p:cNvSpPr>
            <a:spLocks noGrp="1"/>
          </p:cNvSpPr>
          <p:nvPr>
            <p:ph type="pic" sz="quarter" idx="14"/>
          </p:nvPr>
        </p:nvSpPr>
        <p:spPr>
          <a:xfrm>
            <a:off x="4928616" y="1129553"/>
            <a:ext cx="3986784" cy="2980944"/>
          </a:xfrm>
        </p:spPr>
        <p:txBody>
          <a:bodyPr>
            <a:normAutofit/>
          </a:bodyPr>
          <a:lstStyle>
            <a:lvl1pPr marL="0" indent="0">
              <a:buNone/>
              <a:defRPr sz="1800"/>
            </a:lvl1pPr>
          </a:lstStyle>
          <a:p>
            <a:r>
              <a:rPr lang="en-US"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chorCtr="0">
            <a:normAutofit/>
          </a:bodyPr>
          <a:lstStyle>
            <a:lvl1pPr>
              <a:defRPr sz="2400"/>
            </a:lvl1pPr>
          </a:lstStyle>
          <a:p>
            <a:r>
              <a:rPr lang="en-US" smtClean="0"/>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chor="t" anchorCtr="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6580094" y="188259"/>
            <a:ext cx="2133600" cy="365125"/>
          </a:xfrm>
        </p:spPr>
        <p:txBody>
          <a:bodyPr/>
          <a:lstStyle/>
          <a:p>
            <a:fld id="{70FAA508-F0CD-46EA-95FB-26B559A0B5D9}" type="datetimeFigureOut">
              <a:rPr lang="en-US" smtClean="0"/>
              <a:t>10/20/2015</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6601968" cy="2980944"/>
          </a:xfrm>
        </p:spPr>
        <p:txBody>
          <a:bodyPr>
            <a:normAutofit/>
          </a:bodyPr>
          <a:lstStyle>
            <a:lvl1pPr marL="0" indent="0">
              <a:buNone/>
              <a:defRPr sz="1800"/>
            </a:lvl1pPr>
          </a:lstStyle>
          <a:p>
            <a:r>
              <a:rPr lang="en-US" smtClean="0"/>
              <a:t>Drag picture to placeholder or click icon to add</a:t>
            </a:r>
            <a:endParaRPr/>
          </a:p>
        </p:txBody>
      </p:sp>
      <p:sp>
        <p:nvSpPr>
          <p:cNvPr id="7" name="Picture Placeholder 8"/>
          <p:cNvSpPr>
            <a:spLocks noGrp="1"/>
          </p:cNvSpPr>
          <p:nvPr>
            <p:ph type="pic" sz="quarter" idx="14"/>
          </p:nvPr>
        </p:nvSpPr>
        <p:spPr>
          <a:xfrm>
            <a:off x="7543800" y="1129553"/>
            <a:ext cx="1371600" cy="1481328"/>
          </a:xfrm>
        </p:spPr>
        <p:txBody>
          <a:bodyPr>
            <a:normAutofit/>
          </a:bodyPr>
          <a:lstStyle>
            <a:lvl1pPr marL="0" indent="0">
              <a:buNone/>
              <a:defRPr sz="1800"/>
            </a:lvl1pPr>
          </a:lstStyle>
          <a:p>
            <a:r>
              <a:rPr lang="en-US" smtClean="0"/>
              <a:t>Drag picture to placeholder or click icon to add</a:t>
            </a:r>
            <a:endParaRPr/>
          </a:p>
        </p:txBody>
      </p:sp>
      <p:sp>
        <p:nvSpPr>
          <p:cNvPr id="8" name="Picture Placeholder 8"/>
          <p:cNvSpPr>
            <a:spLocks noGrp="1"/>
          </p:cNvSpPr>
          <p:nvPr>
            <p:ph type="pic" sz="quarter" idx="15"/>
          </p:nvPr>
        </p:nvSpPr>
        <p:spPr>
          <a:xfrm>
            <a:off x="7543800" y="2629169"/>
            <a:ext cx="1371600" cy="1481328"/>
          </a:xfrm>
        </p:spPr>
        <p:txBody>
          <a:bodyPr>
            <a:normAutofit/>
          </a:bodyPr>
          <a:lstStyle>
            <a:lvl1pPr marL="0" indent="0">
              <a:buNone/>
              <a:defRPr sz="1800"/>
            </a:lvl1pPr>
          </a:lstStyle>
          <a:p>
            <a:r>
              <a:rPr lang="en-US" smtClean="0"/>
              <a:t>Drag picture to placeholder or click icon to add</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10/20/2015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87553" y="1129554"/>
            <a:ext cx="914400" cy="5533278"/>
          </a:xfrm>
        </p:spPr>
        <p:txBody>
          <a:bodyPr vert="eaVert" lIns="274320" tIns="685800" bIns="685800"/>
          <a:lstStyle/>
          <a:p>
            <a:r>
              <a:rPr lang="en-US" smtClean="0"/>
              <a:t>Click to edit Master title style</a:t>
            </a:r>
            <a:endParaRPr/>
          </a:p>
        </p:txBody>
      </p:sp>
      <p:sp>
        <p:nvSpPr>
          <p:cNvPr id="3" name="Vertical Text Placeholder 2"/>
          <p:cNvSpPr>
            <a:spLocks noGrp="1"/>
          </p:cNvSpPr>
          <p:nvPr>
            <p:ph type="body" orient="vert" idx="1"/>
          </p:nvPr>
        </p:nvSpPr>
        <p:spPr>
          <a:xfrm>
            <a:off x="1117600" y="1734671"/>
            <a:ext cx="6426200" cy="4542304"/>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10/20/2015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10/20/2015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0" y="5025435"/>
            <a:ext cx="8915400" cy="914400"/>
          </a:xfrm>
        </p:spPr>
        <p:txBody>
          <a:bodyPr/>
          <a:lstStyle/>
          <a:p>
            <a:r>
              <a:rPr lang="en-US" smtClean="0"/>
              <a:t>Click to edit Master title style</a:t>
            </a:r>
            <a:endParaRPr/>
          </a:p>
        </p:txBody>
      </p:sp>
      <p:sp>
        <p:nvSpPr>
          <p:cNvPr id="3" name="Subtitle 2"/>
          <p:cNvSpPr>
            <a:spLocks noGrp="1"/>
          </p:cNvSpPr>
          <p:nvPr>
            <p:ph type="subTitle" idx="1"/>
          </p:nvPr>
        </p:nvSpPr>
        <p:spPr>
          <a:xfrm>
            <a:off x="914400" y="5943600"/>
            <a:ext cx="8001000" cy="91440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nchor="t" anchorCtr="0"/>
          <a:lstStyle>
            <a:lvl1pPr marL="0" indent="0" algn="l" defTabSz="914400" rtl="0" eaLnBrk="1" latinLnBrk="0" hangingPunct="1">
              <a:spcBef>
                <a:spcPts val="300"/>
              </a:spcBef>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10/20/2015</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7988300" cy="3886200"/>
          </a:xfrm>
        </p:spPr>
        <p:txBody>
          <a:bodyPr>
            <a:normAutofit/>
          </a:bodyPr>
          <a:lstStyle>
            <a:lvl1pPr marL="0" indent="0">
              <a:buNone/>
              <a:defRPr sz="1800"/>
            </a:lvl1pPr>
          </a:lstStyle>
          <a:p>
            <a:r>
              <a:rPr lang="en-US"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3200399"/>
            <a:ext cx="8915400" cy="2286000"/>
          </a:xfrm>
          <a:solidFill>
            <a:schemeClr val="tx2"/>
          </a:solidFill>
        </p:spPr>
        <p:txBody>
          <a:bodyPr vert="horz" lIns="1188720" tIns="45720" rIns="274320" bIns="45720" rtlCol="0" anchor="b" anchorCtr="0">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914400" y="5484607"/>
            <a:ext cx="8001000" cy="77724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91440" rIns="274320" bIns="91440" rtlCol="0" anchor="ctr" anchorCtr="0">
            <a:normAutofit/>
          </a:bodyPr>
          <a:lstStyle>
            <a:lvl1pPr marL="0" indent="0" algn="l" defTabSz="914400" rtl="0" eaLnBrk="1" latinLnBrk="0" hangingPunct="1">
              <a:spcBef>
                <a:spcPts val="3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0FAA508-F0CD-46EA-95FB-26B559A0B5D9}" type="datetimeFigureOut">
              <a:rPr lang="en-US" smtClean="0"/>
              <a:t>10/20/2015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117600" y="2595563"/>
            <a:ext cx="3566160" cy="3681412"/>
          </a:xfrm>
        </p:spPr>
        <p:txBody>
          <a:bodyPr>
            <a:normAutofit/>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5147534" y="2595563"/>
            <a:ext cx="3566160" cy="3681412"/>
          </a:xfrm>
        </p:spPr>
        <p:txBody>
          <a:bodyPr>
            <a:normAutofit/>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a:xfrm>
            <a:off x="6580094" y="188259"/>
            <a:ext cx="2133600" cy="365125"/>
          </a:xfrm>
        </p:spPr>
        <p:txBody>
          <a:bodyPr/>
          <a:lstStyle/>
          <a:p>
            <a:fld id="{70FAA508-F0CD-46EA-95FB-26B559A0B5D9}" type="datetimeFigureOut">
              <a:rPr lang="en-US" smtClean="0"/>
              <a:t>10/20/2015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120588" y="2017713"/>
            <a:ext cx="356616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588" y="3065929"/>
            <a:ext cx="3566160" cy="3211046"/>
          </a:xfrm>
        </p:spPr>
        <p:txBody>
          <a:bodyPr>
            <a:normAutofit/>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5147534" y="2017713"/>
            <a:ext cx="356616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47534" y="3065929"/>
            <a:ext cx="3566160" cy="3211046"/>
          </a:xfrm>
        </p:spPr>
        <p:txBody>
          <a:bodyPr>
            <a:normAutofit/>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a:xfrm>
            <a:off x="6580094" y="188259"/>
            <a:ext cx="2133600" cy="365125"/>
          </a:xfrm>
        </p:spPr>
        <p:txBody>
          <a:bodyPr/>
          <a:lstStyle/>
          <a:p>
            <a:fld id="{70FAA508-F0CD-46EA-95FB-26B559A0B5D9}" type="datetimeFigureOut">
              <a:rPr lang="en-US" smtClean="0"/>
              <a:t>10/20/2015</a:t>
            </a:fld>
            <a:endParaRPr lang="en-US"/>
          </a:p>
        </p:txBody>
      </p:sp>
      <p:sp>
        <p:nvSpPr>
          <p:cNvPr id="8" name="Footer Placeholder 7"/>
          <p:cNvSpPr>
            <a:spLocks noGrp="1"/>
          </p:cNvSpPr>
          <p:nvPr>
            <p:ph type="ftr" sz="quarter" idx="11"/>
          </p:nvPr>
        </p:nvSpPr>
        <p:spPr>
          <a:xfrm>
            <a:off x="1120588" y="188259"/>
            <a:ext cx="2895600" cy="365125"/>
          </a:xfrm>
        </p:spPr>
        <p:txBody>
          <a:bodyPr/>
          <a:lstStyle/>
          <a:p>
            <a:endParaRPr lang="en-US"/>
          </a:p>
        </p:txBody>
      </p:sp>
      <p:sp>
        <p:nvSpPr>
          <p:cNvPr id="9" name="Slide Number Placeholder 8"/>
          <p:cNvSpPr>
            <a:spLocks noGrp="1"/>
          </p:cNvSpPr>
          <p:nvPr>
            <p:ph type="sldNum" sz="quarter" idx="12"/>
          </p:nvPr>
        </p:nvSpPr>
        <p:spPr/>
        <p:txBody>
          <a:bodyPr/>
          <a:lstStyle/>
          <a:p>
            <a:fld id="{4A822907-8A9D-4F6B-98F6-913902AD56B5}" type="slidenum">
              <a:rPr lang="en-US" smtClean="0"/>
              <a:t>‹#›</a:t>
            </a:fld>
            <a:endParaRPr lang="en-US"/>
          </a:p>
        </p:txBody>
      </p:sp>
      <p:cxnSp>
        <p:nvCxnSpPr>
          <p:cNvPr id="11" name="Straight Connector 10"/>
          <p:cNvCxnSpPr/>
          <p:nvPr/>
        </p:nvCxnSpPr>
        <p:spPr>
          <a:xfrm>
            <a:off x="1212028"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238974"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212028"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238974"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212028"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238974"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70FAA508-F0CD-46EA-95FB-26B559A0B5D9}" type="datetimeFigureOut">
              <a:rPr lang="en-US" smtClean="0"/>
              <a:t>10/20/2015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FAA508-F0CD-46EA-95FB-26B559A0B5D9}" type="datetimeFigureOut">
              <a:rPr lang="en-US" smtClean="0"/>
              <a:t>10/20/2015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8915400" cy="914400"/>
          </a:xfrm>
          <a:solidFill>
            <a:schemeClr val="tx2"/>
          </a:solidFill>
        </p:spPr>
        <p:txBody>
          <a:bodyPr vert="horz" lIns="1188720" tIns="45720" rIns="274320" bIns="45720" rtlCol="0" anchor="ctr">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Content Placeholder 2"/>
          <p:cNvSpPr>
            <a:spLocks noGrp="1"/>
          </p:cNvSpPr>
          <p:nvPr>
            <p:ph idx="1"/>
          </p:nvPr>
        </p:nvSpPr>
        <p:spPr>
          <a:xfrm>
            <a:off x="5147534" y="2590800"/>
            <a:ext cx="3566160" cy="3686175"/>
          </a:xfrm>
        </p:spPr>
        <p:txBody>
          <a:bodyPr/>
          <a:lstStyle>
            <a:lvl1pPr>
              <a:defRPr sz="1800"/>
            </a:lvl1pPr>
            <a:lvl2pPr>
              <a:defRPr sz="1800"/>
            </a:lvl2pPr>
            <a:lvl3pPr>
              <a:defRPr sz="1800"/>
            </a:lvl3pPr>
            <a:lvl4pPr>
              <a:defRPr sz="1800"/>
            </a:lvl4pPr>
            <a:lvl5pPr>
              <a:defRPr sz="1800"/>
            </a:lvl5pPr>
            <a:lvl6pPr marL="2055813" indent="-344488">
              <a:defRPr sz="2000"/>
            </a:lvl6pPr>
            <a:lvl7pPr marL="2055813" indent="-344488">
              <a:defRPr sz="2000"/>
            </a:lvl7pPr>
            <a:lvl8pPr marL="2055813" indent="-344488">
              <a:defRPr sz="2000"/>
            </a:lvl8pPr>
            <a:lvl9pPr marL="2055813" indent="-344488">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900952" y="2039111"/>
            <a:ext cx="356616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274320" rIns="274320" bIns="274320" rtlCol="0" anchor="t" anchorCtr="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580094" y="188259"/>
            <a:ext cx="2133600" cy="365125"/>
          </a:xfrm>
        </p:spPr>
        <p:txBody>
          <a:bodyPr/>
          <a:lstStyle/>
          <a:p>
            <a:fld id="{70FAA508-F0CD-46EA-95FB-26B559A0B5D9}" type="datetimeFigureOut">
              <a:rPr lang="en-US" smtClean="0"/>
              <a:t>10/20/2015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123856"/>
            <a:ext cx="8913813" cy="914400"/>
          </a:xfrm>
          <a:prstGeom prst="rect">
            <a:avLst/>
          </a:prstGeom>
          <a:solidFill>
            <a:schemeClr val="tx2"/>
          </a:solidFill>
        </p:spPr>
        <p:txBody>
          <a:bodyPr vert="horz" lIns="1188720" tIns="45720" rIns="274320" bIns="45720" rtlCol="0" anchor="ctr">
            <a:normAutofit/>
          </a:bodyPr>
          <a:lstStyle/>
          <a:p>
            <a:r>
              <a:rPr lang="en-US" smtClean="0"/>
              <a:t>Click to edit Master title style</a:t>
            </a:r>
            <a:endParaRPr/>
          </a:p>
        </p:txBody>
      </p:sp>
      <p:sp>
        <p:nvSpPr>
          <p:cNvPr id="3" name="Text Placeholder 2"/>
          <p:cNvSpPr>
            <a:spLocks noGrp="1"/>
          </p:cNvSpPr>
          <p:nvPr>
            <p:ph type="body" idx="1"/>
          </p:nvPr>
        </p:nvSpPr>
        <p:spPr>
          <a:xfrm>
            <a:off x="1114424" y="2595562"/>
            <a:ext cx="7610476" cy="367076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580094" y="188259"/>
            <a:ext cx="2133600" cy="365125"/>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70FAA508-F0CD-46EA-95FB-26B559A0B5D9}" type="datetimeFigureOut">
              <a:rPr lang="en-US" smtClean="0"/>
              <a:t>10/20/2015</a:t>
            </a:fld>
            <a:endParaRPr lang="en-US"/>
          </a:p>
        </p:txBody>
      </p:sp>
      <p:sp>
        <p:nvSpPr>
          <p:cNvPr id="5" name="Footer Placeholder 4"/>
          <p:cNvSpPr>
            <a:spLocks noGrp="1"/>
          </p:cNvSpPr>
          <p:nvPr>
            <p:ph type="ftr" sz="quarter" idx="3"/>
          </p:nvPr>
        </p:nvSpPr>
        <p:spPr>
          <a:xfrm>
            <a:off x="1120588" y="188259"/>
            <a:ext cx="2895600" cy="365125"/>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789894" y="6569075"/>
            <a:ext cx="457200" cy="365125"/>
          </a:xfrm>
          <a:prstGeom prst="rect">
            <a:avLst/>
          </a:prstGeom>
        </p:spPr>
        <p:txBody>
          <a:bodyPr vert="horz" lIns="91440" tIns="45720" rIns="91440" bIns="45720" rtlCol="0" anchor="ctr"/>
          <a:lstStyle>
            <a:lvl1pPr algn="ctr">
              <a:defRPr sz="800">
                <a:solidFill>
                  <a:schemeClr val="tx1">
                    <a:lumMod val="65000"/>
                    <a:lumOff val="35000"/>
                  </a:schemeClr>
                </a:solidFill>
              </a:defRPr>
            </a:lvl1pPr>
          </a:lstStyle>
          <a:p>
            <a:fld id="{4A822907-8A9D-4F6B-98F6-913902AD56B5}" type="slidenum">
              <a:rPr lang="en-US" smtClean="0"/>
              <a:t>‹#›</a:t>
            </a:fld>
            <a:endParaRPr lang="en-US"/>
          </a:p>
        </p:txBody>
      </p:sp>
      <p:sp>
        <p:nvSpPr>
          <p:cNvPr id="7" name="Rectangle 6"/>
          <p:cNvSpPr/>
          <p:nvPr/>
        </p:nvSpPr>
        <p:spPr>
          <a:xfrm>
            <a:off x="914400" y="0"/>
            <a:ext cx="7999413" cy="18288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914400" y="6675120"/>
            <a:ext cx="7999413" cy="18288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marL="0" indent="0"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ts val="20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2pPr>
      <a:lvl3pPr marL="10350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3pPr>
      <a:lvl4pPr marL="13716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4pPr>
      <a:lvl5pPr marL="17208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Intent to Raise Questions</a:t>
            </a:r>
            <a:endParaRPr lang="en-US" dirty="0"/>
          </a:p>
        </p:txBody>
      </p:sp>
      <p:sp>
        <p:nvSpPr>
          <p:cNvPr id="3" name="Subtitle 2"/>
          <p:cNvSpPr>
            <a:spLocks noGrp="1"/>
          </p:cNvSpPr>
          <p:nvPr>
            <p:ph type="subTitle" idx="1"/>
          </p:nvPr>
        </p:nvSpPr>
        <p:spPr/>
        <p:txBody>
          <a:bodyPr/>
          <a:lstStyle/>
          <a:p>
            <a:r>
              <a:rPr lang="en-US" dirty="0" smtClean="0"/>
              <a:t>Responses to questions from September 8, 2015</a:t>
            </a:r>
            <a:endParaRPr lang="en-US" dirty="0"/>
          </a:p>
        </p:txBody>
      </p:sp>
    </p:spTree>
    <p:extLst>
      <p:ext uri="{BB962C8B-B14F-4D97-AF65-F5344CB8AC3E}">
        <p14:creationId xmlns:p14="http://schemas.microsoft.com/office/powerpoint/2010/main" val="36586696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Response from Erik Blaine:</a:t>
            </a:r>
            <a:endParaRPr lang="en-US" dirty="0"/>
          </a:p>
        </p:txBody>
      </p:sp>
      <p:sp>
        <p:nvSpPr>
          <p:cNvPr id="3" name="Content Placeholder 2"/>
          <p:cNvSpPr>
            <a:spLocks noGrp="1"/>
          </p:cNvSpPr>
          <p:nvPr>
            <p:ph idx="1"/>
          </p:nvPr>
        </p:nvSpPr>
        <p:spPr/>
        <p:txBody>
          <a:bodyPr/>
          <a:lstStyle/>
          <a:p>
            <a:r>
              <a:rPr lang="en-US" dirty="0" smtClean="0"/>
              <a:t>E. Blaine: In response to your concern, President Rush asked staff to provide a 30-day notice to the </a:t>
            </a:r>
            <a:r>
              <a:rPr lang="en-US" dirty="0" err="1" smtClean="0"/>
              <a:t>leasee</a:t>
            </a:r>
            <a:r>
              <a:rPr lang="en-US" dirty="0" smtClean="0"/>
              <a:t> to have the cars removed from the Phase 2A/B site. Complete removal of the cars should be done by mid-October.</a:t>
            </a:r>
          </a:p>
        </p:txBody>
      </p:sp>
    </p:spTree>
    <p:extLst>
      <p:ext uri="{BB962C8B-B14F-4D97-AF65-F5344CB8AC3E}">
        <p14:creationId xmlns:p14="http://schemas.microsoft.com/office/powerpoint/2010/main" val="251803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K. Leonard: Train</a:t>
            </a:r>
            <a:endParaRPr lang="en-US" dirty="0"/>
          </a:p>
        </p:txBody>
      </p:sp>
      <p:sp>
        <p:nvSpPr>
          <p:cNvPr id="3" name="Content Placeholder 2"/>
          <p:cNvSpPr>
            <a:spLocks noGrp="1"/>
          </p:cNvSpPr>
          <p:nvPr>
            <p:ph idx="1"/>
          </p:nvPr>
        </p:nvSpPr>
        <p:spPr/>
        <p:txBody>
          <a:bodyPr/>
          <a:lstStyle/>
          <a:p>
            <a:r>
              <a:rPr lang="en-US" dirty="0" smtClean="0"/>
              <a:t>K. Leonard: </a:t>
            </a:r>
            <a:r>
              <a:rPr lang="en-US" dirty="0"/>
              <a:t>noted that on three occasions the train is leaving as the bus is pulling up – would be great to request that an overlap time be in place for </a:t>
            </a:r>
            <a:r>
              <a:rPr lang="en-US" dirty="0" smtClean="0"/>
              <a:t>these.</a:t>
            </a:r>
          </a:p>
        </p:txBody>
      </p:sp>
    </p:spTree>
    <p:extLst>
      <p:ext uri="{BB962C8B-B14F-4D97-AF65-F5344CB8AC3E}">
        <p14:creationId xmlns:p14="http://schemas.microsoft.com/office/powerpoint/2010/main" val="3107788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Response from A. </a:t>
            </a:r>
            <a:r>
              <a:rPr lang="en-US" dirty="0" err="1" smtClean="0"/>
              <a:t>Bonfilio</a:t>
            </a:r>
            <a:r>
              <a:rPr lang="en-US" dirty="0" smtClean="0"/>
              <a:t>, Program Mgr., VCTC:</a:t>
            </a:r>
            <a:endParaRPr lang="en-US" dirty="0"/>
          </a:p>
        </p:txBody>
      </p:sp>
      <p:sp>
        <p:nvSpPr>
          <p:cNvPr id="3" name="Content Placeholder 2"/>
          <p:cNvSpPr>
            <a:spLocks noGrp="1"/>
          </p:cNvSpPr>
          <p:nvPr>
            <p:ph idx="1"/>
          </p:nvPr>
        </p:nvSpPr>
        <p:spPr>
          <a:xfrm>
            <a:off x="322573" y="2171356"/>
            <a:ext cx="8416074" cy="4257724"/>
          </a:xfrm>
        </p:spPr>
        <p:txBody>
          <a:bodyPr>
            <a:normAutofit fontScale="85000" lnSpcReduction="20000"/>
          </a:bodyPr>
          <a:lstStyle/>
          <a:p>
            <a:r>
              <a:rPr lang="en-US" dirty="0" smtClean="0"/>
              <a:t>A. </a:t>
            </a:r>
            <a:r>
              <a:rPr lang="en-US" dirty="0" err="1" smtClean="0"/>
              <a:t>Bonfilio</a:t>
            </a:r>
            <a:r>
              <a:rPr lang="en-US" dirty="0" smtClean="0"/>
              <a:t>: </a:t>
            </a:r>
            <a:r>
              <a:rPr lang="en-US" dirty="0"/>
              <a:t>Regarding the question of picking up passengers once the bus has physically left the platform (the </a:t>
            </a:r>
            <a:r>
              <a:rPr lang="en-US" dirty="0" err="1"/>
              <a:t>Metrolink</a:t>
            </a:r>
            <a:r>
              <a:rPr lang="en-US" dirty="0"/>
              <a:t> bus pad):</a:t>
            </a:r>
          </a:p>
          <a:p>
            <a:r>
              <a:rPr lang="en-US" dirty="0"/>
              <a:t>Technically we are never to pick up or drop off at locations not designated as bus stops, this includes from within a parking lot, at a stop light or other location nearby a bus stop – like a few feet away from the curb once the bus pulls out.  However like all rules there are exceptions for safety.  That is, from time to time a bus stop may become inaccessible due to hazards and access issues could be presented, in which case a driver is to use their best </a:t>
            </a:r>
            <a:r>
              <a:rPr lang="en-US" dirty="0" err="1"/>
              <a:t>judgement</a:t>
            </a:r>
            <a:r>
              <a:rPr lang="en-US" dirty="0"/>
              <a:t> regarding where it is safe to pick-up or drop off.  We also have ADA requirements that impact where a bus can safely pull over.</a:t>
            </a:r>
          </a:p>
          <a:p>
            <a:r>
              <a:rPr lang="en-US" dirty="0"/>
              <a:t>Generally speaking, Roadrunner instructs drivers that once they have pulled away, by opening the door they invite a hazard, and the resulting incident is a preventable accident.  And the key to safety of course, is to prevent the unsafe behavior.   So to avoid hazards and unforeseen risk, we avoid in-street pickups, even if we are stopped at the light before exiting a parking lot. Which is often the case at the </a:t>
            </a:r>
            <a:r>
              <a:rPr lang="en-US" dirty="0" err="1"/>
              <a:t>Metrolink</a:t>
            </a:r>
            <a:r>
              <a:rPr lang="en-US" dirty="0"/>
              <a:t> station because of the logistics of maneuvering in and out of there.</a:t>
            </a:r>
          </a:p>
        </p:txBody>
      </p:sp>
    </p:spTree>
    <p:extLst>
      <p:ext uri="{BB962C8B-B14F-4D97-AF65-F5344CB8AC3E}">
        <p14:creationId xmlns:p14="http://schemas.microsoft.com/office/powerpoint/2010/main" val="5843641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Response from A. </a:t>
            </a:r>
            <a:r>
              <a:rPr lang="en-US" dirty="0" err="1" smtClean="0"/>
              <a:t>Bonfilio</a:t>
            </a:r>
            <a:r>
              <a:rPr lang="en-US" dirty="0" smtClean="0"/>
              <a:t>, continued (2/3):</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Regarding </a:t>
            </a:r>
            <a:r>
              <a:rPr lang="en-US" dirty="0"/>
              <a:t>the schedule </a:t>
            </a:r>
            <a:r>
              <a:rPr lang="en-US" dirty="0" smtClean="0"/>
              <a:t>itself, we </a:t>
            </a:r>
            <a:r>
              <a:rPr lang="en-US" dirty="0"/>
              <a:t>are always looking to improve connections, whether we are feeding-to or collecting-from another transit operator, including rail.  </a:t>
            </a:r>
            <a:r>
              <a:rPr lang="en-US" dirty="0" smtClean="0"/>
              <a:t>We </a:t>
            </a:r>
            <a:r>
              <a:rPr lang="en-US" dirty="0"/>
              <a:t>will continue to review what kind of modifications could be </a:t>
            </a:r>
            <a:r>
              <a:rPr lang="en-US" dirty="0" smtClean="0"/>
              <a:t>made.</a:t>
            </a:r>
            <a:r>
              <a:rPr lang="en-US" dirty="0"/>
              <a:t> </a:t>
            </a:r>
            <a:r>
              <a:rPr lang="en-US" dirty="0" smtClean="0"/>
              <a:t>It </a:t>
            </a:r>
            <a:r>
              <a:rPr lang="en-US" dirty="0"/>
              <a:t>would be helpful to know what train your faculty, Ms. Leonard rides, and what her direction of travel is.  It would be good to know more about her future transit needs, and if there are others out there like her</a:t>
            </a:r>
            <a:r>
              <a:rPr lang="en-US" dirty="0" smtClean="0"/>
              <a:t>.</a:t>
            </a:r>
            <a:endParaRPr lang="en-US" dirty="0"/>
          </a:p>
          <a:p>
            <a:r>
              <a:rPr lang="en-US" dirty="0"/>
              <a:t>Specifically regarding one of the experiences noted below, (the bus that departed and denied Ms. Leonard at 10:29 AM), it would appear our driver left early.  They are not supposed to depart until on the hour, or 30 minutes past.  Without a date to investigate, it is tough to discipline, but we will reiterate the importance to our drivers so they do not strand people.</a:t>
            </a:r>
          </a:p>
        </p:txBody>
      </p:sp>
    </p:spTree>
    <p:extLst>
      <p:ext uri="{BB962C8B-B14F-4D97-AF65-F5344CB8AC3E}">
        <p14:creationId xmlns:p14="http://schemas.microsoft.com/office/powerpoint/2010/main" val="33335357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Response from A. </a:t>
            </a:r>
            <a:r>
              <a:rPr lang="en-US" dirty="0" err="1" smtClean="0"/>
              <a:t>Bonfilio</a:t>
            </a:r>
            <a:r>
              <a:rPr lang="en-US" dirty="0" smtClean="0"/>
              <a:t>, continued (3/3):</a:t>
            </a:r>
            <a:endParaRPr lang="en-US" dirty="0"/>
          </a:p>
        </p:txBody>
      </p:sp>
      <p:sp>
        <p:nvSpPr>
          <p:cNvPr id="3" name="Content Placeholder 2"/>
          <p:cNvSpPr>
            <a:spLocks noGrp="1"/>
          </p:cNvSpPr>
          <p:nvPr>
            <p:ph idx="1"/>
          </p:nvPr>
        </p:nvSpPr>
        <p:spPr/>
        <p:txBody>
          <a:bodyPr>
            <a:normAutofit fontScale="92500" lnSpcReduction="10000"/>
          </a:bodyPr>
          <a:lstStyle/>
          <a:p>
            <a:r>
              <a:rPr lang="en-US" dirty="0"/>
              <a:t>In order to </a:t>
            </a:r>
            <a:r>
              <a:rPr lang="en-US" dirty="0" smtClean="0"/>
              <a:t>change </a:t>
            </a:r>
            <a:r>
              <a:rPr lang="en-US" dirty="0"/>
              <a:t>the schedule we would need to look at the current class start times, survey the current riders, understand the relationship of the train times and who is riding and where from, as well as look at the Gold Coast service in Oxnard to avoid unintentionally losing the connection with their system, which averages about 600-1000 CSUCI pass user trips per month. That does not include the patrons who pay cash to transfer to VISTA onto the C-street route</a:t>
            </a:r>
            <a:r>
              <a:rPr lang="en-US" dirty="0" smtClean="0"/>
              <a:t>.</a:t>
            </a:r>
            <a:endParaRPr lang="en-US" dirty="0"/>
          </a:p>
          <a:p>
            <a:r>
              <a:rPr lang="en-US" dirty="0"/>
              <a:t>A</a:t>
            </a:r>
            <a:r>
              <a:rPr lang="en-US" dirty="0" smtClean="0"/>
              <a:t>ll this being </a:t>
            </a:r>
            <a:r>
              <a:rPr lang="en-US" dirty="0"/>
              <a:t>said, </a:t>
            </a:r>
            <a:r>
              <a:rPr lang="en-US" dirty="0" smtClean="0"/>
              <a:t>drivers will be notified that </a:t>
            </a:r>
            <a:r>
              <a:rPr lang="en-US" dirty="0"/>
              <a:t>if a train is arriving </a:t>
            </a:r>
            <a:r>
              <a:rPr lang="en-US" dirty="0" smtClean="0"/>
              <a:t>it </a:t>
            </a:r>
            <a:r>
              <a:rPr lang="en-US" dirty="0"/>
              <a:t>would </a:t>
            </a:r>
            <a:r>
              <a:rPr lang="en-US" dirty="0" smtClean="0"/>
              <a:t>be greatly appreciated </a:t>
            </a:r>
            <a:r>
              <a:rPr lang="en-US" dirty="0"/>
              <a:t>if they could hold as long as reasonably possible to ensure a transfer occurs.</a:t>
            </a:r>
          </a:p>
        </p:txBody>
      </p:sp>
    </p:spTree>
    <p:extLst>
      <p:ext uri="{BB962C8B-B14F-4D97-AF65-F5344CB8AC3E}">
        <p14:creationId xmlns:p14="http://schemas.microsoft.com/office/powerpoint/2010/main" val="17962094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K. Leonard: University Police Policy on Racial Profiling</a:t>
            </a:r>
            <a:endParaRPr lang="en-US" dirty="0"/>
          </a:p>
        </p:txBody>
      </p:sp>
      <p:sp>
        <p:nvSpPr>
          <p:cNvPr id="3" name="Content Placeholder 2"/>
          <p:cNvSpPr>
            <a:spLocks noGrp="1"/>
          </p:cNvSpPr>
          <p:nvPr>
            <p:ph idx="1"/>
          </p:nvPr>
        </p:nvSpPr>
        <p:spPr/>
        <p:txBody>
          <a:bodyPr>
            <a:normAutofit/>
          </a:bodyPr>
          <a:lstStyle/>
          <a:p>
            <a:r>
              <a:rPr lang="en-US" dirty="0"/>
              <a:t>K</a:t>
            </a:r>
            <a:r>
              <a:rPr lang="en-US" dirty="0" smtClean="0"/>
              <a:t>. Leonard: What is the University Police policy on racial profiling? What are the police doing to make sure that people of color do not feel disproportionately targeted by police action in U Glen?</a:t>
            </a:r>
          </a:p>
        </p:txBody>
      </p:sp>
    </p:spTree>
    <p:extLst>
      <p:ext uri="{BB962C8B-B14F-4D97-AF65-F5344CB8AC3E}">
        <p14:creationId xmlns:p14="http://schemas.microsoft.com/office/powerpoint/2010/main" val="7219678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187" y="1123856"/>
            <a:ext cx="8913813" cy="914400"/>
          </a:xfrm>
        </p:spPr>
        <p:txBody>
          <a:bodyPr>
            <a:noAutofit/>
          </a:bodyPr>
          <a:lstStyle/>
          <a:p>
            <a:r>
              <a:rPr lang="en-US" sz="3200" dirty="0" smtClean="0"/>
              <a:t>Response </a:t>
            </a:r>
            <a:r>
              <a:rPr lang="en-US" sz="3200" dirty="0"/>
              <a:t>from </a:t>
            </a:r>
            <a:r>
              <a:rPr lang="en-US" sz="3200" dirty="0" smtClean="0"/>
              <a:t>John Reid, Chief of Police</a:t>
            </a:r>
            <a:r>
              <a:rPr lang="en-US" sz="3200" dirty="0"/>
              <a:t> </a:t>
            </a:r>
            <a:r>
              <a:rPr lang="en-US" sz="3200" dirty="0" smtClean="0"/>
              <a:t>( 1/5):</a:t>
            </a:r>
            <a:endParaRPr lang="en-US" sz="3200" dirty="0"/>
          </a:p>
        </p:txBody>
      </p:sp>
      <p:sp>
        <p:nvSpPr>
          <p:cNvPr id="3" name="Content Placeholder 2"/>
          <p:cNvSpPr>
            <a:spLocks noGrp="1"/>
          </p:cNvSpPr>
          <p:nvPr>
            <p:ph idx="1"/>
          </p:nvPr>
        </p:nvSpPr>
        <p:spPr/>
        <p:txBody>
          <a:bodyPr>
            <a:normAutofit/>
          </a:bodyPr>
          <a:lstStyle/>
          <a:p>
            <a:r>
              <a:rPr lang="en-US" dirty="0" smtClean="0"/>
              <a:t>J. Reid: Our Policy statement clearly indicates the department’s commitment to “provide law enforcement to our community with due regard to the racial and cultural differences of those we serve.”</a:t>
            </a:r>
            <a:r>
              <a:rPr lang="en-US" dirty="0"/>
              <a:t> </a:t>
            </a:r>
            <a:r>
              <a:rPr lang="en-US" dirty="0" smtClean="0"/>
              <a:t>It is both our policy and practice to provide law enforcement services and to enforce the law equally and fairly without discrimination towards any individual(s) or group because of their race, ethnicity or nationality, gender, sexual orientation or disability. </a:t>
            </a:r>
            <a:endParaRPr lang="en-US" dirty="0"/>
          </a:p>
          <a:p>
            <a:endParaRPr lang="en-US" dirty="0"/>
          </a:p>
        </p:txBody>
      </p:sp>
    </p:spTree>
    <p:extLst>
      <p:ext uri="{BB962C8B-B14F-4D97-AF65-F5344CB8AC3E}">
        <p14:creationId xmlns:p14="http://schemas.microsoft.com/office/powerpoint/2010/main" val="12113984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Response continued… (2/5)</a:t>
            </a:r>
            <a:endParaRPr lang="en-US" dirty="0"/>
          </a:p>
        </p:txBody>
      </p:sp>
      <p:sp>
        <p:nvSpPr>
          <p:cNvPr id="3" name="Content Placeholder 2"/>
          <p:cNvSpPr>
            <a:spLocks noGrp="1"/>
          </p:cNvSpPr>
          <p:nvPr>
            <p:ph idx="1"/>
          </p:nvPr>
        </p:nvSpPr>
        <p:spPr/>
        <p:txBody>
          <a:bodyPr/>
          <a:lstStyle/>
          <a:p>
            <a:r>
              <a:rPr lang="en-US" dirty="0" smtClean="0"/>
              <a:t>Each one of our police officers is introduced to this policy and practice during their first twelve (12) weeks of employment. During that time they are required to satisfactorily complete a comprehensive orientation and training program specifically focused on policing the CI campus. This field training program is facilitated by mentoring police officer, supervised by a police sergeant, and administered by a police lieutenant. </a:t>
            </a:r>
            <a:endParaRPr lang="en-US" dirty="0"/>
          </a:p>
        </p:txBody>
      </p:sp>
    </p:spTree>
    <p:extLst>
      <p:ext uri="{BB962C8B-B14F-4D97-AF65-F5344CB8AC3E}">
        <p14:creationId xmlns:p14="http://schemas.microsoft.com/office/powerpoint/2010/main" val="3962248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Response continued… (3/5)</a:t>
            </a:r>
            <a:endParaRPr lang="en-US" dirty="0"/>
          </a:p>
        </p:txBody>
      </p:sp>
      <p:sp>
        <p:nvSpPr>
          <p:cNvPr id="3" name="Content Placeholder 2"/>
          <p:cNvSpPr>
            <a:spLocks noGrp="1"/>
          </p:cNvSpPr>
          <p:nvPr>
            <p:ph idx="1"/>
          </p:nvPr>
        </p:nvSpPr>
        <p:spPr/>
        <p:txBody>
          <a:bodyPr/>
          <a:lstStyle/>
          <a:p>
            <a:r>
              <a:rPr lang="en-US" dirty="0" smtClean="0"/>
              <a:t>The California Commission of Peace Officer Standards and Training mandates that each police officer complete thirty two (32) hours of basic training in </a:t>
            </a:r>
            <a:r>
              <a:rPr lang="en-US" i="1" dirty="0" smtClean="0"/>
              <a:t>Cultural Diversity</a:t>
            </a:r>
            <a:r>
              <a:rPr lang="en-US" dirty="0" smtClean="0"/>
              <a:t> and </a:t>
            </a:r>
            <a:r>
              <a:rPr lang="en-US" i="1" dirty="0" smtClean="0"/>
              <a:t>Awareness of Disabilities </a:t>
            </a:r>
            <a:r>
              <a:rPr lang="en-US" dirty="0" smtClean="0"/>
              <a:t>topics when enrolled in a basic academy, five (5) hours of </a:t>
            </a:r>
            <a:r>
              <a:rPr lang="en-US" i="1" dirty="0" smtClean="0"/>
              <a:t>Racial Profiling: Issues and Impact </a:t>
            </a:r>
            <a:r>
              <a:rPr lang="en-US" dirty="0" smtClean="0"/>
              <a:t>training post basic academy, and eight (8) hours of </a:t>
            </a:r>
            <a:r>
              <a:rPr lang="en-US" i="1" dirty="0" smtClean="0"/>
              <a:t>Racial Profiling Refresher </a:t>
            </a:r>
            <a:r>
              <a:rPr lang="en-US" dirty="0" smtClean="0"/>
              <a:t>training every five years in order to keep current with changing racial and cultural trends. Our staff are compliance with these standards. </a:t>
            </a:r>
            <a:endParaRPr lang="en-US" i="1" dirty="0" smtClean="0"/>
          </a:p>
        </p:txBody>
      </p:sp>
    </p:spTree>
    <p:extLst>
      <p:ext uri="{BB962C8B-B14F-4D97-AF65-F5344CB8AC3E}">
        <p14:creationId xmlns:p14="http://schemas.microsoft.com/office/powerpoint/2010/main" val="40586367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Response continued… (4/5)</a:t>
            </a:r>
            <a:endParaRPr lang="en-US" sz="2400" dirty="0"/>
          </a:p>
        </p:txBody>
      </p:sp>
      <p:sp>
        <p:nvSpPr>
          <p:cNvPr id="3" name="Content Placeholder 2"/>
          <p:cNvSpPr>
            <a:spLocks noGrp="1"/>
          </p:cNvSpPr>
          <p:nvPr>
            <p:ph idx="1"/>
          </p:nvPr>
        </p:nvSpPr>
        <p:spPr/>
        <p:txBody>
          <a:bodyPr>
            <a:normAutofit lnSpcReduction="10000"/>
          </a:bodyPr>
          <a:lstStyle/>
          <a:p>
            <a:r>
              <a:rPr lang="en-US" dirty="0" smtClean="0"/>
              <a:t>In addition to this required training I have attended the two day </a:t>
            </a:r>
            <a:r>
              <a:rPr lang="en-US" i="1" dirty="0" smtClean="0"/>
              <a:t>Tools for Tolerance for Police Command Staff </a:t>
            </a:r>
            <a:r>
              <a:rPr lang="en-US" dirty="0" smtClean="0"/>
              <a:t>training program at the Museum of Tolerance, a Simon Wiesenthal  Center Museum, in Los Angeles.</a:t>
            </a:r>
          </a:p>
          <a:p>
            <a:r>
              <a:rPr lang="en-US" dirty="0" smtClean="0"/>
              <a:t>At the end of each year I conduct a review of any public concerns (complaints filed, survey results, anecdotal information) and determine if there is a need to review UPD’s efforts to prevent bias based profiling. In the more than nine years that I have been here we have had two inquiries into the actions of our officers that questioned the presence of discrimination and bias. </a:t>
            </a:r>
            <a:endParaRPr lang="en-US" dirty="0"/>
          </a:p>
        </p:txBody>
      </p:sp>
    </p:spTree>
    <p:extLst>
      <p:ext uri="{BB962C8B-B14F-4D97-AF65-F5344CB8AC3E}">
        <p14:creationId xmlns:p14="http://schemas.microsoft.com/office/powerpoint/2010/main" val="1933198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Ivona</a:t>
            </a:r>
            <a:r>
              <a:rPr lang="en-US" dirty="0" smtClean="0"/>
              <a:t> G.: Parking</a:t>
            </a:r>
            <a:endParaRPr lang="en-US" dirty="0"/>
          </a:p>
        </p:txBody>
      </p:sp>
      <p:sp>
        <p:nvSpPr>
          <p:cNvPr id="3" name="Content Placeholder 2"/>
          <p:cNvSpPr>
            <a:spLocks noGrp="1"/>
          </p:cNvSpPr>
          <p:nvPr>
            <p:ph idx="1"/>
          </p:nvPr>
        </p:nvSpPr>
        <p:spPr/>
        <p:txBody>
          <a:bodyPr/>
          <a:lstStyle/>
          <a:p>
            <a:r>
              <a:rPr lang="en-US" dirty="0" smtClean="0"/>
              <a:t>I. </a:t>
            </a:r>
            <a:r>
              <a:rPr lang="en-US" dirty="0" err="1" smtClean="0"/>
              <a:t>Grzegorczyk</a:t>
            </a:r>
            <a:r>
              <a:rPr lang="en-US" dirty="0" smtClean="0"/>
              <a:t>: concern over faculty not being able to find parking, especially lecturer faculty not here full-time. Can we have designated faculty spots in the new lot?</a:t>
            </a:r>
          </a:p>
        </p:txBody>
      </p:sp>
    </p:spTree>
    <p:extLst>
      <p:ext uri="{BB962C8B-B14F-4D97-AF65-F5344CB8AC3E}">
        <p14:creationId xmlns:p14="http://schemas.microsoft.com/office/powerpoint/2010/main" val="22242639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t>
            </a:r>
            <a:r>
              <a:rPr lang="en-US" dirty="0" smtClean="0"/>
              <a:t>esponse continued… (5/5)</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Both of those incidents were reviewed and a preponderance of evidence to suggest discrimination or bias based policing did not exist. We have completed four (4) campus climate surveys over the last nine years and they have not revealed any negative concerns about our officers and their ability to provide law enforcement services with due regard to the racial and cultural differences of those we serve. </a:t>
            </a:r>
          </a:p>
          <a:p>
            <a:r>
              <a:rPr lang="en-US" dirty="0" smtClean="0"/>
              <a:t>I am, nonetheless, concerned about a statement that persons of color do not feel welcome in University Glen. As you know, I’ve lived in there for nine years and I don’t have that same perception. I am eager to get to the bottom of this issue.   </a:t>
            </a:r>
            <a:endParaRPr lang="en-US" dirty="0"/>
          </a:p>
        </p:txBody>
      </p:sp>
    </p:spTree>
    <p:extLst>
      <p:ext uri="{BB962C8B-B14F-4D97-AF65-F5344CB8AC3E}">
        <p14:creationId xmlns:p14="http://schemas.microsoft.com/office/powerpoint/2010/main" val="2965375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Response from John Reid, Chief of Police:</a:t>
            </a:r>
            <a:endParaRPr lang="en-US" dirty="0"/>
          </a:p>
        </p:txBody>
      </p:sp>
      <p:sp>
        <p:nvSpPr>
          <p:cNvPr id="3" name="Content Placeholder 2"/>
          <p:cNvSpPr>
            <a:spLocks noGrp="1"/>
          </p:cNvSpPr>
          <p:nvPr>
            <p:ph idx="1"/>
          </p:nvPr>
        </p:nvSpPr>
        <p:spPr/>
        <p:txBody>
          <a:bodyPr>
            <a:normAutofit lnSpcReduction="10000"/>
          </a:bodyPr>
          <a:lstStyle/>
          <a:p>
            <a:r>
              <a:rPr lang="en-US" dirty="0" smtClean="0"/>
              <a:t>J. Reid: </a:t>
            </a:r>
            <a:r>
              <a:rPr lang="en-US" dirty="0"/>
              <a:t>The administrators responsible for parking services on campus do recognize that affordable and available parking for all CI affiliated persons is an important issue.  I am currently looking at some short-term strategies to improve parking availability within the SH2 parking lot for lecturer faculty.  I’ll be able to report on progress in November.  In an effort to come up with a long-term strategy the campus is currently negotiating the scope of work statement for a transportation and parking demand management study to be conducted by a third party consultant.  The goal of this study will be to identify substantive parking and alternative transportation strategies and/or alternatives.</a:t>
            </a:r>
            <a:endParaRPr lang="en-US" dirty="0" smtClean="0"/>
          </a:p>
        </p:txBody>
      </p:sp>
    </p:spTree>
    <p:extLst>
      <p:ext uri="{BB962C8B-B14F-4D97-AF65-F5344CB8AC3E}">
        <p14:creationId xmlns:p14="http://schemas.microsoft.com/office/powerpoint/2010/main" val="134122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J. Elliott: Inquiry on University Committees</a:t>
            </a:r>
            <a:endParaRPr lang="en-US" dirty="0"/>
          </a:p>
        </p:txBody>
      </p:sp>
      <p:sp>
        <p:nvSpPr>
          <p:cNvPr id="3" name="Content Placeholder 2"/>
          <p:cNvSpPr>
            <a:spLocks noGrp="1"/>
          </p:cNvSpPr>
          <p:nvPr>
            <p:ph idx="1"/>
          </p:nvPr>
        </p:nvSpPr>
        <p:spPr/>
        <p:txBody>
          <a:bodyPr/>
          <a:lstStyle/>
          <a:p>
            <a:r>
              <a:rPr lang="en-US" dirty="0" smtClean="0"/>
              <a:t>J. Elliott: Please clarify the process on how university committee membership is assigned – are these positions President-appointed? </a:t>
            </a:r>
          </a:p>
        </p:txBody>
      </p:sp>
    </p:spTree>
    <p:extLst>
      <p:ext uri="{BB962C8B-B14F-4D97-AF65-F5344CB8AC3E}">
        <p14:creationId xmlns:p14="http://schemas.microsoft.com/office/powerpoint/2010/main" val="32096108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J. Elliott: Website</a:t>
            </a:r>
            <a:endParaRPr lang="en-US" dirty="0"/>
          </a:p>
        </p:txBody>
      </p:sp>
      <p:sp>
        <p:nvSpPr>
          <p:cNvPr id="3" name="Content Placeholder 2"/>
          <p:cNvSpPr>
            <a:spLocks noGrp="1"/>
          </p:cNvSpPr>
          <p:nvPr>
            <p:ph idx="1"/>
          </p:nvPr>
        </p:nvSpPr>
        <p:spPr>
          <a:xfrm>
            <a:off x="109212" y="2211938"/>
            <a:ext cx="8249927" cy="3670767"/>
          </a:xfrm>
        </p:spPr>
        <p:txBody>
          <a:bodyPr>
            <a:normAutofit fontScale="92500" lnSpcReduction="10000"/>
          </a:bodyPr>
          <a:lstStyle/>
          <a:p>
            <a:r>
              <a:rPr lang="en-US" dirty="0" smtClean="0"/>
              <a:t>J. Elliott: </a:t>
            </a:r>
            <a:r>
              <a:rPr lang="en-US" dirty="0"/>
              <a:t>The current CI website reads like an advertisement and lacks important information and is nowhere near comprehensive.  For example, profiles of faculty are minimal and were supposed to be changed semester-by-semester but new profiles are not being created in a timely fashion.  (I and another math faculty member expressed interest in having profiles of ourselves but nothing ever came of this.)​ Also, it seems like we are trying to "sell" CI too hard---the advertisement feel seems too </a:t>
            </a:r>
            <a:r>
              <a:rPr lang="en-US" dirty="0" err="1"/>
              <a:t>unacademic</a:t>
            </a:r>
            <a:r>
              <a:rPr lang="en-US" dirty="0"/>
              <a:t>.  Is there a way the information can be made far more dynamic and less advertisement-y, or else can we please return to the previous format where rather than small snapshots of information being provided there is at least some effort at being comprehensive?</a:t>
            </a:r>
            <a:endParaRPr lang="en-US" dirty="0" smtClean="0"/>
          </a:p>
        </p:txBody>
      </p:sp>
    </p:spTree>
    <p:extLst>
      <p:ext uri="{BB962C8B-B14F-4D97-AF65-F5344CB8AC3E}">
        <p14:creationId xmlns:p14="http://schemas.microsoft.com/office/powerpoint/2010/main" val="11393505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Response from Michael Berman, VP for Technology &amp; Communications: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M. Berman: </a:t>
            </a:r>
            <a:r>
              <a:rPr lang="en-US" dirty="0"/>
              <a:t>After broad campus consultation in 2012, which included presentations at the Academic Senate as well as a number of other venues, CI determined that attracting prospective students would be the number one priority for the CI web site.​  The CI web site IS an advertisement for the University; it is critical that CI communicate effectively to meet our institutional goal (and corresponding web site goal) which is to help increase enrollment.  The CI web site is also a work in progress, so if there is important information that is missing, please bring it to T&amp;C's attention by reporting it to the T&amp;C Help Desk or a T&amp;C manager. We want the CI web site to be as comprehensive as possible while keeping it concise and user-friendly.</a:t>
            </a:r>
            <a:endParaRPr lang="en-US" dirty="0" smtClean="0"/>
          </a:p>
        </p:txBody>
      </p:sp>
    </p:spTree>
    <p:extLst>
      <p:ext uri="{BB962C8B-B14F-4D97-AF65-F5344CB8AC3E}">
        <p14:creationId xmlns:p14="http://schemas.microsoft.com/office/powerpoint/2010/main" val="204975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Response from M. Berman, continued (2/3):</a:t>
            </a:r>
            <a:endParaRPr lang="en-US" dirty="0"/>
          </a:p>
        </p:txBody>
      </p:sp>
      <p:sp>
        <p:nvSpPr>
          <p:cNvPr id="3" name="Content Placeholder 2"/>
          <p:cNvSpPr>
            <a:spLocks noGrp="1"/>
          </p:cNvSpPr>
          <p:nvPr>
            <p:ph idx="1"/>
          </p:nvPr>
        </p:nvSpPr>
        <p:spPr/>
        <p:txBody>
          <a:bodyPr>
            <a:normAutofit/>
          </a:bodyPr>
          <a:lstStyle/>
          <a:p>
            <a:r>
              <a:rPr lang="en-US" dirty="0" smtClean="0"/>
              <a:t>M. Berman: </a:t>
            </a:r>
            <a:r>
              <a:rPr lang="en-US" dirty="0"/>
              <a:t>While we do have a commitment to refreshing the faculty profiles, we’ve been unable to keep up with the pace of replacing them every semester. However, the next batch is about half done and I expect they will be posted before the end of this </a:t>
            </a:r>
            <a:r>
              <a:rPr lang="en-US" dirty="0" smtClean="0"/>
              <a:t>semester</a:t>
            </a:r>
            <a:r>
              <a:rPr lang="en-US" dirty="0"/>
              <a:t> </a:t>
            </a:r>
            <a:r>
              <a:rPr lang="en-US" dirty="0" smtClean="0"/>
              <a:t>(yours is on the list for the profiles currently in production).</a:t>
            </a:r>
          </a:p>
        </p:txBody>
      </p:sp>
    </p:spTree>
    <p:extLst>
      <p:ext uri="{BB962C8B-B14F-4D97-AF65-F5344CB8AC3E}">
        <p14:creationId xmlns:p14="http://schemas.microsoft.com/office/powerpoint/2010/main" val="2587781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Response from M. Berman, continued (3/3):</a:t>
            </a:r>
            <a:endParaRPr lang="en-US" dirty="0"/>
          </a:p>
        </p:txBody>
      </p:sp>
      <p:sp>
        <p:nvSpPr>
          <p:cNvPr id="3" name="Content Placeholder 2"/>
          <p:cNvSpPr>
            <a:spLocks noGrp="1"/>
          </p:cNvSpPr>
          <p:nvPr>
            <p:ph idx="1"/>
          </p:nvPr>
        </p:nvSpPr>
        <p:spPr/>
        <p:txBody>
          <a:bodyPr>
            <a:normAutofit/>
          </a:bodyPr>
          <a:lstStyle/>
          <a:p>
            <a:r>
              <a:rPr lang="en-US" dirty="0" smtClean="0"/>
              <a:t>M. Berman: </a:t>
            </a:r>
            <a:r>
              <a:rPr lang="en-US" dirty="0"/>
              <a:t>As mentioned above, the top priority is attracting new students. Based both on our research and on the growth in applications, we believe that we have been successful in our goal, although we’re constantly trying to refine and improve the effectiveness of the site. As far as being comprehensive - generally, all the content that was on the old site is still there unless it was out of date. If you can help us understand the kind of information that you believe is missing, please let us know and we’ve try to provide it or make it easier to find.​</a:t>
            </a:r>
            <a:endParaRPr lang="en-US" dirty="0" smtClean="0"/>
          </a:p>
        </p:txBody>
      </p:sp>
    </p:spTree>
    <p:extLst>
      <p:ext uri="{BB962C8B-B14F-4D97-AF65-F5344CB8AC3E}">
        <p14:creationId xmlns:p14="http://schemas.microsoft.com/office/powerpoint/2010/main" val="351269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J. Elliott: Information request for leased car lot in University Glen</a:t>
            </a:r>
            <a:endParaRPr lang="en-US" dirty="0"/>
          </a:p>
        </p:txBody>
      </p:sp>
      <p:sp>
        <p:nvSpPr>
          <p:cNvPr id="3" name="Content Placeholder 2"/>
          <p:cNvSpPr>
            <a:spLocks noGrp="1"/>
          </p:cNvSpPr>
          <p:nvPr>
            <p:ph idx="1"/>
          </p:nvPr>
        </p:nvSpPr>
        <p:spPr/>
        <p:txBody>
          <a:bodyPr/>
          <a:lstStyle/>
          <a:p>
            <a:r>
              <a:rPr lang="en-US" dirty="0" smtClean="0"/>
              <a:t>J. Elliott: Please provide an explanation of what is currently going on with the car lot in University Glen; there are general safety concerns from residents of the University Glen, who were not informed of their placement. </a:t>
            </a:r>
          </a:p>
        </p:txBody>
      </p:sp>
    </p:spTree>
    <p:extLst>
      <p:ext uri="{BB962C8B-B14F-4D97-AF65-F5344CB8AC3E}">
        <p14:creationId xmlns:p14="http://schemas.microsoft.com/office/powerpoint/2010/main" val="20292385"/>
      </p:ext>
    </p:extLst>
  </p:cSld>
  <p:clrMapOvr>
    <a:masterClrMapping/>
  </p:clrMapOvr>
</p:sld>
</file>

<file path=ppt/theme/theme1.xml><?xml version="1.0" encoding="utf-8"?>
<a:theme xmlns:a="http://schemas.openxmlformats.org/drawingml/2006/main" name="Perception">
  <a:themeElements>
    <a:clrScheme name="Perception">
      <a:dk1>
        <a:sysClr val="windowText" lastClr="000000"/>
      </a:dk1>
      <a:lt1>
        <a:sysClr val="window" lastClr="FFFFFF"/>
      </a:lt1>
      <a:dk2>
        <a:srgbClr val="333333"/>
      </a:dk2>
      <a:lt2>
        <a:srgbClr val="BBC0AC"/>
      </a:lt2>
      <a:accent1>
        <a:srgbClr val="A2C816"/>
      </a:accent1>
      <a:accent2>
        <a:srgbClr val="E07602"/>
      </a:accent2>
      <a:accent3>
        <a:srgbClr val="E4C402"/>
      </a:accent3>
      <a:accent4>
        <a:srgbClr val="7DC1EF"/>
      </a:accent4>
      <a:accent5>
        <a:srgbClr val="21449B"/>
      </a:accent5>
      <a:accent6>
        <a:srgbClr val="A2B170"/>
      </a:accent6>
      <a:hlink>
        <a:srgbClr val="8DA440"/>
      </a:hlink>
      <a:folHlink>
        <a:srgbClr val="4C4F3F"/>
      </a:folHlink>
    </a:clrScheme>
    <a:fontScheme name="Perception">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erception">
      <a:fillStyleLst>
        <a:solidFill>
          <a:schemeClr val="phClr"/>
        </a:solidFill>
        <a:solidFill>
          <a:schemeClr val="phClr">
            <a:shade val="90000"/>
          </a:schemeClr>
        </a:solidFill>
        <a:solidFill>
          <a:schemeClr val="phClr">
            <a:shade val="80000"/>
          </a:schemeClr>
        </a:solidFill>
      </a:fillStyleLst>
      <a:lnStyleLst>
        <a:ln w="12700" cap="flat" cmpd="sng" algn="ctr">
          <a:solidFill>
            <a:schemeClr val="phClr">
              <a:satMod val="105000"/>
            </a:schemeClr>
          </a:solidFill>
          <a:prstDash val="solid"/>
        </a:ln>
        <a:ln w="25400" cap="flat" cmpd="sng" algn="ctr">
          <a:solidFill>
            <a:schemeClr val="phClr"/>
          </a:solidFill>
          <a:prstDash val="solid"/>
        </a:ln>
        <a:ln w="25400" cap="flat" cmpd="sng" algn="ctr">
          <a:solidFill>
            <a:schemeClr val="phClr">
              <a:alpha val="80000"/>
            </a:schemeClr>
          </a:solidFill>
          <a:prstDash val="solid"/>
        </a:ln>
      </a:lnStyleLst>
      <a:effectStyleLst>
        <a:effectStyle>
          <a:effectLst/>
        </a:effectStyle>
        <a:effectStyle>
          <a:effectLst/>
          <a:scene3d>
            <a:camera prst="obliqueTopRight"/>
            <a:lightRig rig="threePt" dir="tl"/>
          </a:scene3d>
          <a:sp3d>
            <a:bevelT w="25400" h="25400"/>
          </a:sp3d>
        </a:effectStyle>
        <a:effectStyle>
          <a:effectLst/>
          <a:scene3d>
            <a:camera prst="perspectiveFront" fov="4200000"/>
            <a:lightRig rig="balanced" dir="tl">
              <a:rot lat="0" lon="0" rev="18600000"/>
            </a:lightRig>
          </a:scene3d>
          <a:sp3d prstMaterial="metal">
            <a:bevelT w="63500" h="50800" prst="angle"/>
          </a:sp3d>
        </a:effectStyle>
      </a:effectStyleLst>
      <a:bgFillStyleLst>
        <a:solidFill>
          <a:schemeClr val="phClr">
            <a:tint val="90000"/>
          </a:schemeClr>
        </a:solidFill>
        <a:solidFill>
          <a:schemeClr val="phClr">
            <a:tint val="50000"/>
          </a:schemeClr>
        </a:solidFill>
        <a:solidFill>
          <a:schemeClr val="phClr">
            <a:shade val="60000"/>
          </a:schemeClr>
        </a:soli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Perception.thmx</Template>
  <TotalTime>2001</TotalTime>
  <Words>1218</Words>
  <Application>Microsoft Office PowerPoint</Application>
  <PresentationFormat>On-screen Show (4:3)</PresentationFormat>
  <Paragraphs>46</Paragraphs>
  <Slides>20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Century Gothic</vt:lpstr>
      <vt:lpstr>Wingdings 2</vt:lpstr>
      <vt:lpstr>Perception</vt:lpstr>
      <vt:lpstr>Intent to Raise Questions</vt:lpstr>
      <vt:lpstr>Ivona G.: Parking</vt:lpstr>
      <vt:lpstr>Response from John Reid, Chief of Police:</vt:lpstr>
      <vt:lpstr>J. Elliott: Inquiry on University Committees</vt:lpstr>
      <vt:lpstr>J. Elliott: Website</vt:lpstr>
      <vt:lpstr>Response from Michael Berman, VP for Technology &amp; Communications:</vt:lpstr>
      <vt:lpstr>Response from M. Berman, continued (2/3):</vt:lpstr>
      <vt:lpstr>Response from M. Berman, continued (3/3):</vt:lpstr>
      <vt:lpstr>J. Elliott: Information request for leased car lot in University Glen</vt:lpstr>
      <vt:lpstr>Response from Erik Blaine:</vt:lpstr>
      <vt:lpstr>K. Leonard: Train</vt:lpstr>
      <vt:lpstr>Response from A. Bonfilio, Program Mgr., VCTC:</vt:lpstr>
      <vt:lpstr>Response from A. Bonfilio, continued (2/3):</vt:lpstr>
      <vt:lpstr>Response from A. Bonfilio, continued (3/3):</vt:lpstr>
      <vt:lpstr>K. Leonard: University Police Policy on Racial Profiling</vt:lpstr>
      <vt:lpstr>Response from John Reid, Chief of Police ( 1/5):</vt:lpstr>
      <vt:lpstr>Response continued… (2/5)</vt:lpstr>
      <vt:lpstr>Response continued… (3/5)</vt:lpstr>
      <vt:lpstr>Response continued… (4/5)</vt:lpstr>
      <vt:lpstr>Response continued… (5/5)</vt:lpstr>
    </vt:vector>
  </TitlesOfParts>
  <Company>CSU Channel Islands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Intent to Raise Questions</dc:title>
  <dc:creator>Jeanne Grier</dc:creator>
  <cp:lastModifiedBy>Daniels, David</cp:lastModifiedBy>
  <cp:revision>59</cp:revision>
  <dcterms:created xsi:type="dcterms:W3CDTF">2014-11-05T18:08:31Z</dcterms:created>
  <dcterms:modified xsi:type="dcterms:W3CDTF">2015-10-20T17:19:24Z</dcterms:modified>
</cp:coreProperties>
</file>