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11" r:id="rId1"/>
    <p:sldMasterId id="2147484123" r:id="rId2"/>
  </p:sldMasterIdLst>
  <p:notesMasterIdLst>
    <p:notesMasterId r:id="rId37"/>
  </p:notesMasterIdLst>
  <p:handoutMasterIdLst>
    <p:handoutMasterId r:id="rId38"/>
  </p:handoutMasterIdLst>
  <p:sldIdLst>
    <p:sldId id="256" r:id="rId3"/>
    <p:sldId id="276" r:id="rId4"/>
    <p:sldId id="275" r:id="rId5"/>
    <p:sldId id="312" r:id="rId6"/>
    <p:sldId id="278" r:id="rId7"/>
    <p:sldId id="281" r:id="rId8"/>
    <p:sldId id="311" r:id="rId9"/>
    <p:sldId id="280" r:id="rId10"/>
    <p:sldId id="279" r:id="rId11"/>
    <p:sldId id="282" r:id="rId12"/>
    <p:sldId id="288" r:id="rId13"/>
    <p:sldId id="291" r:id="rId14"/>
    <p:sldId id="292" r:id="rId15"/>
    <p:sldId id="290" r:id="rId16"/>
    <p:sldId id="289" r:id="rId17"/>
    <p:sldId id="283" r:id="rId18"/>
    <p:sldId id="286" r:id="rId19"/>
    <p:sldId id="287" r:id="rId20"/>
    <p:sldId id="284" r:id="rId21"/>
    <p:sldId id="285" r:id="rId22"/>
    <p:sldId id="294" r:id="rId23"/>
    <p:sldId id="296" r:id="rId24"/>
    <p:sldId id="305" r:id="rId25"/>
    <p:sldId id="310" r:id="rId26"/>
    <p:sldId id="297" r:id="rId27"/>
    <p:sldId id="295" r:id="rId28"/>
    <p:sldId id="298" r:id="rId29"/>
    <p:sldId id="300" r:id="rId30"/>
    <p:sldId id="299" r:id="rId31"/>
    <p:sldId id="307" r:id="rId32"/>
    <p:sldId id="309" r:id="rId33"/>
    <p:sldId id="308" r:id="rId34"/>
    <p:sldId id="303" r:id="rId35"/>
    <p:sldId id="306" r:id="rId36"/>
  </p:sldIdLst>
  <p:sldSz cx="9144000" cy="6858000" type="screen4x3"/>
  <p:notesSz cx="6985000" cy="9283700"/>
  <p:defaultTextStyle>
    <a:defPPr>
      <a:defRPr lang="en-US"/>
    </a:defPPr>
    <a:lvl1pPr algn="l" rtl="0" eaLnBrk="0" fontAlgn="base" hangingPunct="0">
      <a:spcBef>
        <a:spcPct val="0"/>
      </a:spcBef>
      <a:spcAft>
        <a:spcPct val="0"/>
      </a:spcAft>
      <a:defRPr kern="1200">
        <a:solidFill>
          <a:schemeClr val="tx1"/>
        </a:solidFill>
        <a:latin typeface="Comic Sans MS" pitchFamily="66" charset="0"/>
        <a:ea typeface="MS PGothic" pitchFamily="34" charset="-128"/>
        <a:cs typeface="+mn-cs"/>
      </a:defRPr>
    </a:lvl1pPr>
    <a:lvl2pPr marL="457200" algn="l" rtl="0" eaLnBrk="0" fontAlgn="base" hangingPunct="0">
      <a:spcBef>
        <a:spcPct val="0"/>
      </a:spcBef>
      <a:spcAft>
        <a:spcPct val="0"/>
      </a:spcAft>
      <a:defRPr kern="1200">
        <a:solidFill>
          <a:schemeClr val="tx1"/>
        </a:solidFill>
        <a:latin typeface="Comic Sans MS" pitchFamily="66" charset="0"/>
        <a:ea typeface="MS PGothic" pitchFamily="34" charset="-128"/>
        <a:cs typeface="+mn-cs"/>
      </a:defRPr>
    </a:lvl2pPr>
    <a:lvl3pPr marL="914400" algn="l" rtl="0" eaLnBrk="0" fontAlgn="base" hangingPunct="0">
      <a:spcBef>
        <a:spcPct val="0"/>
      </a:spcBef>
      <a:spcAft>
        <a:spcPct val="0"/>
      </a:spcAft>
      <a:defRPr kern="1200">
        <a:solidFill>
          <a:schemeClr val="tx1"/>
        </a:solidFill>
        <a:latin typeface="Comic Sans MS" pitchFamily="66" charset="0"/>
        <a:ea typeface="MS PGothic" pitchFamily="34" charset="-128"/>
        <a:cs typeface="+mn-cs"/>
      </a:defRPr>
    </a:lvl3pPr>
    <a:lvl4pPr marL="1371600" algn="l" rtl="0" eaLnBrk="0" fontAlgn="base" hangingPunct="0">
      <a:spcBef>
        <a:spcPct val="0"/>
      </a:spcBef>
      <a:spcAft>
        <a:spcPct val="0"/>
      </a:spcAft>
      <a:defRPr kern="1200">
        <a:solidFill>
          <a:schemeClr val="tx1"/>
        </a:solidFill>
        <a:latin typeface="Comic Sans MS" pitchFamily="66" charset="0"/>
        <a:ea typeface="MS PGothic" pitchFamily="34" charset="-128"/>
        <a:cs typeface="+mn-cs"/>
      </a:defRPr>
    </a:lvl4pPr>
    <a:lvl5pPr marL="1828800" algn="l" rtl="0" eaLnBrk="0" fontAlgn="base" hangingPunct="0">
      <a:spcBef>
        <a:spcPct val="0"/>
      </a:spcBef>
      <a:spcAft>
        <a:spcPct val="0"/>
      </a:spcAft>
      <a:defRPr kern="1200">
        <a:solidFill>
          <a:schemeClr val="tx1"/>
        </a:solidFill>
        <a:latin typeface="Comic Sans MS" pitchFamily="66" charset="0"/>
        <a:ea typeface="MS PGothic" pitchFamily="34" charset="-128"/>
        <a:cs typeface="+mn-cs"/>
      </a:defRPr>
    </a:lvl5pPr>
    <a:lvl6pPr marL="2286000" algn="l" defTabSz="914400" rtl="0" eaLnBrk="1" latinLnBrk="0" hangingPunct="1">
      <a:defRPr kern="1200">
        <a:solidFill>
          <a:schemeClr val="tx1"/>
        </a:solidFill>
        <a:latin typeface="Comic Sans MS" pitchFamily="66" charset="0"/>
        <a:ea typeface="MS PGothic" pitchFamily="34" charset="-128"/>
        <a:cs typeface="+mn-cs"/>
      </a:defRPr>
    </a:lvl6pPr>
    <a:lvl7pPr marL="2743200" algn="l" defTabSz="914400" rtl="0" eaLnBrk="1" latinLnBrk="0" hangingPunct="1">
      <a:defRPr kern="1200">
        <a:solidFill>
          <a:schemeClr val="tx1"/>
        </a:solidFill>
        <a:latin typeface="Comic Sans MS" pitchFamily="66" charset="0"/>
        <a:ea typeface="MS PGothic" pitchFamily="34" charset="-128"/>
        <a:cs typeface="+mn-cs"/>
      </a:defRPr>
    </a:lvl7pPr>
    <a:lvl8pPr marL="3200400" algn="l" defTabSz="914400" rtl="0" eaLnBrk="1" latinLnBrk="0" hangingPunct="1">
      <a:defRPr kern="1200">
        <a:solidFill>
          <a:schemeClr val="tx1"/>
        </a:solidFill>
        <a:latin typeface="Comic Sans MS" pitchFamily="66" charset="0"/>
        <a:ea typeface="MS PGothic" pitchFamily="34" charset="-128"/>
        <a:cs typeface="+mn-cs"/>
      </a:defRPr>
    </a:lvl8pPr>
    <a:lvl9pPr marL="3657600" algn="l" defTabSz="914400" rtl="0" eaLnBrk="1" latinLnBrk="0" hangingPunct="1">
      <a:defRPr kern="1200">
        <a:solidFill>
          <a:schemeClr val="tx1"/>
        </a:solidFill>
        <a:latin typeface="Comic Sans MS" pitchFamily="66"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2929"/>
    <a:srgbClr val="FF0505"/>
    <a:srgbClr val="FF4747"/>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78165" autoAdjust="0"/>
  </p:normalViewPr>
  <p:slideViewPr>
    <p:cSldViewPr>
      <p:cViewPr varScale="1">
        <p:scale>
          <a:sx n="67" d="100"/>
          <a:sy n="67" d="100"/>
        </p:scale>
        <p:origin x="1421" y="91"/>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290" name="Rectangle 2"/>
          <p:cNvSpPr>
            <a:spLocks noGrp="1" noChangeArrowheads="1"/>
          </p:cNvSpPr>
          <p:nvPr>
            <p:ph type="hdr" sz="quarter"/>
          </p:nvPr>
        </p:nvSpPr>
        <p:spPr bwMode="auto">
          <a:xfrm>
            <a:off x="0" y="0"/>
            <a:ext cx="3026833" cy="46450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dirty="0"/>
          </a:p>
        </p:txBody>
      </p:sp>
      <p:sp>
        <p:nvSpPr>
          <p:cNvPr id="140291" name="Rectangle 3"/>
          <p:cNvSpPr>
            <a:spLocks noGrp="1" noChangeArrowheads="1"/>
          </p:cNvSpPr>
          <p:nvPr>
            <p:ph type="dt" sz="quarter" idx="1"/>
          </p:nvPr>
        </p:nvSpPr>
        <p:spPr bwMode="auto">
          <a:xfrm>
            <a:off x="3956550" y="0"/>
            <a:ext cx="3026833" cy="46450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dirty="0"/>
          </a:p>
        </p:txBody>
      </p:sp>
      <p:sp>
        <p:nvSpPr>
          <p:cNvPr id="140292" name="Rectangle 4"/>
          <p:cNvSpPr>
            <a:spLocks noGrp="1" noChangeArrowheads="1"/>
          </p:cNvSpPr>
          <p:nvPr>
            <p:ph type="ftr" sz="quarter" idx="2"/>
          </p:nvPr>
        </p:nvSpPr>
        <p:spPr bwMode="auto">
          <a:xfrm>
            <a:off x="0" y="8817612"/>
            <a:ext cx="3026833" cy="46450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dirty="0"/>
          </a:p>
        </p:txBody>
      </p:sp>
      <p:sp>
        <p:nvSpPr>
          <p:cNvPr id="140293" name="Rectangle 5"/>
          <p:cNvSpPr>
            <a:spLocks noGrp="1" noChangeArrowheads="1"/>
          </p:cNvSpPr>
          <p:nvPr>
            <p:ph type="sldNum" sz="quarter" idx="3"/>
          </p:nvPr>
        </p:nvSpPr>
        <p:spPr bwMode="auto">
          <a:xfrm>
            <a:off x="3956550" y="8817612"/>
            <a:ext cx="3026833" cy="46450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BC11E65C-6AB3-4B67-8E12-D3184CD4D13A}" type="slidenum">
              <a:rPr lang="en-US" altLang="en-US"/>
              <a:pPr/>
              <a:t>‹#›</a:t>
            </a:fld>
            <a:endParaRPr lang="en-US" altLang="en-US" dirty="0"/>
          </a:p>
        </p:txBody>
      </p:sp>
    </p:spTree>
    <p:extLst>
      <p:ext uri="{BB962C8B-B14F-4D97-AF65-F5344CB8AC3E}">
        <p14:creationId xmlns:p14="http://schemas.microsoft.com/office/powerpoint/2010/main" val="31442291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026833" cy="46450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mn-cs"/>
              </a:defRPr>
            </a:lvl1pPr>
          </a:lstStyle>
          <a:p>
            <a:pPr>
              <a:defRPr/>
            </a:pPr>
            <a:endParaRPr lang="en-US" dirty="0"/>
          </a:p>
        </p:txBody>
      </p:sp>
      <p:sp>
        <p:nvSpPr>
          <p:cNvPr id="8195" name="Rectangle 3"/>
          <p:cNvSpPr>
            <a:spLocks noGrp="1" noChangeArrowheads="1"/>
          </p:cNvSpPr>
          <p:nvPr>
            <p:ph type="dt" idx="1"/>
          </p:nvPr>
        </p:nvSpPr>
        <p:spPr bwMode="auto">
          <a:xfrm>
            <a:off x="3956550" y="0"/>
            <a:ext cx="3026833" cy="46450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mn-cs"/>
              </a:defRPr>
            </a:lvl1pPr>
          </a:lstStyle>
          <a:p>
            <a:pPr>
              <a:defRPr/>
            </a:pPr>
            <a:endParaRPr lang="en-US" dirty="0"/>
          </a:p>
        </p:txBody>
      </p:sp>
      <p:sp>
        <p:nvSpPr>
          <p:cNvPr id="3076" name="Rectangle 4"/>
          <p:cNvSpPr>
            <a:spLocks noGrp="1" noRot="1" noChangeAspect="1" noChangeArrowheads="1" noTextEdit="1"/>
          </p:cNvSpPr>
          <p:nvPr>
            <p:ph type="sldImg" idx="2"/>
          </p:nvPr>
        </p:nvSpPr>
        <p:spPr bwMode="auto">
          <a:xfrm>
            <a:off x="1171575" y="695325"/>
            <a:ext cx="4641850" cy="34813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698500" y="4410392"/>
            <a:ext cx="5588000" cy="417734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0" y="8817612"/>
            <a:ext cx="3026833" cy="46450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mn-cs"/>
              </a:defRPr>
            </a:lvl1pPr>
          </a:lstStyle>
          <a:p>
            <a:pPr>
              <a:defRPr/>
            </a:pPr>
            <a:endParaRPr lang="en-US" dirty="0"/>
          </a:p>
        </p:txBody>
      </p:sp>
      <p:sp>
        <p:nvSpPr>
          <p:cNvPr id="8199" name="Rectangle 7"/>
          <p:cNvSpPr>
            <a:spLocks noGrp="1" noChangeArrowheads="1"/>
          </p:cNvSpPr>
          <p:nvPr>
            <p:ph type="sldNum" sz="quarter" idx="5"/>
          </p:nvPr>
        </p:nvSpPr>
        <p:spPr bwMode="auto">
          <a:xfrm>
            <a:off x="3956550" y="8817612"/>
            <a:ext cx="3026833" cy="46450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3DE5C585-8235-4ACD-A378-D5988BD99CD5}" type="slidenum">
              <a:rPr lang="en-US" altLang="en-US"/>
              <a:pPr/>
              <a:t>‹#›</a:t>
            </a:fld>
            <a:endParaRPr lang="en-US" altLang="en-US" dirty="0"/>
          </a:p>
        </p:txBody>
      </p:sp>
    </p:spTree>
    <p:extLst>
      <p:ext uri="{BB962C8B-B14F-4D97-AF65-F5344CB8AC3E}">
        <p14:creationId xmlns:p14="http://schemas.microsoft.com/office/powerpoint/2010/main" val="2687466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E5C585-8235-4ACD-A378-D5988BD99CD5}" type="slidenum">
              <a:rPr lang="en-US" altLang="en-US" smtClean="0"/>
              <a:pPr/>
              <a:t>1</a:t>
            </a:fld>
            <a:endParaRPr lang="en-US" altLang="en-US" dirty="0"/>
          </a:p>
        </p:txBody>
      </p:sp>
    </p:spTree>
    <p:extLst>
      <p:ext uri="{BB962C8B-B14F-4D97-AF65-F5344CB8AC3E}">
        <p14:creationId xmlns:p14="http://schemas.microsoft.com/office/powerpoint/2010/main" val="149129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Definitions have changed. </a:t>
            </a:r>
            <a:endParaRPr lang="en-US" dirty="0"/>
          </a:p>
        </p:txBody>
      </p:sp>
      <p:sp>
        <p:nvSpPr>
          <p:cNvPr id="4" name="Slide Number Placeholder 3"/>
          <p:cNvSpPr>
            <a:spLocks noGrp="1"/>
          </p:cNvSpPr>
          <p:nvPr>
            <p:ph type="sldNum" sz="quarter" idx="10"/>
          </p:nvPr>
        </p:nvSpPr>
        <p:spPr/>
        <p:txBody>
          <a:bodyPr/>
          <a:lstStyle/>
          <a:p>
            <a:fld id="{3DE5C585-8235-4ACD-A378-D5988BD99CD5}" type="slidenum">
              <a:rPr lang="en-US" altLang="en-US" smtClean="0"/>
              <a:pPr/>
              <a:t>3</a:t>
            </a:fld>
            <a:endParaRPr lang="en-US" altLang="en-US" dirty="0"/>
          </a:p>
        </p:txBody>
      </p:sp>
    </p:spTree>
    <p:extLst>
      <p:ext uri="{BB962C8B-B14F-4D97-AF65-F5344CB8AC3E}">
        <p14:creationId xmlns:p14="http://schemas.microsoft.com/office/powerpoint/2010/main" val="3895676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DE5C585-8235-4ACD-A378-D5988BD99CD5}" type="slidenum">
              <a:rPr lang="en-US" altLang="en-US" smtClean="0"/>
              <a:pPr/>
              <a:t>4</a:t>
            </a:fld>
            <a:endParaRPr lang="en-US" altLang="en-US" dirty="0"/>
          </a:p>
        </p:txBody>
      </p:sp>
    </p:spTree>
    <p:extLst>
      <p:ext uri="{BB962C8B-B14F-4D97-AF65-F5344CB8AC3E}">
        <p14:creationId xmlns:p14="http://schemas.microsoft.com/office/powerpoint/2010/main" val="3394375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traditionally underrepresented ethnic groups entering CI as first time full-time freshmen continue into the 4th year and graduate in 4 and 6 years at slightly lower rates than not-URM ethnic groups.  Our URM 4-year graduation gap averages 7%. The 6-year URM graduation gap averages 5%, closing with the 2008 cohort but increased the next year.</a:t>
            </a:r>
          </a:p>
          <a:p>
            <a:r>
              <a:rPr lang="en-US" dirty="0" smtClean="0"/>
              <a:t> </a:t>
            </a:r>
          </a:p>
          <a:p>
            <a:endParaRPr lang="en-US" dirty="0"/>
          </a:p>
        </p:txBody>
      </p:sp>
      <p:sp>
        <p:nvSpPr>
          <p:cNvPr id="4" name="Slide Number Placeholder 3"/>
          <p:cNvSpPr>
            <a:spLocks noGrp="1"/>
          </p:cNvSpPr>
          <p:nvPr>
            <p:ph type="sldNum" sz="quarter" idx="10"/>
          </p:nvPr>
        </p:nvSpPr>
        <p:spPr/>
        <p:txBody>
          <a:bodyPr/>
          <a:lstStyle/>
          <a:p>
            <a:fld id="{3DE5C585-8235-4ACD-A378-D5988BD99CD5}" type="slidenum">
              <a:rPr lang="en-US" altLang="en-US" smtClean="0"/>
              <a:pPr/>
              <a:t>13</a:t>
            </a:fld>
            <a:endParaRPr lang="en-US" altLang="en-US" dirty="0"/>
          </a:p>
        </p:txBody>
      </p:sp>
    </p:spTree>
    <p:extLst>
      <p:ext uri="{BB962C8B-B14F-4D97-AF65-F5344CB8AC3E}">
        <p14:creationId xmlns:p14="http://schemas.microsoft.com/office/powerpoint/2010/main" val="3614078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CI (red) and the CSU (green) across 4 year URM and not-URM graduation rates.  The URM gap is increasing over time for both CI and the CSU, but CI has more variability.  CI has higher rates than the CSU across both measures (URM and not-URM 4 year rates), and smaller gaps, which is better displayed below.</a:t>
            </a:r>
            <a:endParaRPr lang="en-US" dirty="0"/>
          </a:p>
        </p:txBody>
      </p:sp>
      <p:sp>
        <p:nvSpPr>
          <p:cNvPr id="4" name="Slide Number Placeholder 3"/>
          <p:cNvSpPr>
            <a:spLocks noGrp="1"/>
          </p:cNvSpPr>
          <p:nvPr>
            <p:ph type="sldNum" sz="quarter" idx="10"/>
          </p:nvPr>
        </p:nvSpPr>
        <p:spPr/>
        <p:txBody>
          <a:bodyPr/>
          <a:lstStyle/>
          <a:p>
            <a:fld id="{3DE5C585-8235-4ACD-A378-D5988BD99CD5}" type="slidenum">
              <a:rPr lang="en-US" altLang="en-US" smtClean="0"/>
              <a:pPr/>
              <a:t>14</a:t>
            </a:fld>
            <a:endParaRPr lang="en-US" altLang="en-US" dirty="0"/>
          </a:p>
        </p:txBody>
      </p:sp>
    </p:spTree>
    <p:extLst>
      <p:ext uri="{BB962C8B-B14F-4D97-AF65-F5344CB8AC3E}">
        <p14:creationId xmlns:p14="http://schemas.microsoft.com/office/powerpoint/2010/main" val="1502466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reports the 4 year graduation rate gap between URM and not-URM averaged across the most recent five fall cohorts for each campus.  Campuses are arranged from lowest average gap to highest.  Channel Islands falls about in the middle of the distribution, 4 percentage points lower than the systemwide average. </a:t>
            </a:r>
            <a:endParaRPr lang="en-US" dirty="0"/>
          </a:p>
        </p:txBody>
      </p:sp>
      <p:sp>
        <p:nvSpPr>
          <p:cNvPr id="4" name="Slide Number Placeholder 3"/>
          <p:cNvSpPr>
            <a:spLocks noGrp="1"/>
          </p:cNvSpPr>
          <p:nvPr>
            <p:ph type="sldNum" sz="quarter" idx="10"/>
          </p:nvPr>
        </p:nvSpPr>
        <p:spPr/>
        <p:txBody>
          <a:bodyPr/>
          <a:lstStyle/>
          <a:p>
            <a:fld id="{3DE5C585-8235-4ACD-A378-D5988BD99CD5}" type="slidenum">
              <a:rPr lang="en-US" altLang="en-US" smtClean="0"/>
              <a:pPr/>
              <a:t>15</a:t>
            </a:fld>
            <a:endParaRPr lang="en-US" altLang="en-US" dirty="0"/>
          </a:p>
        </p:txBody>
      </p:sp>
    </p:spTree>
    <p:extLst>
      <p:ext uri="{BB962C8B-B14F-4D97-AF65-F5344CB8AC3E}">
        <p14:creationId xmlns:p14="http://schemas.microsoft.com/office/powerpoint/2010/main" val="1808577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compares CI (red) and the CSU (green) across 6 year URM and not-URM graduation rates.   The URM gap is steady over time for the CSU, but closes for CI beginning in 2007.  CI has higher rates than the CSU across both measures (URM and not-URM 4 year rates), and smaller gaps, which is better displayed below.</a:t>
            </a:r>
            <a:endParaRPr lang="en-US" dirty="0"/>
          </a:p>
        </p:txBody>
      </p:sp>
      <p:sp>
        <p:nvSpPr>
          <p:cNvPr id="4" name="Slide Number Placeholder 3"/>
          <p:cNvSpPr>
            <a:spLocks noGrp="1"/>
          </p:cNvSpPr>
          <p:nvPr>
            <p:ph type="sldNum" sz="quarter" idx="10"/>
          </p:nvPr>
        </p:nvSpPr>
        <p:spPr/>
        <p:txBody>
          <a:bodyPr/>
          <a:lstStyle/>
          <a:p>
            <a:fld id="{3DE5C585-8235-4ACD-A378-D5988BD99CD5}" type="slidenum">
              <a:rPr lang="en-US" altLang="en-US" smtClean="0"/>
              <a:pPr/>
              <a:t>16</a:t>
            </a:fld>
            <a:endParaRPr lang="en-US" altLang="en-US" dirty="0"/>
          </a:p>
        </p:txBody>
      </p:sp>
    </p:spTree>
    <p:extLst>
      <p:ext uri="{BB962C8B-B14F-4D97-AF65-F5344CB8AC3E}">
        <p14:creationId xmlns:p14="http://schemas.microsoft.com/office/powerpoint/2010/main" val="1274523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6 year graduation rate gap between URM and not-URM averaged across the most recent five fall cohorts for each campus.  Campuses are arranged from lowest average gap to highest.  Channel Islands falls has the sixth lowest gap (4.9%), 8 percentage points lower than the systemwide average. </a:t>
            </a:r>
            <a:endParaRPr lang="en-US" dirty="0"/>
          </a:p>
        </p:txBody>
      </p:sp>
      <p:sp>
        <p:nvSpPr>
          <p:cNvPr id="4" name="Slide Number Placeholder 3"/>
          <p:cNvSpPr>
            <a:spLocks noGrp="1"/>
          </p:cNvSpPr>
          <p:nvPr>
            <p:ph type="sldNum" sz="quarter" idx="10"/>
          </p:nvPr>
        </p:nvSpPr>
        <p:spPr/>
        <p:txBody>
          <a:bodyPr/>
          <a:lstStyle/>
          <a:p>
            <a:fld id="{3DE5C585-8235-4ACD-A378-D5988BD99CD5}" type="slidenum">
              <a:rPr lang="en-US" altLang="en-US" smtClean="0"/>
              <a:pPr/>
              <a:t>17</a:t>
            </a:fld>
            <a:endParaRPr lang="en-US" altLang="en-US" dirty="0"/>
          </a:p>
        </p:txBody>
      </p:sp>
    </p:spTree>
    <p:extLst>
      <p:ext uri="{BB962C8B-B14F-4D97-AF65-F5344CB8AC3E}">
        <p14:creationId xmlns:p14="http://schemas.microsoft.com/office/powerpoint/2010/main" val="3792874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CI Pell recipient students (red) graduate as slightly lower 4 and six year rates than do not-Pell eligible students.  The four year gap appears to be increasing, but the six year gap has closed to within 3% points. </a:t>
            </a:r>
            <a:endParaRPr lang="en-US" dirty="0"/>
          </a:p>
        </p:txBody>
      </p:sp>
      <p:sp>
        <p:nvSpPr>
          <p:cNvPr id="4" name="Slide Number Placeholder 3"/>
          <p:cNvSpPr>
            <a:spLocks noGrp="1"/>
          </p:cNvSpPr>
          <p:nvPr>
            <p:ph type="sldNum" sz="quarter" idx="10"/>
          </p:nvPr>
        </p:nvSpPr>
        <p:spPr/>
        <p:txBody>
          <a:bodyPr/>
          <a:lstStyle/>
          <a:p>
            <a:fld id="{3DE5C585-8235-4ACD-A378-D5988BD99CD5}" type="slidenum">
              <a:rPr lang="en-US" altLang="en-US" smtClean="0"/>
              <a:pPr/>
              <a:t>18</a:t>
            </a:fld>
            <a:endParaRPr lang="en-US" altLang="en-US" dirty="0"/>
          </a:p>
        </p:txBody>
      </p:sp>
    </p:spTree>
    <p:extLst>
      <p:ext uri="{BB962C8B-B14F-4D97-AF65-F5344CB8AC3E}">
        <p14:creationId xmlns:p14="http://schemas.microsoft.com/office/powerpoint/2010/main" val="1607285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46BE08-C9FB-4A8B-850A-942A5CA0F270}" type="slidenum">
              <a:rPr lang="en-US" smtClean="0"/>
              <a:t>‹#›</a:t>
            </a:fld>
            <a:endParaRPr lang="en-US" dirty="0"/>
          </a:p>
        </p:txBody>
      </p:sp>
    </p:spTree>
    <p:extLst>
      <p:ext uri="{BB962C8B-B14F-4D97-AF65-F5344CB8AC3E}">
        <p14:creationId xmlns:p14="http://schemas.microsoft.com/office/powerpoint/2010/main" val="140899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2C62A4-33C3-42AF-B78F-E489CC03B4A3}" type="datetimeFigureOut">
              <a:rPr lang="en-US" smtClean="0"/>
              <a:t>10/25/2016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46BE08-C9FB-4A8B-850A-942A5CA0F270}" type="slidenum">
              <a:rPr lang="en-US" smtClean="0"/>
              <a:t>‹#›</a:t>
            </a:fld>
            <a:endParaRPr lang="en-US" dirty="0"/>
          </a:p>
        </p:txBody>
      </p:sp>
    </p:spTree>
    <p:extLst>
      <p:ext uri="{BB962C8B-B14F-4D97-AF65-F5344CB8AC3E}">
        <p14:creationId xmlns:p14="http://schemas.microsoft.com/office/powerpoint/2010/main" val="3293322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2C62A4-33C3-42AF-B78F-E489CC03B4A3}" type="datetimeFigureOut">
              <a:rPr lang="en-US" smtClean="0"/>
              <a:t>10/25/2016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46BE08-C9FB-4A8B-850A-942A5CA0F270}" type="slidenum">
              <a:rPr lang="en-US" smtClean="0"/>
              <a:t>‹#›</a:t>
            </a:fld>
            <a:endParaRPr lang="en-US" dirty="0"/>
          </a:p>
        </p:txBody>
      </p:sp>
    </p:spTree>
    <p:extLst>
      <p:ext uri="{BB962C8B-B14F-4D97-AF65-F5344CB8AC3E}">
        <p14:creationId xmlns:p14="http://schemas.microsoft.com/office/powerpoint/2010/main" val="2618191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81F464-5635-4718-8013-EE7FAF9F1EBA}" type="datetimeFigureOut">
              <a:rPr lang="en-US" smtClean="0"/>
              <a:t>10/25/2016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E9FB2B-7261-4EFD-88E1-AD55F159D196}" type="slidenum">
              <a:rPr lang="en-US" smtClean="0"/>
              <a:t>‹#›</a:t>
            </a:fld>
            <a:endParaRPr lang="en-US" dirty="0"/>
          </a:p>
        </p:txBody>
      </p:sp>
    </p:spTree>
    <p:extLst>
      <p:ext uri="{BB962C8B-B14F-4D97-AF65-F5344CB8AC3E}">
        <p14:creationId xmlns:p14="http://schemas.microsoft.com/office/powerpoint/2010/main" val="2856807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81F464-5635-4718-8013-EE7FAF9F1EBA}" type="datetimeFigureOut">
              <a:rPr lang="en-US" smtClean="0"/>
              <a:t>10/25/2016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E9FB2B-7261-4EFD-88E1-AD55F159D196}" type="slidenum">
              <a:rPr lang="en-US" smtClean="0"/>
              <a:t>‹#›</a:t>
            </a:fld>
            <a:endParaRPr lang="en-US" dirty="0"/>
          </a:p>
        </p:txBody>
      </p:sp>
    </p:spTree>
    <p:extLst>
      <p:ext uri="{BB962C8B-B14F-4D97-AF65-F5344CB8AC3E}">
        <p14:creationId xmlns:p14="http://schemas.microsoft.com/office/powerpoint/2010/main" val="7313518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81F464-5635-4718-8013-EE7FAF9F1EBA}" type="datetimeFigureOut">
              <a:rPr lang="en-US" smtClean="0"/>
              <a:t>10/25/2016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E9FB2B-7261-4EFD-88E1-AD55F159D196}" type="slidenum">
              <a:rPr lang="en-US" smtClean="0"/>
              <a:t>‹#›</a:t>
            </a:fld>
            <a:endParaRPr lang="en-US" dirty="0"/>
          </a:p>
        </p:txBody>
      </p:sp>
    </p:spTree>
    <p:extLst>
      <p:ext uri="{BB962C8B-B14F-4D97-AF65-F5344CB8AC3E}">
        <p14:creationId xmlns:p14="http://schemas.microsoft.com/office/powerpoint/2010/main" val="6256133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81F464-5635-4718-8013-EE7FAF9F1EBA}" type="datetimeFigureOut">
              <a:rPr lang="en-US" smtClean="0"/>
              <a:t>10/25/2016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E9FB2B-7261-4EFD-88E1-AD55F159D196}" type="slidenum">
              <a:rPr lang="en-US" smtClean="0"/>
              <a:t>‹#›</a:t>
            </a:fld>
            <a:endParaRPr lang="en-US" dirty="0"/>
          </a:p>
        </p:txBody>
      </p:sp>
    </p:spTree>
    <p:extLst>
      <p:ext uri="{BB962C8B-B14F-4D97-AF65-F5344CB8AC3E}">
        <p14:creationId xmlns:p14="http://schemas.microsoft.com/office/powerpoint/2010/main" val="19484223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81F464-5635-4718-8013-EE7FAF9F1EBA}" type="datetimeFigureOut">
              <a:rPr lang="en-US" smtClean="0"/>
              <a:t>10/25/2016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5E9FB2B-7261-4EFD-88E1-AD55F159D196}" type="slidenum">
              <a:rPr lang="en-US" smtClean="0"/>
              <a:t>‹#›</a:t>
            </a:fld>
            <a:endParaRPr lang="en-US" dirty="0"/>
          </a:p>
        </p:txBody>
      </p:sp>
    </p:spTree>
    <p:extLst>
      <p:ext uri="{BB962C8B-B14F-4D97-AF65-F5344CB8AC3E}">
        <p14:creationId xmlns:p14="http://schemas.microsoft.com/office/powerpoint/2010/main" val="23459648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81F464-5635-4718-8013-EE7FAF9F1EBA}" type="datetimeFigureOut">
              <a:rPr lang="en-US" smtClean="0"/>
              <a:t>10/25/2016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E9FB2B-7261-4EFD-88E1-AD55F159D196}" type="slidenum">
              <a:rPr lang="en-US" smtClean="0"/>
              <a:t>‹#›</a:t>
            </a:fld>
            <a:endParaRPr lang="en-US" dirty="0"/>
          </a:p>
        </p:txBody>
      </p:sp>
    </p:spTree>
    <p:extLst>
      <p:ext uri="{BB962C8B-B14F-4D97-AF65-F5344CB8AC3E}">
        <p14:creationId xmlns:p14="http://schemas.microsoft.com/office/powerpoint/2010/main" val="37629456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81F464-5635-4718-8013-EE7FAF9F1EBA}" type="datetimeFigureOut">
              <a:rPr lang="en-US" smtClean="0"/>
              <a:t>10/25/2016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5E9FB2B-7261-4EFD-88E1-AD55F159D196}" type="slidenum">
              <a:rPr lang="en-US" smtClean="0"/>
              <a:t>‹#›</a:t>
            </a:fld>
            <a:endParaRPr lang="en-US" dirty="0"/>
          </a:p>
        </p:txBody>
      </p:sp>
    </p:spTree>
    <p:extLst>
      <p:ext uri="{BB962C8B-B14F-4D97-AF65-F5344CB8AC3E}">
        <p14:creationId xmlns:p14="http://schemas.microsoft.com/office/powerpoint/2010/main" val="28914706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81F464-5635-4718-8013-EE7FAF9F1EBA}" type="datetimeFigureOut">
              <a:rPr lang="en-US" smtClean="0"/>
              <a:t>10/25/2016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E9FB2B-7261-4EFD-88E1-AD55F159D196}" type="slidenum">
              <a:rPr lang="en-US" smtClean="0"/>
              <a:t>‹#›</a:t>
            </a:fld>
            <a:endParaRPr lang="en-US" dirty="0"/>
          </a:p>
        </p:txBody>
      </p:sp>
    </p:spTree>
    <p:extLst>
      <p:ext uri="{BB962C8B-B14F-4D97-AF65-F5344CB8AC3E}">
        <p14:creationId xmlns:p14="http://schemas.microsoft.com/office/powerpoint/2010/main" val="1896060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2C62A4-33C3-42AF-B78F-E489CC03B4A3}" type="datetimeFigureOut">
              <a:rPr lang="en-US" smtClean="0"/>
              <a:t>10/25/2016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46BE08-C9FB-4A8B-850A-942A5CA0F270}" type="slidenum">
              <a:rPr lang="en-US" smtClean="0"/>
              <a:t>‹#›</a:t>
            </a:fld>
            <a:endParaRPr lang="en-US" dirty="0"/>
          </a:p>
        </p:txBody>
      </p:sp>
    </p:spTree>
    <p:extLst>
      <p:ext uri="{BB962C8B-B14F-4D97-AF65-F5344CB8AC3E}">
        <p14:creationId xmlns:p14="http://schemas.microsoft.com/office/powerpoint/2010/main" val="2454421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81F464-5635-4718-8013-EE7FAF9F1EBA}" type="datetimeFigureOut">
              <a:rPr lang="en-US" smtClean="0"/>
              <a:t>10/25/2016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E9FB2B-7261-4EFD-88E1-AD55F159D196}" type="slidenum">
              <a:rPr lang="en-US" smtClean="0"/>
              <a:t>‹#›</a:t>
            </a:fld>
            <a:endParaRPr lang="en-US" dirty="0"/>
          </a:p>
        </p:txBody>
      </p:sp>
    </p:spTree>
    <p:extLst>
      <p:ext uri="{BB962C8B-B14F-4D97-AF65-F5344CB8AC3E}">
        <p14:creationId xmlns:p14="http://schemas.microsoft.com/office/powerpoint/2010/main" val="11851347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81F464-5635-4718-8013-EE7FAF9F1EBA}" type="datetimeFigureOut">
              <a:rPr lang="en-US" smtClean="0"/>
              <a:t>10/25/2016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E9FB2B-7261-4EFD-88E1-AD55F159D196}" type="slidenum">
              <a:rPr lang="en-US" smtClean="0"/>
              <a:t>‹#›</a:t>
            </a:fld>
            <a:endParaRPr lang="en-US" dirty="0"/>
          </a:p>
        </p:txBody>
      </p:sp>
    </p:spTree>
    <p:extLst>
      <p:ext uri="{BB962C8B-B14F-4D97-AF65-F5344CB8AC3E}">
        <p14:creationId xmlns:p14="http://schemas.microsoft.com/office/powerpoint/2010/main" val="11324045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81F464-5635-4718-8013-EE7FAF9F1EBA}" type="datetimeFigureOut">
              <a:rPr lang="en-US" smtClean="0"/>
              <a:t>10/25/2016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E9FB2B-7261-4EFD-88E1-AD55F159D196}" type="slidenum">
              <a:rPr lang="en-US" smtClean="0"/>
              <a:t>‹#›</a:t>
            </a:fld>
            <a:endParaRPr lang="en-US" dirty="0"/>
          </a:p>
        </p:txBody>
      </p:sp>
    </p:spTree>
    <p:extLst>
      <p:ext uri="{BB962C8B-B14F-4D97-AF65-F5344CB8AC3E}">
        <p14:creationId xmlns:p14="http://schemas.microsoft.com/office/powerpoint/2010/main" val="3039907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C2C62A4-33C3-42AF-B78F-E489CC03B4A3}" type="datetimeFigureOut">
              <a:rPr lang="en-US" smtClean="0"/>
              <a:t>10/25/2016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46BE08-C9FB-4A8B-850A-942A5CA0F270}" type="slidenum">
              <a:rPr lang="en-US" smtClean="0"/>
              <a:t>‹#›</a:t>
            </a:fld>
            <a:endParaRPr lang="en-US" dirty="0"/>
          </a:p>
        </p:txBody>
      </p:sp>
    </p:spTree>
    <p:extLst>
      <p:ext uri="{BB962C8B-B14F-4D97-AF65-F5344CB8AC3E}">
        <p14:creationId xmlns:p14="http://schemas.microsoft.com/office/powerpoint/2010/main" val="35771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C2C62A4-33C3-42AF-B78F-E489CC03B4A3}" type="datetimeFigureOut">
              <a:rPr lang="en-US" smtClean="0"/>
              <a:t>10/25/2016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46BE08-C9FB-4A8B-850A-942A5CA0F270}" type="slidenum">
              <a:rPr lang="en-US" smtClean="0"/>
              <a:t>‹#›</a:t>
            </a:fld>
            <a:endParaRPr lang="en-US" dirty="0"/>
          </a:p>
        </p:txBody>
      </p:sp>
    </p:spTree>
    <p:extLst>
      <p:ext uri="{BB962C8B-B14F-4D97-AF65-F5344CB8AC3E}">
        <p14:creationId xmlns:p14="http://schemas.microsoft.com/office/powerpoint/2010/main" val="2335446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C2C62A4-33C3-42AF-B78F-E489CC03B4A3}" type="datetimeFigureOut">
              <a:rPr lang="en-US" smtClean="0"/>
              <a:t>10/25/2016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46BE08-C9FB-4A8B-850A-942A5CA0F270}" type="slidenum">
              <a:rPr lang="en-US" smtClean="0"/>
              <a:t>‹#›</a:t>
            </a:fld>
            <a:endParaRPr lang="en-US" dirty="0"/>
          </a:p>
        </p:txBody>
      </p:sp>
    </p:spTree>
    <p:extLst>
      <p:ext uri="{BB962C8B-B14F-4D97-AF65-F5344CB8AC3E}">
        <p14:creationId xmlns:p14="http://schemas.microsoft.com/office/powerpoint/2010/main" val="31861335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C2C62A4-33C3-42AF-B78F-E489CC03B4A3}" type="datetimeFigureOut">
              <a:rPr lang="en-US" smtClean="0"/>
              <a:t>10/25/2016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46BE08-C9FB-4A8B-850A-942A5CA0F270}" type="slidenum">
              <a:rPr lang="en-US" smtClean="0"/>
              <a:t>‹#›</a:t>
            </a:fld>
            <a:endParaRPr lang="en-US" dirty="0"/>
          </a:p>
        </p:txBody>
      </p:sp>
    </p:spTree>
    <p:extLst>
      <p:ext uri="{BB962C8B-B14F-4D97-AF65-F5344CB8AC3E}">
        <p14:creationId xmlns:p14="http://schemas.microsoft.com/office/powerpoint/2010/main" val="1348342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2C62A4-33C3-42AF-B78F-E489CC03B4A3}" type="datetimeFigureOut">
              <a:rPr lang="en-US" smtClean="0"/>
              <a:t>10/25/2016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46BE08-C9FB-4A8B-850A-942A5CA0F270}" type="slidenum">
              <a:rPr lang="en-US" smtClean="0"/>
              <a:t>‹#›</a:t>
            </a:fld>
            <a:endParaRPr lang="en-US" dirty="0"/>
          </a:p>
        </p:txBody>
      </p:sp>
    </p:spTree>
    <p:extLst>
      <p:ext uri="{BB962C8B-B14F-4D97-AF65-F5344CB8AC3E}">
        <p14:creationId xmlns:p14="http://schemas.microsoft.com/office/powerpoint/2010/main" val="3881689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2C62A4-33C3-42AF-B78F-E489CC03B4A3}" type="datetimeFigureOut">
              <a:rPr lang="en-US" smtClean="0"/>
              <a:t>10/25/2016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46BE08-C9FB-4A8B-850A-942A5CA0F270}" type="slidenum">
              <a:rPr lang="en-US" smtClean="0"/>
              <a:t>‹#›</a:t>
            </a:fld>
            <a:endParaRPr lang="en-US" dirty="0"/>
          </a:p>
        </p:txBody>
      </p:sp>
    </p:spTree>
    <p:extLst>
      <p:ext uri="{BB962C8B-B14F-4D97-AF65-F5344CB8AC3E}">
        <p14:creationId xmlns:p14="http://schemas.microsoft.com/office/powerpoint/2010/main" val="218697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C2C62A4-33C3-42AF-B78F-E489CC03B4A3}" type="datetimeFigureOut">
              <a:rPr lang="en-US" smtClean="0"/>
              <a:t>10/25/2016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46BE08-C9FB-4A8B-850A-942A5CA0F270}" type="slidenum">
              <a:rPr lang="en-US" smtClean="0"/>
              <a:t>‹#›</a:t>
            </a:fld>
            <a:endParaRPr lang="en-US" dirty="0"/>
          </a:p>
        </p:txBody>
      </p:sp>
    </p:spTree>
    <p:extLst>
      <p:ext uri="{BB962C8B-B14F-4D97-AF65-F5344CB8AC3E}">
        <p14:creationId xmlns:p14="http://schemas.microsoft.com/office/powerpoint/2010/main" val="149813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2C62A4-33C3-42AF-B78F-E489CC03B4A3}" type="datetimeFigureOut">
              <a:rPr lang="en-US" smtClean="0"/>
              <a:t>10/25/2016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46BE08-C9FB-4A8B-850A-942A5CA0F270}" type="slidenum">
              <a:rPr lang="en-US" smtClean="0"/>
              <a:t>‹#›</a:t>
            </a:fld>
            <a:endParaRPr lang="en-US" dirty="0"/>
          </a:p>
        </p:txBody>
      </p:sp>
      <p:sp>
        <p:nvSpPr>
          <p:cNvPr id="7" name="Rectangle 53"/>
          <p:cNvSpPr>
            <a:spLocks noChangeArrowheads="1"/>
          </p:cNvSpPr>
          <p:nvPr userDrawn="1"/>
        </p:nvSpPr>
        <p:spPr bwMode="auto">
          <a:xfrm>
            <a:off x="0" y="0"/>
            <a:ext cx="685800" cy="68580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dirty="0"/>
          </a:p>
        </p:txBody>
      </p:sp>
      <p:sp>
        <p:nvSpPr>
          <p:cNvPr id="8" name="Rectangle 54"/>
          <p:cNvSpPr>
            <a:spLocks noChangeArrowheads="1"/>
          </p:cNvSpPr>
          <p:nvPr userDrawn="1"/>
        </p:nvSpPr>
        <p:spPr bwMode="auto">
          <a:xfrm>
            <a:off x="381000" y="0"/>
            <a:ext cx="381000" cy="685800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dirty="0"/>
          </a:p>
        </p:txBody>
      </p:sp>
      <p:pic>
        <p:nvPicPr>
          <p:cNvPr id="10" name="Picture 9"/>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74834" y="6126163"/>
            <a:ext cx="1548914" cy="697012"/>
          </a:xfrm>
          <a:prstGeom prst="rect">
            <a:avLst/>
          </a:prstGeom>
        </p:spPr>
      </p:pic>
    </p:spTree>
    <p:extLst>
      <p:ext uri="{BB962C8B-B14F-4D97-AF65-F5344CB8AC3E}">
        <p14:creationId xmlns:p14="http://schemas.microsoft.com/office/powerpoint/2010/main" val="3302421377"/>
      </p:ext>
    </p:extLst>
  </p:cSld>
  <p:clrMap bg1="lt1" tx1="dk1" bg2="lt2" tx2="dk2" accent1="accent1" accent2="accent2" accent3="accent3" accent4="accent4" accent5="accent5" accent6="accent6" hlink="hlink" folHlink="folHlink"/>
  <p:sldLayoutIdLst>
    <p:sldLayoutId id="2147484112" r:id="rId1"/>
    <p:sldLayoutId id="2147484113" r:id="rId2"/>
    <p:sldLayoutId id="2147484114" r:id="rId3"/>
    <p:sldLayoutId id="2147484115" r:id="rId4"/>
    <p:sldLayoutId id="2147484116" r:id="rId5"/>
    <p:sldLayoutId id="2147484117" r:id="rId6"/>
    <p:sldLayoutId id="2147484118" r:id="rId7"/>
    <p:sldLayoutId id="2147484119" r:id="rId8"/>
    <p:sldLayoutId id="2147484120" r:id="rId9"/>
    <p:sldLayoutId id="2147484121" r:id="rId10"/>
    <p:sldLayoutId id="214748412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81F464-5635-4718-8013-EE7FAF9F1EBA}" type="datetimeFigureOut">
              <a:rPr lang="en-US" smtClean="0"/>
              <a:t>10/25/2016</a:t>
            </a:fld>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E9FB2B-7261-4EFD-88E1-AD55F159D196}" type="slidenum">
              <a:rPr lang="en-US" smtClean="0"/>
              <a:t>‹#›</a:t>
            </a:fld>
            <a:endParaRPr lang="en-US" dirty="0"/>
          </a:p>
        </p:txBody>
      </p:sp>
    </p:spTree>
    <p:extLst>
      <p:ext uri="{BB962C8B-B14F-4D97-AF65-F5344CB8AC3E}">
        <p14:creationId xmlns:p14="http://schemas.microsoft.com/office/powerpoint/2010/main" val="233002021"/>
      </p:ext>
    </p:extLst>
  </p:cSld>
  <p:clrMap bg1="lt1" tx1="dk1" bg2="lt2" tx2="dk2" accent1="accent1" accent2="accent2" accent3="accent3" accent4="accent4" accent5="accent5" accent6="accent6" hlink="hlink" folHlink="folHlink"/>
  <p:sldLayoutIdLst>
    <p:sldLayoutId id="2147484124" r:id="rId1"/>
    <p:sldLayoutId id="2147484125" r:id="rId2"/>
    <p:sldLayoutId id="2147484126" r:id="rId3"/>
    <p:sldLayoutId id="2147484127" r:id="rId4"/>
    <p:sldLayoutId id="2147484128" r:id="rId5"/>
    <p:sldLayoutId id="2147484129" r:id="rId6"/>
    <p:sldLayoutId id="2147484130" r:id="rId7"/>
    <p:sldLayoutId id="2147484131" r:id="rId8"/>
    <p:sldLayoutId id="2147484132" r:id="rId9"/>
    <p:sldLayoutId id="2147484133" r:id="rId10"/>
    <p:sldLayoutId id="21474841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914400"/>
            <a:ext cx="8077200" cy="1470025"/>
          </a:xfrm>
        </p:spPr>
        <p:txBody>
          <a:bodyPr>
            <a:normAutofit fontScale="90000"/>
          </a:bodyPr>
          <a:lstStyle/>
          <a:p>
            <a:r>
              <a:rPr lang="en-US" sz="3600" b="1" dirty="0" smtClean="0"/>
              <a:t/>
            </a:r>
            <a:br>
              <a:rPr lang="en-US" sz="3600" b="1" dirty="0" smtClean="0"/>
            </a:br>
            <a:r>
              <a:rPr lang="en-US" sz="3600" b="1" dirty="0" smtClean="0"/>
              <a:t>2025 Initiative:</a:t>
            </a:r>
            <a:br>
              <a:rPr lang="en-US" sz="3600" b="1" dirty="0" smtClean="0"/>
            </a:br>
            <a:r>
              <a:rPr lang="en-US" sz="3600" b="1" dirty="0" smtClean="0"/>
              <a:t> </a:t>
            </a:r>
            <a:r>
              <a:rPr lang="en-US" sz="3600" b="1" dirty="0"/>
              <a:t>CSU and CI Metrics </a:t>
            </a:r>
            <a:r>
              <a:rPr lang="en-US" sz="3600" b="1" dirty="0" smtClean="0"/>
              <a:t>&amp; Benchmarks</a:t>
            </a:r>
            <a:endParaRPr lang="en-US" sz="3600" b="1" dirty="0"/>
          </a:p>
        </p:txBody>
      </p:sp>
      <p:sp>
        <p:nvSpPr>
          <p:cNvPr id="2" name="TextBox 1"/>
          <p:cNvSpPr txBox="1"/>
          <p:nvPr/>
        </p:nvSpPr>
        <p:spPr>
          <a:xfrm>
            <a:off x="990600" y="3962400"/>
            <a:ext cx="8305800" cy="646331"/>
          </a:xfrm>
          <a:prstGeom prst="rect">
            <a:avLst/>
          </a:prstGeom>
          <a:noFill/>
        </p:spPr>
        <p:txBody>
          <a:bodyPr wrap="square" rtlCol="0">
            <a:spAutoFit/>
          </a:bodyPr>
          <a:lstStyle/>
          <a:p>
            <a:r>
              <a:rPr lang="en-US" b="1" dirty="0" smtClean="0">
                <a:solidFill>
                  <a:schemeClr val="bg1">
                    <a:lumMod val="50000"/>
                  </a:schemeClr>
                </a:solidFill>
                <a:latin typeface="Calibri" panose="020F0502020204030204" pitchFamily="34" charset="0"/>
              </a:rPr>
              <a:t>Judy King	 </a:t>
            </a:r>
            <a:r>
              <a:rPr lang="en-US" b="1" dirty="0">
                <a:solidFill>
                  <a:schemeClr val="bg1">
                    <a:lumMod val="50000"/>
                  </a:schemeClr>
                </a:solidFill>
                <a:latin typeface="Calibri" panose="020F0502020204030204" pitchFamily="34" charset="0"/>
              </a:rPr>
              <a:t> </a:t>
            </a:r>
            <a:r>
              <a:rPr lang="en-US" b="1" dirty="0" smtClean="0">
                <a:solidFill>
                  <a:schemeClr val="bg1">
                    <a:lumMod val="50000"/>
                  </a:schemeClr>
                </a:solidFill>
                <a:latin typeface="Calibri" panose="020F0502020204030204" pitchFamily="34" charset="0"/>
              </a:rPr>
              <a:t>              Kristin Jordan           Bob Ngo	</a:t>
            </a:r>
            <a:r>
              <a:rPr lang="en-US" b="1" dirty="0">
                <a:solidFill>
                  <a:schemeClr val="bg1">
                    <a:lumMod val="50000"/>
                  </a:schemeClr>
                </a:solidFill>
                <a:latin typeface="Calibri" panose="020F0502020204030204" pitchFamily="34" charset="0"/>
              </a:rPr>
              <a:t> </a:t>
            </a:r>
            <a:r>
              <a:rPr lang="en-US" b="1" dirty="0" smtClean="0">
                <a:solidFill>
                  <a:schemeClr val="bg1">
                    <a:lumMod val="50000"/>
                  </a:schemeClr>
                </a:solidFill>
                <a:latin typeface="Calibri" panose="020F0502020204030204" pitchFamily="34" charset="0"/>
              </a:rPr>
              <a:t>                 Michael Bourgeois</a:t>
            </a:r>
          </a:p>
          <a:p>
            <a:r>
              <a:rPr lang="en-US" dirty="0" smtClean="0">
                <a:solidFill>
                  <a:schemeClr val="bg1">
                    <a:lumMod val="50000"/>
                  </a:schemeClr>
                </a:solidFill>
                <a:latin typeface="Calibri" panose="020F0502020204030204" pitchFamily="34" charset="0"/>
              </a:rPr>
              <a:t>Data Analyst           Consultant  </a:t>
            </a:r>
            <a:r>
              <a:rPr lang="en-US"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              Senior Analyst</a:t>
            </a:r>
            <a:r>
              <a:rPr lang="en-US" dirty="0">
                <a:solidFill>
                  <a:schemeClr val="bg1">
                    <a:lumMod val="50000"/>
                  </a:schemeClr>
                </a:solidFill>
                <a:latin typeface="Calibri" panose="020F0502020204030204" pitchFamily="34" charset="0"/>
              </a:rPr>
              <a:t> </a:t>
            </a:r>
            <a:r>
              <a:rPr lang="en-US" dirty="0" smtClean="0">
                <a:solidFill>
                  <a:schemeClr val="bg1">
                    <a:lumMod val="50000"/>
                  </a:schemeClr>
                </a:solidFill>
                <a:latin typeface="Calibri" panose="020F0502020204030204" pitchFamily="34" charset="0"/>
              </a:rPr>
              <a:t>          Executive Director</a:t>
            </a:r>
            <a:endParaRPr lang="en-US" dirty="0">
              <a:solidFill>
                <a:schemeClr val="bg1">
                  <a:lumMod val="50000"/>
                </a:schemeClr>
              </a:solidFill>
              <a:latin typeface="Calibri" panose="020F0502020204030204" pitchFamily="34" charset="0"/>
            </a:endParaRPr>
          </a:p>
        </p:txBody>
      </p:sp>
      <p:sp>
        <p:nvSpPr>
          <p:cNvPr id="3" name="Subtitle 2"/>
          <p:cNvSpPr>
            <a:spLocks noGrp="1"/>
          </p:cNvSpPr>
          <p:nvPr>
            <p:ph type="subTitle" idx="1"/>
          </p:nvPr>
        </p:nvSpPr>
        <p:spPr>
          <a:xfrm>
            <a:off x="609600" y="3124200"/>
            <a:ext cx="8229600" cy="914400"/>
          </a:xfrm>
        </p:spPr>
        <p:txBody>
          <a:bodyPr/>
          <a:lstStyle/>
          <a:p>
            <a:r>
              <a:rPr lang="en-US" dirty="0" smtClean="0">
                <a:solidFill>
                  <a:schemeClr val="bg1">
                    <a:lumMod val="50000"/>
                  </a:schemeClr>
                </a:solidFill>
              </a:rPr>
              <a:t>Institutional Research, Planning &amp; Effectiveness</a:t>
            </a:r>
            <a:endParaRPr lang="en-US" dirty="0">
              <a:solidFill>
                <a:schemeClr val="bg1">
                  <a:lumMod val="50000"/>
                </a:schemeClr>
              </a:solidFill>
            </a:endParaRPr>
          </a:p>
        </p:txBody>
      </p:sp>
    </p:spTree>
    <p:extLst>
      <p:ext uri="{BB962C8B-B14F-4D97-AF65-F5344CB8AC3E}">
        <p14:creationId xmlns:p14="http://schemas.microsoft.com/office/powerpoint/2010/main" val="16520954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Four Year Ranked Average FTFT Freshmen Graduation Rates across all Campuses </a:t>
            </a:r>
            <a:r>
              <a:rPr lang="en-US" sz="3600" dirty="0" smtClean="0"/>
              <a:t>&amp;Systemwide</a:t>
            </a:r>
            <a:endParaRPr lang="en-US" sz="3600" dirty="0"/>
          </a:p>
        </p:txBody>
      </p:sp>
      <p:pic>
        <p:nvPicPr>
          <p:cNvPr id="4" name="Content Placeholder 3"/>
          <p:cNvPicPr>
            <a:picLocks noGrp="1" noChangeAspect="1"/>
          </p:cNvPicPr>
          <p:nvPr>
            <p:ph idx="1"/>
          </p:nvPr>
        </p:nvPicPr>
        <p:blipFill>
          <a:blip r:embed="rId2"/>
          <a:stretch>
            <a:fillRect/>
          </a:stretch>
        </p:blipFill>
        <p:spPr>
          <a:xfrm>
            <a:off x="762000" y="1752600"/>
            <a:ext cx="8077200" cy="4267200"/>
          </a:xfrm>
          <a:prstGeom prst="rect">
            <a:avLst/>
          </a:prstGeom>
        </p:spPr>
      </p:pic>
    </p:spTree>
    <p:extLst>
      <p:ext uri="{BB962C8B-B14F-4D97-AF65-F5344CB8AC3E}">
        <p14:creationId xmlns:p14="http://schemas.microsoft.com/office/powerpoint/2010/main" val="19337907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1143000"/>
          </a:xfrm>
        </p:spPr>
        <p:txBody>
          <a:bodyPr>
            <a:noAutofit/>
          </a:bodyPr>
          <a:lstStyle/>
          <a:p>
            <a:r>
              <a:rPr lang="en-US" sz="3600" dirty="0"/>
              <a:t>Six Year FTFT Freshmen Graduation Rates Comparison across all Campuses </a:t>
            </a:r>
            <a:r>
              <a:rPr lang="en-US" sz="3600" dirty="0" smtClean="0"/>
              <a:t>&amp; Systemwide</a:t>
            </a:r>
            <a:endParaRPr lang="en-US" sz="3600" dirty="0"/>
          </a:p>
        </p:txBody>
      </p:sp>
      <p:pic>
        <p:nvPicPr>
          <p:cNvPr id="4" name="Content Placeholder 3"/>
          <p:cNvPicPr>
            <a:picLocks noGrp="1" noChangeAspect="1"/>
          </p:cNvPicPr>
          <p:nvPr>
            <p:ph idx="1"/>
          </p:nvPr>
        </p:nvPicPr>
        <p:blipFill>
          <a:blip r:embed="rId2"/>
          <a:stretch>
            <a:fillRect/>
          </a:stretch>
        </p:blipFill>
        <p:spPr>
          <a:xfrm>
            <a:off x="762000" y="1600200"/>
            <a:ext cx="8229600" cy="4490286"/>
          </a:xfrm>
          <a:prstGeom prst="rect">
            <a:avLst/>
          </a:prstGeom>
        </p:spPr>
      </p:pic>
    </p:spTree>
    <p:extLst>
      <p:ext uri="{BB962C8B-B14F-4D97-AF65-F5344CB8AC3E}">
        <p14:creationId xmlns:p14="http://schemas.microsoft.com/office/powerpoint/2010/main" val="1485046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Six Year Ranked Average FTFT Freshmen Graduation Rates across all Campuses </a:t>
            </a:r>
            <a:r>
              <a:rPr lang="en-US" sz="3600" dirty="0" smtClean="0"/>
              <a:t>&amp; Systemwide</a:t>
            </a:r>
            <a:endParaRPr lang="en-US" sz="3600" dirty="0"/>
          </a:p>
        </p:txBody>
      </p:sp>
      <p:pic>
        <p:nvPicPr>
          <p:cNvPr id="4" name="Content Placeholder 3"/>
          <p:cNvPicPr>
            <a:picLocks noGrp="1" noChangeAspect="1"/>
          </p:cNvPicPr>
          <p:nvPr>
            <p:ph idx="1"/>
          </p:nvPr>
        </p:nvPicPr>
        <p:blipFill>
          <a:blip r:embed="rId2"/>
          <a:stretch>
            <a:fillRect/>
          </a:stretch>
        </p:blipFill>
        <p:spPr>
          <a:xfrm>
            <a:off x="990600" y="1676400"/>
            <a:ext cx="7467600" cy="4437981"/>
          </a:xfrm>
          <a:prstGeom prst="rect">
            <a:avLst/>
          </a:prstGeom>
        </p:spPr>
      </p:pic>
    </p:spTree>
    <p:extLst>
      <p:ext uri="{BB962C8B-B14F-4D97-AF65-F5344CB8AC3E}">
        <p14:creationId xmlns:p14="http://schemas.microsoft.com/office/powerpoint/2010/main" val="6350948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8229600" cy="1143000"/>
          </a:xfrm>
        </p:spPr>
        <p:txBody>
          <a:bodyPr>
            <a:noAutofit/>
          </a:bodyPr>
          <a:lstStyle/>
          <a:p>
            <a:r>
              <a:rPr lang="en-US" sz="3600" dirty="0"/>
              <a:t>Channel Islands FTFT Freshman 4 </a:t>
            </a:r>
            <a:r>
              <a:rPr lang="en-US" sz="3600" dirty="0" smtClean="0"/>
              <a:t>&amp; 6 </a:t>
            </a:r>
            <a:r>
              <a:rPr lang="en-US" sz="3600" dirty="0"/>
              <a:t>Year URM Graduation Gap</a:t>
            </a:r>
          </a:p>
        </p:txBody>
      </p:sp>
      <p:pic>
        <p:nvPicPr>
          <p:cNvPr id="4" name="Content Placeholder 3"/>
          <p:cNvPicPr>
            <a:picLocks noGrp="1" noChangeAspect="1"/>
          </p:cNvPicPr>
          <p:nvPr>
            <p:ph idx="1"/>
          </p:nvPr>
        </p:nvPicPr>
        <p:blipFill>
          <a:blip r:embed="rId3"/>
          <a:stretch>
            <a:fillRect/>
          </a:stretch>
        </p:blipFill>
        <p:spPr>
          <a:xfrm>
            <a:off x="838200" y="1600200"/>
            <a:ext cx="8305800" cy="4326897"/>
          </a:xfrm>
          <a:prstGeom prst="rect">
            <a:avLst/>
          </a:prstGeom>
        </p:spPr>
      </p:pic>
    </p:spTree>
    <p:extLst>
      <p:ext uri="{BB962C8B-B14F-4D97-AF65-F5344CB8AC3E}">
        <p14:creationId xmlns:p14="http://schemas.microsoft.com/office/powerpoint/2010/main" val="40729445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FTFT </a:t>
            </a:r>
            <a:r>
              <a:rPr lang="en-US" sz="3600" dirty="0"/>
              <a:t>Freshmen 4 Year URM Graduation Rates Gap Comparison CI </a:t>
            </a:r>
            <a:r>
              <a:rPr lang="en-US" sz="3600" dirty="0" smtClean="0"/>
              <a:t>&amp; CSU</a:t>
            </a:r>
            <a:endParaRPr lang="en-US" sz="3600" dirty="0"/>
          </a:p>
        </p:txBody>
      </p:sp>
      <p:pic>
        <p:nvPicPr>
          <p:cNvPr id="4" name="Content Placeholder 3"/>
          <p:cNvPicPr>
            <a:picLocks noGrp="1" noChangeAspect="1"/>
          </p:cNvPicPr>
          <p:nvPr>
            <p:ph idx="1"/>
          </p:nvPr>
        </p:nvPicPr>
        <p:blipFill>
          <a:blip r:embed="rId3"/>
          <a:stretch>
            <a:fillRect/>
          </a:stretch>
        </p:blipFill>
        <p:spPr>
          <a:xfrm>
            <a:off x="822808" y="2209800"/>
            <a:ext cx="8350870" cy="3505200"/>
          </a:xfrm>
          <a:prstGeom prst="rect">
            <a:avLst/>
          </a:prstGeom>
        </p:spPr>
      </p:pic>
    </p:spTree>
    <p:extLst>
      <p:ext uri="{BB962C8B-B14F-4D97-AF65-F5344CB8AC3E}">
        <p14:creationId xmlns:p14="http://schemas.microsoft.com/office/powerpoint/2010/main" val="17636154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noAutofit/>
          </a:bodyPr>
          <a:lstStyle/>
          <a:p>
            <a:r>
              <a:rPr lang="en-US" sz="3600" dirty="0"/>
              <a:t>Average URM 4 Year Graduation Rate Gap in Comparison</a:t>
            </a:r>
          </a:p>
        </p:txBody>
      </p:sp>
      <p:pic>
        <p:nvPicPr>
          <p:cNvPr id="4" name="Content Placeholder 3"/>
          <p:cNvPicPr>
            <a:picLocks noGrp="1" noChangeAspect="1"/>
          </p:cNvPicPr>
          <p:nvPr>
            <p:ph idx="1"/>
          </p:nvPr>
        </p:nvPicPr>
        <p:blipFill>
          <a:blip r:embed="rId3"/>
          <a:stretch>
            <a:fillRect/>
          </a:stretch>
        </p:blipFill>
        <p:spPr>
          <a:xfrm>
            <a:off x="762000" y="1828800"/>
            <a:ext cx="8286244" cy="3657600"/>
          </a:xfrm>
          <a:prstGeom prst="rect">
            <a:avLst/>
          </a:prstGeom>
        </p:spPr>
      </p:pic>
    </p:spTree>
    <p:extLst>
      <p:ext uri="{BB962C8B-B14F-4D97-AF65-F5344CB8AC3E}">
        <p14:creationId xmlns:p14="http://schemas.microsoft.com/office/powerpoint/2010/main" val="2337145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FTFT Freshmen 6 Year URM Graduation Rates Gap Comparison CI </a:t>
            </a:r>
            <a:r>
              <a:rPr lang="en-US" sz="3600" dirty="0" smtClean="0"/>
              <a:t>&amp; CSU</a:t>
            </a:r>
            <a:endParaRPr lang="en-US" sz="3600" dirty="0"/>
          </a:p>
        </p:txBody>
      </p:sp>
      <p:pic>
        <p:nvPicPr>
          <p:cNvPr id="4" name="Content Placeholder 3"/>
          <p:cNvPicPr>
            <a:picLocks noGrp="1" noChangeAspect="1"/>
          </p:cNvPicPr>
          <p:nvPr>
            <p:ph idx="1"/>
          </p:nvPr>
        </p:nvPicPr>
        <p:blipFill>
          <a:blip r:embed="rId3"/>
          <a:stretch>
            <a:fillRect/>
          </a:stretch>
        </p:blipFill>
        <p:spPr>
          <a:xfrm>
            <a:off x="914400" y="1752600"/>
            <a:ext cx="7891498" cy="3810000"/>
          </a:xfrm>
          <a:prstGeom prst="rect">
            <a:avLst/>
          </a:prstGeom>
        </p:spPr>
      </p:pic>
    </p:spTree>
    <p:extLst>
      <p:ext uri="{BB962C8B-B14F-4D97-AF65-F5344CB8AC3E}">
        <p14:creationId xmlns:p14="http://schemas.microsoft.com/office/powerpoint/2010/main" val="2574934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1143000"/>
          </a:xfrm>
        </p:spPr>
        <p:txBody>
          <a:bodyPr>
            <a:noAutofit/>
          </a:bodyPr>
          <a:lstStyle/>
          <a:p>
            <a:r>
              <a:rPr lang="en-US" sz="3600" dirty="0"/>
              <a:t>Average URM 6 Year Graduation Rate Gap in Comparison</a:t>
            </a:r>
          </a:p>
        </p:txBody>
      </p:sp>
      <p:pic>
        <p:nvPicPr>
          <p:cNvPr id="4" name="Content Placeholder 3"/>
          <p:cNvPicPr>
            <a:picLocks noGrp="1" noChangeAspect="1"/>
          </p:cNvPicPr>
          <p:nvPr>
            <p:ph idx="1"/>
          </p:nvPr>
        </p:nvPicPr>
        <p:blipFill>
          <a:blip r:embed="rId3"/>
          <a:stretch>
            <a:fillRect/>
          </a:stretch>
        </p:blipFill>
        <p:spPr>
          <a:xfrm>
            <a:off x="914400" y="1600200"/>
            <a:ext cx="7772400" cy="4352544"/>
          </a:xfrm>
          <a:prstGeom prst="rect">
            <a:avLst/>
          </a:prstGeom>
        </p:spPr>
      </p:pic>
    </p:spTree>
    <p:extLst>
      <p:ext uri="{BB962C8B-B14F-4D97-AF65-F5344CB8AC3E}">
        <p14:creationId xmlns:p14="http://schemas.microsoft.com/office/powerpoint/2010/main" val="4054145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Channel Islands 4 and 6 Year FTF Pell *Recipient* Graduation Gap</a:t>
            </a:r>
          </a:p>
        </p:txBody>
      </p:sp>
      <p:pic>
        <p:nvPicPr>
          <p:cNvPr id="4" name="Content Placeholder 3"/>
          <p:cNvPicPr>
            <a:picLocks noGrp="1" noChangeAspect="1"/>
          </p:cNvPicPr>
          <p:nvPr>
            <p:ph idx="1"/>
          </p:nvPr>
        </p:nvPicPr>
        <p:blipFill>
          <a:blip r:embed="rId3"/>
          <a:stretch>
            <a:fillRect/>
          </a:stretch>
        </p:blipFill>
        <p:spPr>
          <a:xfrm>
            <a:off x="838200" y="1676400"/>
            <a:ext cx="8229600" cy="4191000"/>
          </a:xfrm>
          <a:prstGeom prst="rect">
            <a:avLst/>
          </a:prstGeom>
        </p:spPr>
      </p:pic>
    </p:spTree>
    <p:extLst>
      <p:ext uri="{BB962C8B-B14F-4D97-AF65-F5344CB8AC3E}">
        <p14:creationId xmlns:p14="http://schemas.microsoft.com/office/powerpoint/2010/main" val="2706672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FTFT Freshmen </a:t>
            </a:r>
            <a:r>
              <a:rPr lang="en-US" sz="3600" dirty="0" smtClean="0"/>
              <a:t>4 </a:t>
            </a:r>
            <a:r>
              <a:rPr lang="en-US" sz="3600" dirty="0"/>
              <a:t>Year </a:t>
            </a:r>
            <a:r>
              <a:rPr lang="en-US" sz="3600" dirty="0" smtClean="0"/>
              <a:t>Pell Recipient </a:t>
            </a:r>
            <a:r>
              <a:rPr lang="en-US" sz="3600" dirty="0"/>
              <a:t>Graduation Rates Gap </a:t>
            </a:r>
            <a:r>
              <a:rPr lang="en-US" sz="3600" dirty="0" smtClean="0"/>
              <a:t>CI </a:t>
            </a:r>
            <a:r>
              <a:rPr lang="en-US" sz="3600" dirty="0"/>
              <a:t>&amp; CSU</a:t>
            </a:r>
          </a:p>
        </p:txBody>
      </p:sp>
      <p:pic>
        <p:nvPicPr>
          <p:cNvPr id="4" name="Content Placeholder 3"/>
          <p:cNvPicPr>
            <a:picLocks noGrp="1" noChangeAspect="1"/>
          </p:cNvPicPr>
          <p:nvPr>
            <p:ph idx="1"/>
          </p:nvPr>
        </p:nvPicPr>
        <p:blipFill>
          <a:blip r:embed="rId2"/>
          <a:stretch>
            <a:fillRect/>
          </a:stretch>
        </p:blipFill>
        <p:spPr>
          <a:xfrm>
            <a:off x="949201" y="1828800"/>
            <a:ext cx="7757652" cy="3657600"/>
          </a:xfrm>
          <a:prstGeom prst="rect">
            <a:avLst/>
          </a:prstGeom>
        </p:spPr>
      </p:pic>
    </p:spTree>
    <p:extLst>
      <p:ext uri="{BB962C8B-B14F-4D97-AF65-F5344CB8AC3E}">
        <p14:creationId xmlns:p14="http://schemas.microsoft.com/office/powerpoint/2010/main" val="1388997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8229600" cy="1143000"/>
          </a:xfrm>
        </p:spPr>
        <p:txBody>
          <a:bodyPr>
            <a:normAutofit fontScale="90000"/>
          </a:bodyPr>
          <a:lstStyle/>
          <a:p>
            <a:r>
              <a:rPr lang="en-US" dirty="0" smtClean="0"/>
              <a:t>2025 Initiative Student Success Metrics</a:t>
            </a:r>
            <a:endParaRPr lang="en-US" dirty="0"/>
          </a:p>
        </p:txBody>
      </p:sp>
      <p:pic>
        <p:nvPicPr>
          <p:cNvPr id="4" name="Content Placeholder 3"/>
          <p:cNvPicPr>
            <a:picLocks noGrp="1" noChangeAspect="1"/>
          </p:cNvPicPr>
          <p:nvPr>
            <p:ph idx="1"/>
          </p:nvPr>
        </p:nvPicPr>
        <p:blipFill>
          <a:blip r:embed="rId2"/>
          <a:stretch>
            <a:fillRect/>
          </a:stretch>
        </p:blipFill>
        <p:spPr>
          <a:xfrm>
            <a:off x="1524000" y="1363028"/>
            <a:ext cx="6096000" cy="4645025"/>
          </a:xfrm>
          <a:prstGeom prst="rect">
            <a:avLst/>
          </a:prstGeom>
        </p:spPr>
      </p:pic>
    </p:spTree>
    <p:extLst>
      <p:ext uri="{BB962C8B-B14F-4D97-AF65-F5344CB8AC3E}">
        <p14:creationId xmlns:p14="http://schemas.microsoft.com/office/powerpoint/2010/main" val="2871231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305" y="304800"/>
            <a:ext cx="8229600" cy="1143000"/>
          </a:xfrm>
        </p:spPr>
        <p:txBody>
          <a:bodyPr>
            <a:noAutofit/>
          </a:bodyPr>
          <a:lstStyle/>
          <a:p>
            <a:r>
              <a:rPr lang="en-US" sz="3600" dirty="0"/>
              <a:t>Average </a:t>
            </a:r>
            <a:r>
              <a:rPr lang="en-US" sz="3600" dirty="0" smtClean="0"/>
              <a:t>Pell 4 </a:t>
            </a:r>
            <a:r>
              <a:rPr lang="en-US" sz="3600" dirty="0"/>
              <a:t>Year Graduation Rate Gap in Comparison</a:t>
            </a:r>
          </a:p>
        </p:txBody>
      </p:sp>
      <p:pic>
        <p:nvPicPr>
          <p:cNvPr id="4" name="Content Placeholder 3"/>
          <p:cNvPicPr>
            <a:picLocks noGrp="1" noChangeAspect="1"/>
          </p:cNvPicPr>
          <p:nvPr>
            <p:ph idx="1"/>
          </p:nvPr>
        </p:nvPicPr>
        <p:blipFill>
          <a:blip r:embed="rId2"/>
          <a:stretch>
            <a:fillRect/>
          </a:stretch>
        </p:blipFill>
        <p:spPr>
          <a:xfrm>
            <a:off x="838199" y="1752600"/>
            <a:ext cx="8157813" cy="3733800"/>
          </a:xfrm>
          <a:prstGeom prst="rect">
            <a:avLst/>
          </a:prstGeom>
        </p:spPr>
      </p:pic>
    </p:spTree>
    <p:extLst>
      <p:ext uri="{BB962C8B-B14F-4D97-AF65-F5344CB8AC3E}">
        <p14:creationId xmlns:p14="http://schemas.microsoft.com/office/powerpoint/2010/main" val="11091640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FTFT Freshmen </a:t>
            </a:r>
            <a:r>
              <a:rPr lang="en-US" sz="3600" dirty="0" smtClean="0"/>
              <a:t>6</a:t>
            </a:r>
            <a:br>
              <a:rPr lang="en-US" sz="3600" dirty="0" smtClean="0"/>
            </a:br>
            <a:r>
              <a:rPr lang="en-US" sz="3600" dirty="0" smtClean="0"/>
              <a:t> </a:t>
            </a:r>
            <a:r>
              <a:rPr lang="en-US" sz="3600" dirty="0"/>
              <a:t>Year Pell Recipient Graduation Rates Gap CI &amp; CSU</a:t>
            </a:r>
          </a:p>
        </p:txBody>
      </p:sp>
      <p:pic>
        <p:nvPicPr>
          <p:cNvPr id="4" name="Content Placeholder 3"/>
          <p:cNvPicPr>
            <a:picLocks noGrp="1" noChangeAspect="1"/>
          </p:cNvPicPr>
          <p:nvPr>
            <p:ph idx="1"/>
          </p:nvPr>
        </p:nvPicPr>
        <p:blipFill>
          <a:blip r:embed="rId2"/>
          <a:stretch>
            <a:fillRect/>
          </a:stretch>
        </p:blipFill>
        <p:spPr>
          <a:xfrm>
            <a:off x="901429" y="1981200"/>
            <a:ext cx="7785371" cy="3733800"/>
          </a:xfrm>
          <a:prstGeom prst="rect">
            <a:avLst/>
          </a:prstGeom>
        </p:spPr>
      </p:pic>
    </p:spTree>
    <p:extLst>
      <p:ext uri="{BB962C8B-B14F-4D97-AF65-F5344CB8AC3E}">
        <p14:creationId xmlns:p14="http://schemas.microsoft.com/office/powerpoint/2010/main" val="1387183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356" y="381000"/>
            <a:ext cx="8229600" cy="1143000"/>
          </a:xfrm>
        </p:spPr>
        <p:txBody>
          <a:bodyPr>
            <a:noAutofit/>
          </a:bodyPr>
          <a:lstStyle/>
          <a:p>
            <a:r>
              <a:rPr lang="en-US" sz="3600" dirty="0"/>
              <a:t>Average Pell </a:t>
            </a:r>
            <a:r>
              <a:rPr lang="en-US" sz="3600" dirty="0" smtClean="0"/>
              <a:t>6 </a:t>
            </a:r>
            <a:r>
              <a:rPr lang="en-US" sz="3600" dirty="0"/>
              <a:t>Year Graduation Rate Gap in Comparison</a:t>
            </a:r>
          </a:p>
        </p:txBody>
      </p:sp>
      <p:pic>
        <p:nvPicPr>
          <p:cNvPr id="4" name="Content Placeholder 3"/>
          <p:cNvPicPr>
            <a:picLocks noGrp="1" noChangeAspect="1"/>
          </p:cNvPicPr>
          <p:nvPr>
            <p:ph idx="1"/>
          </p:nvPr>
        </p:nvPicPr>
        <p:blipFill>
          <a:blip r:embed="rId2"/>
          <a:stretch>
            <a:fillRect/>
          </a:stretch>
        </p:blipFill>
        <p:spPr>
          <a:xfrm>
            <a:off x="838200" y="1600200"/>
            <a:ext cx="7772400" cy="4191000"/>
          </a:xfrm>
          <a:prstGeom prst="rect">
            <a:avLst/>
          </a:prstGeom>
        </p:spPr>
      </p:pic>
    </p:spTree>
    <p:extLst>
      <p:ext uri="{BB962C8B-B14F-4D97-AF65-F5344CB8AC3E}">
        <p14:creationId xmlns:p14="http://schemas.microsoft.com/office/powerpoint/2010/main" val="4094029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709"/>
            <a:ext cx="8229600" cy="1143000"/>
          </a:xfrm>
        </p:spPr>
        <p:txBody>
          <a:bodyPr/>
          <a:lstStyle/>
          <a:p>
            <a:r>
              <a:rPr lang="en-US" dirty="0" smtClean="0"/>
              <a:t>FTFT Freshmen First Generation</a:t>
            </a:r>
            <a:endParaRPr lang="en-US" dirty="0"/>
          </a:p>
        </p:txBody>
      </p:sp>
      <p:pic>
        <p:nvPicPr>
          <p:cNvPr id="4" name="Content Placeholder 3"/>
          <p:cNvPicPr>
            <a:picLocks noGrp="1" noChangeAspect="1"/>
          </p:cNvPicPr>
          <p:nvPr>
            <p:ph idx="1"/>
          </p:nvPr>
        </p:nvPicPr>
        <p:blipFill>
          <a:blip r:embed="rId2"/>
          <a:stretch>
            <a:fillRect/>
          </a:stretch>
        </p:blipFill>
        <p:spPr>
          <a:xfrm>
            <a:off x="762000" y="990600"/>
            <a:ext cx="8227651" cy="4800600"/>
          </a:xfrm>
          <a:prstGeom prst="rect">
            <a:avLst/>
          </a:prstGeom>
        </p:spPr>
      </p:pic>
    </p:spTree>
    <p:extLst>
      <p:ext uri="{BB962C8B-B14F-4D97-AF65-F5344CB8AC3E}">
        <p14:creationId xmlns:p14="http://schemas.microsoft.com/office/powerpoint/2010/main" val="6763428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2514599" y="2438400"/>
            <a:ext cx="4367283" cy="2438400"/>
          </a:xfrm>
          <a:prstGeom prst="rect">
            <a:avLst/>
          </a:prstGeom>
        </p:spPr>
      </p:pic>
    </p:spTree>
    <p:extLst>
      <p:ext uri="{BB962C8B-B14F-4D97-AF65-F5344CB8AC3E}">
        <p14:creationId xmlns:p14="http://schemas.microsoft.com/office/powerpoint/2010/main" val="1272338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600" dirty="0" smtClean="0"/>
              <a:t>Transfer Graduation </a:t>
            </a:r>
            <a:r>
              <a:rPr lang="en-US" sz="3600" dirty="0"/>
              <a:t>Rates</a:t>
            </a:r>
          </a:p>
        </p:txBody>
      </p:sp>
      <p:pic>
        <p:nvPicPr>
          <p:cNvPr id="5" name="Content Placeholder 4"/>
          <p:cNvPicPr>
            <a:picLocks noGrp="1" noChangeAspect="1"/>
          </p:cNvPicPr>
          <p:nvPr>
            <p:ph idx="1"/>
          </p:nvPr>
        </p:nvPicPr>
        <p:blipFill>
          <a:blip r:embed="rId2"/>
          <a:stretch>
            <a:fillRect/>
          </a:stretch>
        </p:blipFill>
        <p:spPr>
          <a:xfrm>
            <a:off x="1199605" y="1295400"/>
            <a:ext cx="7106195" cy="4298345"/>
          </a:xfrm>
          <a:prstGeom prst="rect">
            <a:avLst/>
          </a:prstGeom>
        </p:spPr>
      </p:pic>
    </p:spTree>
    <p:extLst>
      <p:ext uri="{BB962C8B-B14F-4D97-AF65-F5344CB8AC3E}">
        <p14:creationId xmlns:p14="http://schemas.microsoft.com/office/powerpoint/2010/main" val="10751444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Autofit/>
          </a:bodyPr>
          <a:lstStyle/>
          <a:p>
            <a:r>
              <a:rPr lang="en-US" sz="3600" dirty="0"/>
              <a:t>Two Year Transfer Graduation Rates Comparison across all Campuses and with the Systemwide Average</a:t>
            </a:r>
          </a:p>
        </p:txBody>
      </p:sp>
      <p:pic>
        <p:nvPicPr>
          <p:cNvPr id="4" name="Content Placeholder 3"/>
          <p:cNvPicPr>
            <a:picLocks noGrp="1" noChangeAspect="1"/>
          </p:cNvPicPr>
          <p:nvPr>
            <p:ph idx="1"/>
          </p:nvPr>
        </p:nvPicPr>
        <p:blipFill>
          <a:blip r:embed="rId2"/>
          <a:stretch>
            <a:fillRect/>
          </a:stretch>
        </p:blipFill>
        <p:spPr>
          <a:xfrm>
            <a:off x="914400" y="1752600"/>
            <a:ext cx="7481221" cy="4267200"/>
          </a:xfrm>
          <a:prstGeom prst="rect">
            <a:avLst/>
          </a:prstGeom>
        </p:spPr>
      </p:pic>
    </p:spTree>
    <p:extLst>
      <p:ext uri="{BB962C8B-B14F-4D97-AF65-F5344CB8AC3E}">
        <p14:creationId xmlns:p14="http://schemas.microsoft.com/office/powerpoint/2010/main" val="17461177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8229600" cy="1143000"/>
          </a:xfrm>
        </p:spPr>
        <p:txBody>
          <a:bodyPr>
            <a:noAutofit/>
          </a:bodyPr>
          <a:lstStyle/>
          <a:p>
            <a:r>
              <a:rPr lang="en-US" sz="3600" dirty="0"/>
              <a:t/>
            </a:r>
            <a:br>
              <a:rPr lang="en-US" sz="3600" dirty="0"/>
            </a:br>
            <a:r>
              <a:rPr lang="en-US" sz="3600" dirty="0" smtClean="0"/>
              <a:t/>
            </a:r>
            <a:br>
              <a:rPr lang="en-US" sz="3600" dirty="0" smtClean="0"/>
            </a:br>
            <a:r>
              <a:rPr lang="en-US" sz="3600" dirty="0" smtClean="0"/>
              <a:t>Two </a:t>
            </a:r>
            <a:r>
              <a:rPr lang="en-US" sz="3600" dirty="0"/>
              <a:t>Year Ranked Average </a:t>
            </a:r>
            <a:r>
              <a:rPr lang="en-US" sz="3600" dirty="0" smtClean="0"/>
              <a:t>Transfer Graduation </a:t>
            </a:r>
            <a:r>
              <a:rPr lang="en-US" sz="3600" dirty="0"/>
              <a:t>Rates across all Campuses &amp; Systemwide</a:t>
            </a:r>
          </a:p>
        </p:txBody>
      </p:sp>
      <p:pic>
        <p:nvPicPr>
          <p:cNvPr id="4" name="Content Placeholder 3"/>
          <p:cNvPicPr>
            <a:picLocks noGrp="1" noChangeAspect="1"/>
          </p:cNvPicPr>
          <p:nvPr>
            <p:ph idx="1"/>
          </p:nvPr>
        </p:nvPicPr>
        <p:blipFill>
          <a:blip r:embed="rId2"/>
          <a:stretch>
            <a:fillRect/>
          </a:stretch>
        </p:blipFill>
        <p:spPr>
          <a:xfrm>
            <a:off x="838200" y="1904999"/>
            <a:ext cx="7620000" cy="4163505"/>
          </a:xfrm>
          <a:prstGeom prst="rect">
            <a:avLst/>
          </a:prstGeom>
        </p:spPr>
      </p:pic>
    </p:spTree>
    <p:extLst>
      <p:ext uri="{BB962C8B-B14F-4D97-AF65-F5344CB8AC3E}">
        <p14:creationId xmlns:p14="http://schemas.microsoft.com/office/powerpoint/2010/main" val="38993830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Four Year Transfer Graduation Rates Comparison across all Campuses and with the Systemwide Average</a:t>
            </a:r>
          </a:p>
        </p:txBody>
      </p:sp>
      <p:pic>
        <p:nvPicPr>
          <p:cNvPr id="4" name="Content Placeholder 3"/>
          <p:cNvPicPr>
            <a:picLocks noGrp="1" noChangeAspect="1"/>
          </p:cNvPicPr>
          <p:nvPr>
            <p:ph idx="1"/>
          </p:nvPr>
        </p:nvPicPr>
        <p:blipFill>
          <a:blip r:embed="rId2"/>
          <a:stretch>
            <a:fillRect/>
          </a:stretch>
        </p:blipFill>
        <p:spPr>
          <a:xfrm>
            <a:off x="914400" y="1905000"/>
            <a:ext cx="7543800" cy="4126496"/>
          </a:xfrm>
          <a:prstGeom prst="rect">
            <a:avLst/>
          </a:prstGeom>
        </p:spPr>
      </p:pic>
    </p:spTree>
    <p:extLst>
      <p:ext uri="{BB962C8B-B14F-4D97-AF65-F5344CB8AC3E}">
        <p14:creationId xmlns:p14="http://schemas.microsoft.com/office/powerpoint/2010/main" val="9907233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Four </a:t>
            </a:r>
            <a:r>
              <a:rPr lang="en-US" sz="3600" dirty="0"/>
              <a:t>Year Ranked Average Transfer Graduation Rates across all Campuses &amp; Systemwide</a:t>
            </a:r>
          </a:p>
        </p:txBody>
      </p:sp>
      <p:pic>
        <p:nvPicPr>
          <p:cNvPr id="4" name="Content Placeholder 3"/>
          <p:cNvPicPr>
            <a:picLocks noGrp="1" noChangeAspect="1"/>
          </p:cNvPicPr>
          <p:nvPr>
            <p:ph idx="1"/>
          </p:nvPr>
        </p:nvPicPr>
        <p:blipFill>
          <a:blip r:embed="rId2"/>
          <a:stretch>
            <a:fillRect/>
          </a:stretch>
        </p:blipFill>
        <p:spPr>
          <a:xfrm>
            <a:off x="1219200" y="1600200"/>
            <a:ext cx="7086600" cy="4483869"/>
          </a:xfrm>
          <a:prstGeom prst="rect">
            <a:avLst/>
          </a:prstGeom>
        </p:spPr>
      </p:pic>
    </p:spTree>
    <p:extLst>
      <p:ext uri="{BB962C8B-B14F-4D97-AF65-F5344CB8AC3E}">
        <p14:creationId xmlns:p14="http://schemas.microsoft.com/office/powerpoint/2010/main" val="282358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sz="3600" dirty="0"/>
              <a:t>Graduation</a:t>
            </a:r>
            <a:r>
              <a:rPr lang="en-US" dirty="0"/>
              <a:t> Initiative 2025 Goals</a:t>
            </a:r>
          </a:p>
        </p:txBody>
      </p:sp>
      <p:pic>
        <p:nvPicPr>
          <p:cNvPr id="6" name="Content Placeholder 5"/>
          <p:cNvPicPr>
            <a:picLocks noGrp="1" noChangeAspect="1"/>
          </p:cNvPicPr>
          <p:nvPr>
            <p:ph idx="1"/>
          </p:nvPr>
        </p:nvPicPr>
        <p:blipFill>
          <a:blip r:embed="rId3"/>
          <a:stretch>
            <a:fillRect/>
          </a:stretch>
        </p:blipFill>
        <p:spPr>
          <a:xfrm>
            <a:off x="834704" y="1371600"/>
            <a:ext cx="7474592" cy="4419600"/>
          </a:xfrm>
          <a:prstGeom prst="rect">
            <a:avLst/>
          </a:prstGeom>
        </p:spPr>
      </p:pic>
    </p:spTree>
    <p:extLst>
      <p:ext uri="{BB962C8B-B14F-4D97-AF65-F5344CB8AC3E}">
        <p14:creationId xmlns:p14="http://schemas.microsoft.com/office/powerpoint/2010/main" val="28369147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339"/>
            <a:ext cx="8229600" cy="1143000"/>
          </a:xfrm>
        </p:spPr>
        <p:txBody>
          <a:bodyPr>
            <a:noAutofit/>
          </a:bodyPr>
          <a:lstStyle/>
          <a:p>
            <a:r>
              <a:rPr lang="en-US" sz="3600" dirty="0" smtClean="0"/>
              <a:t>  CI CCC Transfer 2 </a:t>
            </a:r>
            <a:r>
              <a:rPr lang="en-US" sz="3600" dirty="0"/>
              <a:t>&amp; </a:t>
            </a:r>
            <a:r>
              <a:rPr lang="en-US" sz="3600" dirty="0" smtClean="0"/>
              <a:t>4 </a:t>
            </a:r>
            <a:r>
              <a:rPr lang="en-US" sz="3600" dirty="0"/>
              <a:t>Year URM Graduation Gap</a:t>
            </a:r>
          </a:p>
        </p:txBody>
      </p:sp>
      <p:pic>
        <p:nvPicPr>
          <p:cNvPr id="8" name="Content Placeholder 7"/>
          <p:cNvPicPr>
            <a:picLocks noGrp="1" noChangeAspect="1"/>
          </p:cNvPicPr>
          <p:nvPr>
            <p:ph idx="1"/>
          </p:nvPr>
        </p:nvPicPr>
        <p:blipFill>
          <a:blip r:embed="rId2"/>
          <a:stretch>
            <a:fillRect/>
          </a:stretch>
        </p:blipFill>
        <p:spPr>
          <a:xfrm>
            <a:off x="1143000" y="1196975"/>
            <a:ext cx="7162800" cy="5042157"/>
          </a:xfrm>
          <a:prstGeom prst="rect">
            <a:avLst/>
          </a:prstGeom>
        </p:spPr>
      </p:pic>
    </p:spTree>
    <p:extLst>
      <p:ext uri="{BB962C8B-B14F-4D97-AF65-F5344CB8AC3E}">
        <p14:creationId xmlns:p14="http://schemas.microsoft.com/office/powerpoint/2010/main" val="19540135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noAutofit/>
          </a:bodyPr>
          <a:lstStyle/>
          <a:p>
            <a:r>
              <a:rPr lang="en-US" sz="3600" dirty="0"/>
              <a:t>CI CCC </a:t>
            </a:r>
            <a:r>
              <a:rPr lang="en-US" sz="3600" dirty="0" smtClean="0"/>
              <a:t>Transfer 2 </a:t>
            </a:r>
            <a:r>
              <a:rPr lang="en-US" sz="3600" dirty="0"/>
              <a:t>&amp; 4 </a:t>
            </a:r>
            <a:r>
              <a:rPr lang="en-US" sz="3600" dirty="0" smtClean="0"/>
              <a:t>Year </a:t>
            </a:r>
            <a:r>
              <a:rPr lang="en-US" sz="3600" dirty="0"/>
              <a:t>Pell Recipient </a:t>
            </a:r>
            <a:r>
              <a:rPr lang="en-US" sz="3600" dirty="0" smtClean="0"/>
              <a:t> </a:t>
            </a:r>
            <a:r>
              <a:rPr lang="en-US" sz="3600" dirty="0"/>
              <a:t>Graduation Gap</a:t>
            </a:r>
          </a:p>
        </p:txBody>
      </p:sp>
      <p:pic>
        <p:nvPicPr>
          <p:cNvPr id="4" name="Content Placeholder 3"/>
          <p:cNvPicPr>
            <a:picLocks noGrp="1" noChangeAspect="1"/>
          </p:cNvPicPr>
          <p:nvPr>
            <p:ph idx="1"/>
          </p:nvPr>
        </p:nvPicPr>
        <p:blipFill>
          <a:blip r:embed="rId2"/>
          <a:stretch>
            <a:fillRect/>
          </a:stretch>
        </p:blipFill>
        <p:spPr>
          <a:xfrm>
            <a:off x="1371600" y="1115291"/>
            <a:ext cx="6629400" cy="4980709"/>
          </a:xfrm>
          <a:prstGeom prst="rect">
            <a:avLst/>
          </a:prstGeom>
        </p:spPr>
      </p:pic>
    </p:spTree>
    <p:extLst>
      <p:ext uri="{BB962C8B-B14F-4D97-AF65-F5344CB8AC3E}">
        <p14:creationId xmlns:p14="http://schemas.microsoft.com/office/powerpoint/2010/main" val="5256208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229600" cy="1143000"/>
          </a:xfrm>
        </p:spPr>
        <p:txBody>
          <a:bodyPr>
            <a:noAutofit/>
          </a:bodyPr>
          <a:lstStyle/>
          <a:p>
            <a:r>
              <a:rPr lang="en-US" sz="3600" dirty="0"/>
              <a:t>CI CCC Transfer 2 &amp; 4 </a:t>
            </a:r>
            <a:r>
              <a:rPr lang="en-US" sz="3600" dirty="0" smtClean="0"/>
              <a:t>Year First Generation Graduation </a:t>
            </a:r>
            <a:r>
              <a:rPr lang="en-US" sz="3600" dirty="0"/>
              <a:t>Gap</a:t>
            </a:r>
          </a:p>
        </p:txBody>
      </p:sp>
      <p:pic>
        <p:nvPicPr>
          <p:cNvPr id="6" name="Content Placeholder 5"/>
          <p:cNvPicPr>
            <a:picLocks noGrp="1" noChangeAspect="1"/>
          </p:cNvPicPr>
          <p:nvPr>
            <p:ph idx="1"/>
          </p:nvPr>
        </p:nvPicPr>
        <p:blipFill>
          <a:blip r:embed="rId2"/>
          <a:stretch>
            <a:fillRect/>
          </a:stretch>
        </p:blipFill>
        <p:spPr>
          <a:xfrm>
            <a:off x="1524000" y="1143000"/>
            <a:ext cx="6400800" cy="5011181"/>
          </a:xfrm>
          <a:prstGeom prst="rect">
            <a:avLst/>
          </a:prstGeom>
        </p:spPr>
      </p:pic>
    </p:spTree>
    <p:extLst>
      <p:ext uri="{BB962C8B-B14F-4D97-AF65-F5344CB8AC3E}">
        <p14:creationId xmlns:p14="http://schemas.microsoft.com/office/powerpoint/2010/main" val="944755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Studies</a:t>
            </a:r>
            <a:endParaRPr lang="en-US" dirty="0"/>
          </a:p>
        </p:txBody>
      </p:sp>
      <p:sp>
        <p:nvSpPr>
          <p:cNvPr id="3" name="Content Placeholder 2"/>
          <p:cNvSpPr>
            <a:spLocks noGrp="1"/>
          </p:cNvSpPr>
          <p:nvPr>
            <p:ph idx="1"/>
          </p:nvPr>
        </p:nvSpPr>
        <p:spPr>
          <a:xfrm>
            <a:off x="762000" y="1600200"/>
            <a:ext cx="8229600" cy="4525963"/>
          </a:xfrm>
        </p:spPr>
        <p:txBody>
          <a:bodyPr/>
          <a:lstStyle/>
          <a:p>
            <a:r>
              <a:rPr lang="en-US" dirty="0" smtClean="0"/>
              <a:t>Majors / Academic Unit Profiles</a:t>
            </a:r>
          </a:p>
          <a:p>
            <a:r>
              <a:rPr lang="en-US" dirty="0" smtClean="0"/>
              <a:t>First year attrition?</a:t>
            </a:r>
          </a:p>
          <a:p>
            <a:r>
              <a:rPr lang="en-US" dirty="0" smtClean="0"/>
              <a:t>Close Seniors</a:t>
            </a:r>
          </a:p>
          <a:p>
            <a:r>
              <a:rPr lang="en-US" dirty="0" smtClean="0"/>
              <a:t>Seniors who do not graduate in 4</a:t>
            </a:r>
            <a:r>
              <a:rPr lang="en-US" baseline="30000" dirty="0" smtClean="0"/>
              <a:t>th</a:t>
            </a:r>
            <a:r>
              <a:rPr lang="en-US" dirty="0" smtClean="0"/>
              <a:t> year</a:t>
            </a:r>
          </a:p>
          <a:p>
            <a:r>
              <a:rPr lang="en-US" dirty="0" smtClean="0"/>
              <a:t>Degrees conferred w/Metrics</a:t>
            </a:r>
          </a:p>
          <a:p>
            <a:endParaRPr lang="en-US" dirty="0"/>
          </a:p>
        </p:txBody>
      </p:sp>
    </p:spTree>
    <p:extLst>
      <p:ext uri="{BB962C8B-B14F-4D97-AF65-F5344CB8AC3E}">
        <p14:creationId xmlns:p14="http://schemas.microsoft.com/office/powerpoint/2010/main" val="20796771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IRPE Updates</a:t>
            </a:r>
            <a:br>
              <a:rPr lang="en-US" dirty="0" smtClean="0"/>
            </a:br>
            <a:endParaRPr lang="en-US" dirty="0"/>
          </a:p>
        </p:txBody>
      </p:sp>
      <p:sp>
        <p:nvSpPr>
          <p:cNvPr id="3" name="Content Placeholder 2"/>
          <p:cNvSpPr>
            <a:spLocks noGrp="1"/>
          </p:cNvSpPr>
          <p:nvPr>
            <p:ph idx="1"/>
          </p:nvPr>
        </p:nvSpPr>
        <p:spPr>
          <a:xfrm>
            <a:off x="1295400" y="853972"/>
            <a:ext cx="6400800" cy="5135563"/>
          </a:xfrm>
        </p:spPr>
        <p:txBody>
          <a:bodyPr>
            <a:normAutofit fontScale="85000" lnSpcReduction="20000"/>
          </a:bodyPr>
          <a:lstStyle/>
          <a:p>
            <a:r>
              <a:rPr lang="en-US" dirty="0" smtClean="0"/>
              <a:t>Update</a:t>
            </a:r>
          </a:p>
          <a:p>
            <a:pPr lvl="1"/>
            <a:r>
              <a:rPr lang="en-US" dirty="0"/>
              <a:t>Data Warehouse</a:t>
            </a:r>
          </a:p>
          <a:p>
            <a:pPr lvl="1"/>
            <a:r>
              <a:rPr lang="en-US" dirty="0" smtClean="0"/>
              <a:t>Academic Unit Profiles</a:t>
            </a:r>
          </a:p>
          <a:p>
            <a:pPr lvl="1"/>
            <a:r>
              <a:rPr lang="en-US" dirty="0"/>
              <a:t>New Definitions</a:t>
            </a:r>
          </a:p>
          <a:p>
            <a:pPr lvl="1"/>
            <a:r>
              <a:rPr lang="en-US" dirty="0" smtClean="0"/>
              <a:t>DGC</a:t>
            </a:r>
          </a:p>
          <a:p>
            <a:pPr marL="457200" lvl="1" indent="0">
              <a:buNone/>
            </a:pPr>
            <a:endParaRPr lang="en-US" dirty="0" smtClean="0"/>
          </a:p>
          <a:p>
            <a:pPr marL="457200" lvl="1" indent="0">
              <a:buNone/>
            </a:pPr>
            <a:endParaRPr lang="en-US" dirty="0" smtClean="0"/>
          </a:p>
          <a:p>
            <a:r>
              <a:rPr lang="en-US" dirty="0" smtClean="0"/>
              <a:t>To Come this Year </a:t>
            </a:r>
          </a:p>
          <a:p>
            <a:pPr lvl="1"/>
            <a:r>
              <a:rPr lang="en-US" dirty="0" smtClean="0"/>
              <a:t>Dashboards</a:t>
            </a:r>
          </a:p>
          <a:p>
            <a:pPr lvl="1"/>
            <a:r>
              <a:rPr lang="en-US" dirty="0" smtClean="0"/>
              <a:t>Degrees Conferred w/metrics</a:t>
            </a:r>
          </a:p>
          <a:p>
            <a:pPr lvl="1"/>
            <a:r>
              <a:rPr lang="en-US" dirty="0" smtClean="0"/>
              <a:t>Student Success by majors</a:t>
            </a:r>
          </a:p>
          <a:p>
            <a:pPr lvl="1"/>
            <a:r>
              <a:rPr lang="en-US" dirty="0" smtClean="0"/>
              <a:t>BCSSE/NSSE Survey</a:t>
            </a:r>
          </a:p>
          <a:p>
            <a:pPr lvl="1"/>
            <a:r>
              <a:rPr lang="en-US" dirty="0" smtClean="0"/>
              <a:t>Commencement Survey</a:t>
            </a:r>
          </a:p>
          <a:p>
            <a:pPr lvl="1"/>
            <a:endParaRPr lang="en-US" dirty="0"/>
          </a:p>
        </p:txBody>
      </p:sp>
    </p:spTree>
    <p:extLst>
      <p:ext uri="{BB962C8B-B14F-4D97-AF65-F5344CB8AC3E}">
        <p14:creationId xmlns:p14="http://schemas.microsoft.com/office/powerpoint/2010/main" val="385767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Readiness</a:t>
            </a:r>
            <a:endParaRPr lang="en-US" dirty="0"/>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3"/>
          <a:stretch>
            <a:fillRect/>
          </a:stretch>
        </p:blipFill>
        <p:spPr>
          <a:xfrm>
            <a:off x="1828800" y="2438400"/>
            <a:ext cx="5324841" cy="2571750"/>
          </a:xfrm>
          <a:prstGeom prst="rect">
            <a:avLst/>
          </a:prstGeom>
        </p:spPr>
      </p:pic>
    </p:spTree>
    <p:extLst>
      <p:ext uri="{BB962C8B-B14F-4D97-AF65-F5344CB8AC3E}">
        <p14:creationId xmlns:p14="http://schemas.microsoft.com/office/powerpoint/2010/main" val="949027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8229600" cy="1143000"/>
          </a:xfrm>
        </p:spPr>
        <p:txBody>
          <a:bodyPr>
            <a:normAutofit/>
          </a:bodyPr>
          <a:lstStyle/>
          <a:p>
            <a:r>
              <a:rPr lang="en-US" sz="3600" dirty="0" smtClean="0"/>
              <a:t>Average </a:t>
            </a:r>
            <a:r>
              <a:rPr lang="en-US" sz="3600" dirty="0"/>
              <a:t>CI </a:t>
            </a:r>
            <a:r>
              <a:rPr lang="en-US" sz="3600" dirty="0" smtClean="0"/>
              <a:t>&amp; CSU </a:t>
            </a:r>
            <a:r>
              <a:rPr lang="en-US" sz="3600" dirty="0"/>
              <a:t>College Readiness</a:t>
            </a:r>
          </a:p>
        </p:txBody>
      </p:sp>
      <p:pic>
        <p:nvPicPr>
          <p:cNvPr id="4" name="Content Placeholder 3"/>
          <p:cNvPicPr>
            <a:picLocks noGrp="1" noChangeAspect="1"/>
          </p:cNvPicPr>
          <p:nvPr>
            <p:ph idx="1"/>
          </p:nvPr>
        </p:nvPicPr>
        <p:blipFill>
          <a:blip r:embed="rId2"/>
          <a:stretch>
            <a:fillRect/>
          </a:stretch>
        </p:blipFill>
        <p:spPr>
          <a:xfrm>
            <a:off x="914399" y="1981200"/>
            <a:ext cx="7915427" cy="2819400"/>
          </a:xfrm>
          <a:prstGeom prst="rect">
            <a:avLst/>
          </a:prstGeom>
        </p:spPr>
      </p:pic>
    </p:spTree>
    <p:extLst>
      <p:ext uri="{BB962C8B-B14F-4D97-AF65-F5344CB8AC3E}">
        <p14:creationId xmlns:p14="http://schemas.microsoft.com/office/powerpoint/2010/main" val="6226720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Channel Islands Student Preparation </a:t>
            </a:r>
            <a:r>
              <a:rPr lang="en-US" sz="3600" dirty="0" smtClean="0"/>
              <a:t>&amp;</a:t>
            </a:r>
            <a:br>
              <a:rPr lang="en-US" sz="3600" dirty="0" smtClean="0"/>
            </a:br>
            <a:r>
              <a:rPr lang="en-US" sz="3600" dirty="0" smtClean="0"/>
              <a:t>Need </a:t>
            </a:r>
            <a:r>
              <a:rPr lang="en-US" sz="3600" dirty="0"/>
              <a:t>Trends upon Entry</a:t>
            </a:r>
          </a:p>
        </p:txBody>
      </p:sp>
      <p:pic>
        <p:nvPicPr>
          <p:cNvPr id="4" name="Content Placeholder 3"/>
          <p:cNvPicPr>
            <a:picLocks noGrp="1" noChangeAspect="1"/>
          </p:cNvPicPr>
          <p:nvPr>
            <p:ph idx="1"/>
          </p:nvPr>
        </p:nvPicPr>
        <p:blipFill>
          <a:blip r:embed="rId2"/>
          <a:stretch>
            <a:fillRect/>
          </a:stretch>
        </p:blipFill>
        <p:spPr>
          <a:xfrm>
            <a:off x="990600" y="1828800"/>
            <a:ext cx="7737734" cy="3962400"/>
          </a:xfrm>
          <a:prstGeom prst="rect">
            <a:avLst/>
          </a:prstGeom>
        </p:spPr>
      </p:pic>
    </p:spTree>
    <p:extLst>
      <p:ext uri="{BB962C8B-B14F-4D97-AF65-F5344CB8AC3E}">
        <p14:creationId xmlns:p14="http://schemas.microsoft.com/office/powerpoint/2010/main" val="1157107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2573281" y="1600200"/>
            <a:ext cx="4413565" cy="2971800"/>
          </a:xfrm>
          <a:prstGeom prst="rect">
            <a:avLst/>
          </a:prstGeom>
        </p:spPr>
      </p:pic>
    </p:spTree>
    <p:extLst>
      <p:ext uri="{BB962C8B-B14F-4D97-AF65-F5344CB8AC3E}">
        <p14:creationId xmlns:p14="http://schemas.microsoft.com/office/powerpoint/2010/main" val="1229781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First Time Full Time Graduation Rates</a:t>
            </a:r>
            <a:endParaRPr lang="en-US" sz="3600" dirty="0"/>
          </a:p>
        </p:txBody>
      </p:sp>
      <p:pic>
        <p:nvPicPr>
          <p:cNvPr id="4" name="Content Placeholder 3"/>
          <p:cNvPicPr>
            <a:picLocks noGrp="1" noChangeAspect="1"/>
          </p:cNvPicPr>
          <p:nvPr>
            <p:ph idx="1"/>
          </p:nvPr>
        </p:nvPicPr>
        <p:blipFill>
          <a:blip r:embed="rId2"/>
          <a:stretch>
            <a:fillRect/>
          </a:stretch>
        </p:blipFill>
        <p:spPr>
          <a:xfrm>
            <a:off x="914400" y="1524000"/>
            <a:ext cx="7835495" cy="4038600"/>
          </a:xfrm>
          <a:prstGeom prst="rect">
            <a:avLst/>
          </a:prstGeom>
        </p:spPr>
      </p:pic>
    </p:spTree>
    <p:extLst>
      <p:ext uri="{BB962C8B-B14F-4D97-AF65-F5344CB8AC3E}">
        <p14:creationId xmlns:p14="http://schemas.microsoft.com/office/powerpoint/2010/main" val="3908724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8229600" cy="1143000"/>
          </a:xfrm>
        </p:spPr>
        <p:txBody>
          <a:bodyPr>
            <a:noAutofit/>
          </a:bodyPr>
          <a:lstStyle/>
          <a:p>
            <a:r>
              <a:rPr lang="en-US" sz="3600" dirty="0"/>
              <a:t>Four Year FTFT Freshmen Graduation Rates Comparison across all Campuses </a:t>
            </a:r>
            <a:r>
              <a:rPr lang="en-US" sz="3600" dirty="0" smtClean="0"/>
              <a:t>&amp; Systemwide</a:t>
            </a:r>
            <a:endParaRPr lang="en-US" sz="3600" dirty="0"/>
          </a:p>
        </p:txBody>
      </p:sp>
      <p:pic>
        <p:nvPicPr>
          <p:cNvPr id="4" name="Content Placeholder 3"/>
          <p:cNvPicPr>
            <a:picLocks noGrp="1" noChangeAspect="1"/>
          </p:cNvPicPr>
          <p:nvPr>
            <p:ph idx="1"/>
          </p:nvPr>
        </p:nvPicPr>
        <p:blipFill>
          <a:blip r:embed="rId2"/>
          <a:stretch>
            <a:fillRect/>
          </a:stretch>
        </p:blipFill>
        <p:spPr>
          <a:xfrm>
            <a:off x="762000" y="1905000"/>
            <a:ext cx="8077200" cy="4114800"/>
          </a:xfrm>
          <a:prstGeom prst="rect">
            <a:avLst/>
          </a:prstGeom>
        </p:spPr>
      </p:pic>
    </p:spTree>
    <p:extLst>
      <p:ext uri="{BB962C8B-B14F-4D97-AF65-F5344CB8AC3E}">
        <p14:creationId xmlns:p14="http://schemas.microsoft.com/office/powerpoint/2010/main" val="3476370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10071</TotalTime>
  <Words>670</Words>
  <Application>Microsoft Office PowerPoint</Application>
  <PresentationFormat>On-screen Show (4:3)</PresentationFormat>
  <Paragraphs>70</Paragraphs>
  <Slides>34</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34</vt:i4>
      </vt:variant>
    </vt:vector>
  </HeadingPairs>
  <TitlesOfParts>
    <vt:vector size="42" baseType="lpstr">
      <vt:lpstr>MS PGothic</vt:lpstr>
      <vt:lpstr>MS PGothic</vt:lpstr>
      <vt:lpstr>Arial</vt:lpstr>
      <vt:lpstr>Calibri</vt:lpstr>
      <vt:lpstr>Calibri Light</vt:lpstr>
      <vt:lpstr>Comic Sans MS</vt:lpstr>
      <vt:lpstr>Office Theme</vt:lpstr>
      <vt:lpstr>Custom Design</vt:lpstr>
      <vt:lpstr> 2025 Initiative:  CSU and CI Metrics &amp; Benchmarks</vt:lpstr>
      <vt:lpstr>2025 Initiative Student Success Metrics</vt:lpstr>
      <vt:lpstr>Graduation Initiative 2025 Goals</vt:lpstr>
      <vt:lpstr>Readiness</vt:lpstr>
      <vt:lpstr>Average CI &amp; CSU College Readiness</vt:lpstr>
      <vt:lpstr>Channel Islands Student Preparation &amp; Need Trends upon Entry</vt:lpstr>
      <vt:lpstr>PowerPoint Presentation</vt:lpstr>
      <vt:lpstr>First Time Full Time Graduation Rates</vt:lpstr>
      <vt:lpstr>Four Year FTFT Freshmen Graduation Rates Comparison across all Campuses &amp; Systemwide</vt:lpstr>
      <vt:lpstr>Four Year Ranked Average FTFT Freshmen Graduation Rates across all Campuses &amp;Systemwide</vt:lpstr>
      <vt:lpstr>Six Year FTFT Freshmen Graduation Rates Comparison across all Campuses &amp; Systemwide</vt:lpstr>
      <vt:lpstr>Six Year Ranked Average FTFT Freshmen Graduation Rates across all Campuses &amp; Systemwide</vt:lpstr>
      <vt:lpstr>Channel Islands FTFT Freshman 4 &amp; 6 Year URM Graduation Gap</vt:lpstr>
      <vt:lpstr>FTFT Freshmen 4 Year URM Graduation Rates Gap Comparison CI &amp; CSU</vt:lpstr>
      <vt:lpstr>Average URM 4 Year Graduation Rate Gap in Comparison</vt:lpstr>
      <vt:lpstr>FTFT Freshmen 6 Year URM Graduation Rates Gap Comparison CI &amp; CSU</vt:lpstr>
      <vt:lpstr>Average URM 6 Year Graduation Rate Gap in Comparison</vt:lpstr>
      <vt:lpstr>Channel Islands 4 and 6 Year FTF Pell *Recipient* Graduation Gap</vt:lpstr>
      <vt:lpstr>FTFT Freshmen 4 Year Pell Recipient Graduation Rates Gap CI &amp; CSU</vt:lpstr>
      <vt:lpstr>Average Pell 4 Year Graduation Rate Gap in Comparison</vt:lpstr>
      <vt:lpstr>FTFT Freshmen 6  Year Pell Recipient Graduation Rates Gap CI &amp; CSU</vt:lpstr>
      <vt:lpstr>Average Pell 6 Year Graduation Rate Gap in Comparison</vt:lpstr>
      <vt:lpstr>FTFT Freshmen First Generation</vt:lpstr>
      <vt:lpstr>PowerPoint Presentation</vt:lpstr>
      <vt:lpstr>Transfer Graduation Rates</vt:lpstr>
      <vt:lpstr>Two Year Transfer Graduation Rates Comparison across all Campuses and with the Systemwide Average</vt:lpstr>
      <vt:lpstr>  Two Year Ranked Average Transfer Graduation Rates across all Campuses &amp; Systemwide</vt:lpstr>
      <vt:lpstr>Four Year Transfer Graduation Rates Comparison across all Campuses and with the Systemwide Average</vt:lpstr>
      <vt:lpstr>Four Year Ranked Average Transfer Graduation Rates across all Campuses &amp; Systemwide</vt:lpstr>
      <vt:lpstr>  CI CCC Transfer 2 &amp; 4 Year URM Graduation Gap</vt:lpstr>
      <vt:lpstr>CI CCC Transfer 2 &amp; 4 Year Pell Recipient  Graduation Gap</vt:lpstr>
      <vt:lpstr>CI CCC Transfer 2 &amp; 4 Year First Generation Graduation Gap</vt:lpstr>
      <vt:lpstr>Studies</vt:lpstr>
      <vt:lpstr>IRPE Updates </vt:lpstr>
    </vt:vector>
  </TitlesOfParts>
  <Company>CSU Channel Islands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Ginger Reyes</dc:creator>
  <cp:lastModifiedBy>Daniels, David</cp:lastModifiedBy>
  <cp:revision>362</cp:revision>
  <cp:lastPrinted>2013-06-18T23:05:45Z</cp:lastPrinted>
  <dcterms:created xsi:type="dcterms:W3CDTF">2007-10-12T04:01:48Z</dcterms:created>
  <dcterms:modified xsi:type="dcterms:W3CDTF">2016-10-25T19:24:21Z</dcterms:modified>
</cp:coreProperties>
</file>