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ppt/theme/themeOverride1.xml" ContentType="application/vnd.openxmlformats-officedocument.themeOverride+xml"/>
  <Override PartName="/ppt/notesSlides/notesSlide5.xml" ContentType="application/vnd.openxmlformats-officedocument.presentationml.notesSlide+xml"/>
  <Override PartName="/ppt/charts/chart2.xml" ContentType="application/vnd.openxmlformats-officedocument.drawingml.chart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1" r:id="rId1"/>
  </p:sldMasterIdLst>
  <p:notesMasterIdLst>
    <p:notesMasterId r:id="rId17"/>
  </p:notesMasterIdLst>
  <p:handoutMasterIdLst>
    <p:handoutMasterId r:id="rId18"/>
  </p:handoutMasterIdLst>
  <p:sldIdLst>
    <p:sldId id="256" r:id="rId2"/>
    <p:sldId id="394" r:id="rId3"/>
    <p:sldId id="383" r:id="rId4"/>
    <p:sldId id="387" r:id="rId5"/>
    <p:sldId id="386" r:id="rId6"/>
    <p:sldId id="393" r:id="rId7"/>
    <p:sldId id="391" r:id="rId8"/>
    <p:sldId id="396" r:id="rId9"/>
    <p:sldId id="397" r:id="rId10"/>
    <p:sldId id="398" r:id="rId11"/>
    <p:sldId id="399" r:id="rId12"/>
    <p:sldId id="392" r:id="rId13"/>
    <p:sldId id="401" r:id="rId14"/>
    <p:sldId id="402" r:id="rId15"/>
    <p:sldId id="400" r:id="rId1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00"/>
    <a:srgbClr val="E20000"/>
    <a:srgbClr val="003300"/>
    <a:srgbClr val="AE300E"/>
    <a:srgbClr val="3B3B3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AF606853-7671-496A-8E4F-DF71F8EC918B}" styleName="Dark Style 1 - Accent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93D81CF-94F2-401A-BA57-92F5A7B2D0C5}" styleName="Medium Style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ED083AE6-46FA-4A59-8FB0-9F97EB10719F}" styleName="Light Style 3 - Accent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8" autoAdjust="0"/>
    <p:restoredTop sz="78588" autoAdjust="0"/>
  </p:normalViewPr>
  <p:slideViewPr>
    <p:cSldViewPr>
      <p:cViewPr varScale="1">
        <p:scale>
          <a:sx n="67" d="100"/>
          <a:sy n="67" d="100"/>
        </p:scale>
        <p:origin x="1397" y="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50" d="100"/>
        <a:sy n="150" d="100"/>
      </p:scale>
      <p:origin x="0" y="-87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handoutMaster" Target="handoutMasters/handout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package" Target="../embeddings/Microsoft_Excel_Worksheet1.xlsx"/><Relationship Id="rId1" Type="http://schemas.openxmlformats.org/officeDocument/2006/relationships/themeOverride" Target="../theme/themeOverride1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../embeddings/oleObject1.bin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title>
      <c:tx>
        <c:rich>
          <a:bodyPr/>
          <a:lstStyle/>
          <a:p>
            <a:pPr>
              <a:defRPr/>
            </a:pPr>
            <a:r>
              <a:rPr lang="en-US" baseline="0"/>
              <a:t>Support Trends for Selected</a:t>
            </a:r>
            <a:r>
              <a:rPr lang="en-US"/>
              <a:t> Programs</a:t>
            </a:r>
          </a:p>
        </c:rich>
      </c:tx>
      <c:overlay val="0"/>
    </c:title>
    <c:autoTitleDeleted val="0"/>
    <c:view3D>
      <c:rotX val="75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5871559633027525E-3"/>
          <c:y val="0.21587349081364829"/>
          <c:w val="0.98165137614678899"/>
          <c:h val="0.78412650918635174"/>
        </c:manualLayout>
      </c:layout>
      <c:pie3DChart>
        <c:varyColors val="1"/>
        <c:ser>
          <c:idx val="0"/>
          <c:order val="0"/>
          <c:tx>
            <c:strRef>
              <c:f>Summary!$B$23</c:f>
              <c:strCache>
                <c:ptCount val="1"/>
                <c:pt idx="0">
                  <c:v>FY 11-12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800" b="1"/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Summary!$A$24:$A$30</c:f>
              <c:strCache>
                <c:ptCount val="7"/>
                <c:pt idx="0">
                  <c:v>Unrestricted</c:v>
                </c:pt>
                <c:pt idx="1">
                  <c:v>Academic Affairs</c:v>
                </c:pt>
                <c:pt idx="2">
                  <c:v>Student Scholarships</c:v>
                </c:pt>
                <c:pt idx="3">
                  <c:v>Capital Projects</c:v>
                </c:pt>
                <c:pt idx="4">
                  <c:v>Endowments</c:v>
                </c:pt>
                <c:pt idx="5">
                  <c:v>Other Restricted</c:v>
                </c:pt>
                <c:pt idx="6">
                  <c:v>Research</c:v>
                </c:pt>
              </c:strCache>
            </c:strRef>
          </c:cat>
          <c:val>
            <c:numRef>
              <c:f>Summary!$B$24:$B$30</c:f>
              <c:numCache>
                <c:formatCode>"$"#,##0</c:formatCode>
                <c:ptCount val="7"/>
                <c:pt idx="0">
                  <c:v>349447.67</c:v>
                </c:pt>
                <c:pt idx="1">
                  <c:v>1262909.53</c:v>
                </c:pt>
                <c:pt idx="2">
                  <c:v>214634</c:v>
                </c:pt>
                <c:pt idx="3">
                  <c:v>255000</c:v>
                </c:pt>
                <c:pt idx="4">
                  <c:v>21317.21</c:v>
                </c:pt>
                <c:pt idx="5">
                  <c:v>204700.45</c:v>
                </c:pt>
                <c:pt idx="6">
                  <c:v>40240</c:v>
                </c:pt>
              </c:numCache>
            </c:numRef>
          </c:val>
        </c:ser>
        <c:ser>
          <c:idx val="1"/>
          <c:order val="1"/>
          <c:tx>
            <c:strRef>
              <c:f>Summary!$C$23</c:f>
              <c:strCache>
                <c:ptCount val="1"/>
                <c:pt idx="0">
                  <c:v>FY 12-13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Summary!$A$24:$A$30</c:f>
              <c:strCache>
                <c:ptCount val="7"/>
                <c:pt idx="0">
                  <c:v>Unrestricted</c:v>
                </c:pt>
                <c:pt idx="1">
                  <c:v>Academic Affairs</c:v>
                </c:pt>
                <c:pt idx="2">
                  <c:v>Student Scholarships</c:v>
                </c:pt>
                <c:pt idx="3">
                  <c:v>Capital Projects</c:v>
                </c:pt>
                <c:pt idx="4">
                  <c:v>Endowments</c:v>
                </c:pt>
                <c:pt idx="5">
                  <c:v>Other Restricted</c:v>
                </c:pt>
                <c:pt idx="6">
                  <c:v>Research</c:v>
                </c:pt>
              </c:strCache>
            </c:strRef>
          </c:cat>
          <c:val>
            <c:numRef>
              <c:f>Summary!$C$24:$C$30</c:f>
              <c:numCache>
                <c:formatCode>"$"#,##0</c:formatCode>
                <c:ptCount val="7"/>
                <c:pt idx="0">
                  <c:v>707415.47</c:v>
                </c:pt>
                <c:pt idx="1">
                  <c:v>390503.82</c:v>
                </c:pt>
                <c:pt idx="2">
                  <c:v>35251.949999999997</c:v>
                </c:pt>
                <c:pt idx="3">
                  <c:v>-18246.060000000001</c:v>
                </c:pt>
                <c:pt idx="4">
                  <c:v>811957</c:v>
                </c:pt>
                <c:pt idx="5">
                  <c:v>451938</c:v>
                </c:pt>
                <c:pt idx="6">
                  <c:v>22520</c:v>
                </c:pt>
              </c:numCache>
            </c:numRef>
          </c:val>
        </c:ser>
        <c:ser>
          <c:idx val="2"/>
          <c:order val="2"/>
          <c:tx>
            <c:strRef>
              <c:f>Summary!$D$23</c:f>
              <c:strCache>
                <c:ptCount val="1"/>
                <c:pt idx="0">
                  <c:v>FY 13-14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Summary!$A$24:$A$30</c:f>
              <c:strCache>
                <c:ptCount val="7"/>
                <c:pt idx="0">
                  <c:v>Unrestricted</c:v>
                </c:pt>
                <c:pt idx="1">
                  <c:v>Academic Affairs</c:v>
                </c:pt>
                <c:pt idx="2">
                  <c:v>Student Scholarships</c:v>
                </c:pt>
                <c:pt idx="3">
                  <c:v>Capital Projects</c:v>
                </c:pt>
                <c:pt idx="4">
                  <c:v>Endowments</c:v>
                </c:pt>
                <c:pt idx="5">
                  <c:v>Other Restricted</c:v>
                </c:pt>
                <c:pt idx="6">
                  <c:v>Research</c:v>
                </c:pt>
              </c:strCache>
            </c:strRef>
          </c:cat>
          <c:val>
            <c:numRef>
              <c:f>Summary!$D$24:$D$30</c:f>
              <c:numCache>
                <c:formatCode>"$"#,##0</c:formatCode>
                <c:ptCount val="7"/>
                <c:pt idx="0">
                  <c:v>5063846.01</c:v>
                </c:pt>
                <c:pt idx="1">
                  <c:v>826638</c:v>
                </c:pt>
                <c:pt idx="2">
                  <c:v>156746</c:v>
                </c:pt>
                <c:pt idx="3">
                  <c:v>4999</c:v>
                </c:pt>
                <c:pt idx="4">
                  <c:v>1565</c:v>
                </c:pt>
                <c:pt idx="5">
                  <c:v>502915.61</c:v>
                </c:pt>
                <c:pt idx="6">
                  <c:v>100</c:v>
                </c:pt>
              </c:numCache>
            </c:numRef>
          </c:val>
        </c:ser>
        <c:ser>
          <c:idx val="3"/>
          <c:order val="3"/>
          <c:tx>
            <c:strRef>
              <c:f>Summary!$E$23</c:f>
              <c:strCache>
                <c:ptCount val="1"/>
                <c:pt idx="0">
                  <c:v>FY 14-15</c:v>
                </c:pt>
              </c:strCache>
            </c:strRef>
          </c:tx>
          <c:explosion val="25"/>
          <c:dLbls>
            <c:spPr>
              <a:noFill/>
              <a:ln>
                <a:noFill/>
              </a:ln>
              <a:effectLst/>
            </c:spPr>
            <c:showLegendKey val="0"/>
            <c:showVal val="0"/>
            <c:showCatName val="0"/>
            <c:showSerName val="0"/>
            <c:showPercent val="1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Summary!$A$24:$A$30</c:f>
              <c:strCache>
                <c:ptCount val="7"/>
                <c:pt idx="0">
                  <c:v>Unrestricted</c:v>
                </c:pt>
                <c:pt idx="1">
                  <c:v>Academic Affairs</c:v>
                </c:pt>
                <c:pt idx="2">
                  <c:v>Student Scholarships</c:v>
                </c:pt>
                <c:pt idx="3">
                  <c:v>Capital Projects</c:v>
                </c:pt>
                <c:pt idx="4">
                  <c:v>Endowments</c:v>
                </c:pt>
                <c:pt idx="5">
                  <c:v>Other Restricted</c:v>
                </c:pt>
                <c:pt idx="6">
                  <c:v>Research</c:v>
                </c:pt>
              </c:strCache>
            </c:strRef>
          </c:cat>
          <c:val>
            <c:numRef>
              <c:f>Summary!$E$24:$E$30</c:f>
              <c:numCache>
                <c:formatCode>"$"#,##0</c:formatCode>
                <c:ptCount val="7"/>
                <c:pt idx="0">
                  <c:v>2334170</c:v>
                </c:pt>
                <c:pt idx="1">
                  <c:v>1098534.78</c:v>
                </c:pt>
                <c:pt idx="2">
                  <c:v>2487377</c:v>
                </c:pt>
                <c:pt idx="3">
                  <c:v>20500</c:v>
                </c:pt>
                <c:pt idx="4">
                  <c:v>-30625</c:v>
                </c:pt>
                <c:pt idx="5">
                  <c:v>296934</c:v>
                </c:pt>
                <c:pt idx="6">
                  <c:v>116840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1"/>
          <c:showBubbleSize val="0"/>
          <c:showLeaderLines val="1"/>
        </c:dLbls>
      </c:pie3DChart>
    </c:plotArea>
    <c:legend>
      <c:legendPos val="t"/>
      <c:layout>
        <c:manualLayout>
          <c:xMode val="edge"/>
          <c:yMode val="edge"/>
          <c:x val="0.67411739855258501"/>
          <c:y val="0.16359774721254472"/>
          <c:w val="0.32588260144741499"/>
          <c:h val="0.6130113914788784"/>
        </c:manualLayout>
      </c:layout>
      <c:overlay val="0"/>
      <c:txPr>
        <a:bodyPr/>
        <a:lstStyle/>
        <a:p>
          <a:pPr>
            <a:defRPr sz="1800"/>
          </a:pPr>
          <a:endParaRPr lang="en-US"/>
        </a:p>
      </c:txPr>
    </c:legend>
    <c:plotVisOnly val="1"/>
    <c:dispBlanksAs val="gap"/>
    <c:showDLblsOverMax val="0"/>
  </c:chart>
  <c:externalData r:id="rId2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6"/>
    </mc:Choice>
    <mc:Fallback>
      <c:style val="36"/>
    </mc:Fallback>
  </mc:AlternateContent>
  <c:chart>
    <c:title>
      <c:tx>
        <c:rich>
          <a:bodyPr/>
          <a:lstStyle/>
          <a:p>
            <a:pPr>
              <a:defRPr>
                <a:solidFill>
                  <a:srgbClr val="000000"/>
                </a:solidFill>
              </a:defRPr>
            </a:pPr>
            <a:r>
              <a:rPr lang="en-US">
                <a:solidFill>
                  <a:srgbClr val="000000"/>
                </a:solidFill>
              </a:rPr>
              <a:t>CI</a:t>
            </a:r>
            <a:r>
              <a:rPr lang="en-US" baseline="0">
                <a:solidFill>
                  <a:srgbClr val="000000"/>
                </a:solidFill>
              </a:rPr>
              <a:t> Foundation Philanthropic Commitments </a:t>
            </a:r>
            <a:endParaRPr lang="en-US">
              <a:solidFill>
                <a:srgbClr val="000000"/>
              </a:solidFill>
            </a:endParaRPr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cat>
            <c:strRef>
              <c:f>'[History of Fundraising.xlsx]Sheet1'!$A$6:$A$19</c:f>
              <c:strCache>
                <c:ptCount val="14"/>
                <c:pt idx="0">
                  <c:v>FY 02/03</c:v>
                </c:pt>
                <c:pt idx="1">
                  <c:v>FY 03/04</c:v>
                </c:pt>
                <c:pt idx="2">
                  <c:v>FY 04/05</c:v>
                </c:pt>
                <c:pt idx="3">
                  <c:v>FY 05/06</c:v>
                </c:pt>
                <c:pt idx="4">
                  <c:v>FY 06/07</c:v>
                </c:pt>
                <c:pt idx="5">
                  <c:v>FY 07/08</c:v>
                </c:pt>
                <c:pt idx="6">
                  <c:v>FY 08/09</c:v>
                </c:pt>
                <c:pt idx="7">
                  <c:v>FY 09/10</c:v>
                </c:pt>
                <c:pt idx="8">
                  <c:v>FY 10/11</c:v>
                </c:pt>
                <c:pt idx="9">
                  <c:v>FY 11/12</c:v>
                </c:pt>
                <c:pt idx="10">
                  <c:v>FY 12/13</c:v>
                </c:pt>
                <c:pt idx="11">
                  <c:v>FY 13/14</c:v>
                </c:pt>
                <c:pt idx="12">
                  <c:v>FY 14/15</c:v>
                </c:pt>
                <c:pt idx="13">
                  <c:v>FY 15/16</c:v>
                </c:pt>
              </c:strCache>
            </c:strRef>
          </c:cat>
          <c:val>
            <c:numRef>
              <c:f>'[History of Fundraising.xlsx]Sheet1'!$B$6:$B$19</c:f>
              <c:numCache>
                <c:formatCode>#,##0</c:formatCode>
                <c:ptCount val="14"/>
                <c:pt idx="0">
                  <c:v>3783376</c:v>
                </c:pt>
                <c:pt idx="1">
                  <c:v>1707600</c:v>
                </c:pt>
                <c:pt idx="2">
                  <c:v>1801902</c:v>
                </c:pt>
                <c:pt idx="3">
                  <c:v>5688588</c:v>
                </c:pt>
                <c:pt idx="4">
                  <c:v>1239954</c:v>
                </c:pt>
                <c:pt idx="5">
                  <c:v>2959151</c:v>
                </c:pt>
                <c:pt idx="6">
                  <c:v>1950179</c:v>
                </c:pt>
                <c:pt idx="7">
                  <c:v>2920661</c:v>
                </c:pt>
                <c:pt idx="8">
                  <c:v>1933365</c:v>
                </c:pt>
                <c:pt idx="9">
                  <c:v>2014940</c:v>
                </c:pt>
                <c:pt idx="10">
                  <c:v>3032596</c:v>
                </c:pt>
                <c:pt idx="11">
                  <c:v>5816162</c:v>
                </c:pt>
                <c:pt idx="12">
                  <c:v>6387261</c:v>
                </c:pt>
                <c:pt idx="13">
                  <c:v>5349680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48948000"/>
        <c:axId val="52075024"/>
        <c:axId val="0"/>
      </c:bar3DChart>
      <c:catAx>
        <c:axId val="48948000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>
                <a:solidFill>
                  <a:srgbClr val="000000"/>
                </a:solidFill>
              </a:defRPr>
            </a:pPr>
            <a:endParaRPr lang="en-US"/>
          </a:p>
        </c:txPr>
        <c:crossAx val="52075024"/>
        <c:crosses val="autoZero"/>
        <c:auto val="1"/>
        <c:lblAlgn val="ctr"/>
        <c:lblOffset val="100"/>
        <c:noMultiLvlLbl val="0"/>
      </c:catAx>
      <c:valAx>
        <c:axId val="52075024"/>
        <c:scaling>
          <c:orientation val="minMax"/>
        </c:scaling>
        <c:delete val="0"/>
        <c:axPos val="l"/>
        <c:majorGridlines/>
        <c:numFmt formatCode="#,##0" sourceLinked="1"/>
        <c:majorTickMark val="none"/>
        <c:minorTickMark val="none"/>
        <c:tickLblPos val="nextTo"/>
        <c:txPr>
          <a:bodyPr/>
          <a:lstStyle/>
          <a:p>
            <a:pPr>
              <a:defRPr>
                <a:solidFill>
                  <a:srgbClr val="000000"/>
                </a:solidFill>
              </a:defRPr>
            </a:pPr>
            <a:endParaRPr lang="en-US"/>
          </a:p>
        </c:txPr>
        <c:crossAx val="48948000"/>
        <c:crosses val="autoZero"/>
        <c:crossBetween val="between"/>
      </c:valAx>
    </c:plotArea>
    <c:plotVisOnly val="1"/>
    <c:dispBlanksAs val="gap"/>
    <c:showDLblsOverMax val="0"/>
  </c:chart>
  <c:externalData r:id="rId1">
    <c:autoUpdate val="0"/>
  </c:externalData>
</c:chartSpace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8E23847-0F4D-43E5-945F-28823AC961E1}" type="datetimeFigureOut">
              <a:rPr lang="en-US" smtClean="0"/>
              <a:pPr/>
              <a:t>10/20/2016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0046E12-1CD1-49E7-B74F-DA6B0487C959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3948806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1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US"/>
          </a:p>
        </p:txBody>
      </p:sp>
      <p:sp>
        <p:nvSpPr>
          <p:cNvPr id="717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71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71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US"/>
          </a:p>
        </p:txBody>
      </p:sp>
      <p:sp>
        <p:nvSpPr>
          <p:cNvPr id="71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B8FC7D84-0943-49AC-A821-66A55790ABD3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98650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268AA23-E2B9-4B69-96AC-5E594FDAD0CA}" type="slidenum">
              <a:rPr lang="en-US"/>
              <a:pPr/>
              <a:t>1</a:t>
            </a:fld>
            <a:endParaRPr lang="en-US"/>
          </a:p>
        </p:txBody>
      </p:sp>
      <p:sp>
        <p:nvSpPr>
          <p:cNvPr id="819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819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University Advancement</a:t>
            </a:r>
            <a:r>
              <a:rPr lang="en-US" baseline="0" dirty="0" smtClean="0"/>
              <a:t> represents the CI Foundation and seeks philanthropic contributions in support of the University’s mission and strategic plan from individuals, foundations, corporations and other organizations. </a:t>
            </a:r>
          </a:p>
          <a:p>
            <a:endParaRPr lang="en-US" baseline="0" dirty="0" smtClean="0"/>
          </a:p>
          <a:p>
            <a:r>
              <a:rPr lang="en-US" baseline="0" dirty="0" smtClean="0"/>
              <a:t>RSP facilitates the applications of all grant opportunities. However, any funder that requires a 501 c 3 is facilitated by the CI Foundation (and Advancement). Advancement does not deal with government grants or funding sources. This is what RSP specializes in for the campus.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730183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Average no. of Fundraising</a:t>
            </a:r>
            <a:r>
              <a:rPr lang="en-US" baseline="0" dirty="0" smtClean="0"/>
              <a:t> Staff in our peer group is 7.</a:t>
            </a:r>
          </a:p>
          <a:p>
            <a:r>
              <a:rPr lang="en-US" baseline="0" dirty="0" smtClean="0"/>
              <a:t>Average no. of Alumni Engagement is 2. </a:t>
            </a:r>
          </a:p>
          <a:p>
            <a:r>
              <a:rPr lang="en-US" baseline="0" dirty="0" smtClean="0"/>
              <a:t>Average no. of Admin Support is 3.5 </a:t>
            </a:r>
          </a:p>
          <a:p>
            <a:r>
              <a:rPr lang="en-US" baseline="0" dirty="0" err="1" smtClean="0"/>
              <a:t>Averagae</a:t>
            </a:r>
            <a:r>
              <a:rPr lang="en-US" baseline="0" dirty="0" smtClean="0"/>
              <a:t> no. of Budget Staff is 1</a:t>
            </a:r>
          </a:p>
          <a:p>
            <a:r>
              <a:rPr lang="en-US" baseline="0" dirty="0" smtClean="0"/>
              <a:t>Average no. of Advancement Services is 4</a:t>
            </a:r>
          </a:p>
          <a:p>
            <a:r>
              <a:rPr lang="en-US" baseline="0" dirty="0" smtClean="0"/>
              <a:t>Average no. of Event Staff is 2</a:t>
            </a:r>
          </a:p>
          <a:p>
            <a:r>
              <a:rPr lang="en-US" baseline="0" dirty="0" smtClean="0"/>
              <a:t>Average no. of Advancement Special Projects is 1 </a:t>
            </a:r>
          </a:p>
          <a:p>
            <a:r>
              <a:rPr lang="en-US" baseline="0" dirty="0" smtClean="0"/>
              <a:t>Average no. of FTE is 30.5 for our peer group.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C7D84-0943-49AC-A821-66A55790ABD3}" type="slidenum">
              <a:rPr lang="en-US" smtClean="0"/>
              <a:pPr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96350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C7D84-0943-49AC-A821-66A55790ABD3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9046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C7D84-0943-49AC-A821-66A55790ABD3}" type="slidenum">
              <a:rPr lang="en-US" smtClean="0"/>
              <a:pPr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957667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dirty="0" smtClean="0">
                <a:solidFill>
                  <a:srgbClr val="000000"/>
                </a:solidFill>
              </a:rPr>
              <a:t>However, Advancement is here to make connections and facilitate opportunities. We will work to take advantage of opportunities (when presented) even if they fall outside of our priority list. 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C7D84-0943-49AC-A821-66A55790ABD3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473263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8FC7D84-0943-49AC-A821-66A55790ABD3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942298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242" name="Group 2"/>
          <p:cNvGrpSpPr>
            <a:grpSpLocks/>
          </p:cNvGrpSpPr>
          <p:nvPr/>
        </p:nvGrpSpPr>
        <p:grpSpPr bwMode="auto">
          <a:xfrm>
            <a:off x="0" y="0"/>
            <a:ext cx="5867400" cy="6858000"/>
            <a:chOff x="0" y="0"/>
            <a:chExt cx="3696" cy="4320"/>
          </a:xfrm>
        </p:grpSpPr>
        <p:sp>
          <p:nvSpPr>
            <p:cNvPr id="10243" name="Rectangle 3"/>
            <p:cNvSpPr>
              <a:spLocks noChangeArrowheads="1"/>
            </p:cNvSpPr>
            <p:nvPr/>
          </p:nvSpPr>
          <p:spPr bwMode="auto">
            <a:xfrm>
              <a:off x="0" y="0"/>
              <a:ext cx="2880" cy="4320"/>
            </a:xfrm>
            <a:prstGeom prst="rect">
              <a:avLst/>
            </a:prstGeom>
            <a:solidFill>
              <a:schemeClr val="accent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en-US" sz="2400">
                <a:latin typeface="Times New Roman" pitchFamily="18" charset="0"/>
              </a:endParaRPr>
            </a:p>
          </p:txBody>
        </p:sp>
        <p:sp>
          <p:nvSpPr>
            <p:cNvPr id="10244" name="AutoShape 4"/>
            <p:cNvSpPr>
              <a:spLocks noChangeArrowheads="1"/>
            </p:cNvSpPr>
            <p:nvPr/>
          </p:nvSpPr>
          <p:spPr bwMode="white">
            <a:xfrm>
              <a:off x="432" y="624"/>
              <a:ext cx="3264" cy="1200"/>
            </a:xfrm>
            <a:prstGeom prst="roundRect">
              <a:avLst>
                <a:gd name="adj" fmla="val 50000"/>
              </a:avLst>
            </a:prstGeom>
            <a:solidFill>
              <a:schemeClr val="bg1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pPr algn="ctr"/>
              <a:endParaRPr kumimoji="1" lang="en-US" sz="2400">
                <a:latin typeface="Times New Roman" pitchFamily="18" charset="0"/>
              </a:endParaRPr>
            </a:p>
          </p:txBody>
        </p:sp>
      </p:grpSp>
      <p:grpSp>
        <p:nvGrpSpPr>
          <p:cNvPr id="10245" name="Group 5"/>
          <p:cNvGrpSpPr>
            <a:grpSpLocks/>
          </p:cNvGrpSpPr>
          <p:nvPr/>
        </p:nvGrpSpPr>
        <p:grpSpPr bwMode="auto">
          <a:xfrm>
            <a:off x="3632200" y="4889500"/>
            <a:ext cx="4876800" cy="319088"/>
            <a:chOff x="2288" y="3080"/>
            <a:chExt cx="3072" cy="201"/>
          </a:xfrm>
        </p:grpSpPr>
        <p:sp>
          <p:nvSpPr>
            <p:cNvPr id="10246" name="AutoShape 6"/>
            <p:cNvSpPr>
              <a:spLocks noChangeArrowheads="1"/>
            </p:cNvSpPr>
            <p:nvPr/>
          </p:nvSpPr>
          <p:spPr bwMode="auto">
            <a:xfrm flipH="1">
              <a:off x="2288" y="3080"/>
              <a:ext cx="2914" cy="200"/>
            </a:xfrm>
            <a:prstGeom prst="roundRect">
              <a:avLst>
                <a:gd name="adj" fmla="val 0"/>
              </a:avLst>
            </a:prstGeom>
            <a:solidFill>
              <a:schemeClr val="hlink"/>
            </a:solidFill>
            <a:ln w="9525">
              <a:noFill/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247" name="AutoShape 7"/>
            <p:cNvSpPr>
              <a:spLocks noChangeArrowheads="1"/>
            </p:cNvSpPr>
            <p:nvPr/>
          </p:nvSpPr>
          <p:spPr bwMode="auto">
            <a:xfrm>
              <a:off x="5196" y="3080"/>
              <a:ext cx="164" cy="201"/>
            </a:xfrm>
            <a:prstGeom prst="flowChartDelay">
              <a:avLst/>
            </a:prstGeom>
            <a:solidFill>
              <a:schemeClr val="hlink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10248" name="Rectangle 8"/>
          <p:cNvSpPr>
            <a:spLocks noGrp="1" noChangeArrowheads="1"/>
          </p:cNvSpPr>
          <p:nvPr>
            <p:ph type="subTitle" idx="1"/>
          </p:nvPr>
        </p:nvSpPr>
        <p:spPr>
          <a:xfrm>
            <a:off x="4673600" y="2927350"/>
            <a:ext cx="4013200" cy="1822450"/>
          </a:xfrm>
        </p:spPr>
        <p:txBody>
          <a:bodyPr anchor="b"/>
          <a:lstStyle>
            <a:lvl1pPr marL="0" indent="0">
              <a:buFont typeface="Wingdings" pitchFamily="2" charset="2"/>
              <a:buNone/>
              <a:defRPr>
                <a:solidFill>
                  <a:schemeClr val="tx2"/>
                </a:solidFill>
              </a:defRPr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0249" name="Rectangle 9"/>
          <p:cNvSpPr>
            <a:spLocks noGrp="1" noChangeArrowheads="1"/>
          </p:cNvSpPr>
          <p:nvPr>
            <p:ph type="dt" sz="quarter" idx="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US"/>
          </a:p>
        </p:txBody>
      </p:sp>
      <p:sp>
        <p:nvSpPr>
          <p:cNvPr id="10250" name="Rectangle 10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 algn="r">
              <a:defRPr/>
            </a:lvl1pPr>
          </a:lstStyle>
          <a:p>
            <a:endParaRPr lang="en-US"/>
          </a:p>
        </p:txBody>
      </p:sp>
      <p:sp>
        <p:nvSpPr>
          <p:cNvPr id="10251" name="Rectangle 11"/>
          <p:cNvSpPr>
            <a:spLocks noGrp="1" noChangeArrowheads="1"/>
          </p:cNvSpPr>
          <p:nvPr>
            <p:ph type="sldNum" sz="quarter" idx="4"/>
          </p:nvPr>
        </p:nvSpPr>
        <p:spPr>
          <a:xfrm>
            <a:off x="76200" y="6248400"/>
            <a:ext cx="587375" cy="488950"/>
          </a:xfrm>
        </p:spPr>
        <p:txBody>
          <a:bodyPr anchorCtr="0"/>
          <a:lstStyle>
            <a:lvl1pPr>
              <a:defRPr/>
            </a:lvl1pPr>
          </a:lstStyle>
          <a:p>
            <a:fld id="{E1F75FBD-1662-4586-8077-CAAA2A880A5D}" type="slidenum">
              <a:rPr lang="en-US"/>
              <a:pPr/>
              <a:t>‹#›</a:t>
            </a:fld>
            <a:endParaRPr lang="en-US"/>
          </a:p>
        </p:txBody>
      </p:sp>
      <p:sp>
        <p:nvSpPr>
          <p:cNvPr id="10252" name="AutoShape 12"/>
          <p:cNvSpPr>
            <a:spLocks noGrp="1" noChangeArrowheads="1"/>
          </p:cNvSpPr>
          <p:nvPr>
            <p:ph type="ctrTitle" sz="quarter"/>
          </p:nvPr>
        </p:nvSpPr>
        <p:spPr>
          <a:xfrm>
            <a:off x="685800" y="990600"/>
            <a:ext cx="8229600" cy="1905000"/>
          </a:xfrm>
          <a:prstGeom prst="roundRect">
            <a:avLst>
              <a:gd name="adj" fmla="val 50000"/>
            </a:avLst>
          </a:prstGeo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pic>
        <p:nvPicPr>
          <p:cNvPr id="10253" name="Picture 1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248400" y="6096000"/>
            <a:ext cx="2419350" cy="588963"/>
          </a:xfrm>
          <a:prstGeom prst="rect">
            <a:avLst/>
          </a:prstGeom>
          <a:noFill/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31F1716-F3A1-4B10-855F-063417BF7E6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05600" y="762000"/>
            <a:ext cx="1981200" cy="532447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62000" y="762000"/>
            <a:ext cx="5791200" cy="532447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24ECB17-150A-471F-BDD4-FF43A2983D3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chemeClr val="tx1">
                  <a:lumMod val="75000"/>
                </a:schemeClr>
              </a:buClr>
              <a:defRPr>
                <a:solidFill>
                  <a:schemeClr val="accent4">
                    <a:lumMod val="50000"/>
                  </a:schemeClr>
                </a:solidFill>
              </a:defRPr>
            </a:lvl1pPr>
            <a:lvl2pPr>
              <a:buClr>
                <a:schemeClr val="tx1">
                  <a:lumMod val="75000"/>
                </a:schemeClr>
              </a:buClr>
              <a:defRPr baseline="0">
                <a:solidFill>
                  <a:schemeClr val="accent4">
                    <a:lumMod val="50000"/>
                  </a:schemeClr>
                </a:solidFill>
              </a:defRPr>
            </a:lvl2pPr>
            <a:lvl3pPr>
              <a:buClr>
                <a:schemeClr val="tx1">
                  <a:lumMod val="75000"/>
                </a:schemeClr>
              </a:buClr>
              <a:defRPr>
                <a:solidFill>
                  <a:schemeClr val="accent4">
                    <a:lumMod val="50000"/>
                  </a:schemeClr>
                </a:solidFill>
              </a:defRPr>
            </a:lvl3pPr>
            <a:lvl4pPr>
              <a:buClr>
                <a:schemeClr val="tx1">
                  <a:lumMod val="75000"/>
                </a:schemeClr>
              </a:buClr>
              <a:defRPr>
                <a:solidFill>
                  <a:schemeClr val="accent4">
                    <a:lumMod val="50000"/>
                  </a:schemeClr>
                </a:solidFill>
              </a:defRPr>
            </a:lvl4pPr>
            <a:lvl5pPr>
              <a:buClr>
                <a:schemeClr val="tx1">
                  <a:lumMod val="75000"/>
                </a:schemeClr>
              </a:buClr>
              <a:defRPr>
                <a:solidFill>
                  <a:schemeClr val="accent4">
                    <a:lumMod val="50000"/>
                  </a:schemeClr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0FF60FF-3753-46A0-87A9-936281AA690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D483C0A-DCDB-4D83-8B9D-63C4951C4898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362200"/>
            <a:ext cx="3770313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60913" y="2362200"/>
            <a:ext cx="3770312" cy="37242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75B8171-868A-41AE-BCDF-A209F592ED6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822B213-69D5-4818-9C67-B38EEDCB6C43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D97CE6-3991-4D37-BD90-D42FE39E6ED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AA61847-174C-4AD6-8580-EE2D08C944C4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9060C1C-AED3-43CF-ACF3-9D15FA2003A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F71184D-A944-4CA3-92BB-1FB7C6E01E3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218" name="Group 2"/>
          <p:cNvGrpSpPr>
            <a:grpSpLocks/>
          </p:cNvGrpSpPr>
          <p:nvPr/>
        </p:nvGrpSpPr>
        <p:grpSpPr bwMode="auto">
          <a:xfrm>
            <a:off x="0" y="0"/>
            <a:ext cx="7620000" cy="6858000"/>
            <a:chOff x="0" y="0"/>
            <a:chExt cx="4800" cy="4320"/>
          </a:xfrm>
        </p:grpSpPr>
        <p:grpSp>
          <p:nvGrpSpPr>
            <p:cNvPr id="9219" name="Group 3"/>
            <p:cNvGrpSpPr>
              <a:grpSpLocks/>
            </p:cNvGrpSpPr>
            <p:nvPr userDrawn="1"/>
          </p:nvGrpSpPr>
          <p:grpSpPr bwMode="auto">
            <a:xfrm>
              <a:off x="0" y="0"/>
              <a:ext cx="2016" cy="4320"/>
              <a:chOff x="0" y="0"/>
              <a:chExt cx="2016" cy="4320"/>
            </a:xfrm>
          </p:grpSpPr>
          <p:sp>
            <p:nvSpPr>
              <p:cNvPr id="9220" name="Rectangle 4"/>
              <p:cNvSpPr>
                <a:spLocks noChangeArrowheads="1"/>
              </p:cNvSpPr>
              <p:nvPr userDrawn="1"/>
            </p:nvSpPr>
            <p:spPr bwMode="auto">
              <a:xfrm>
                <a:off x="0" y="0"/>
                <a:ext cx="480" cy="4320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1" name="Freeform 5"/>
              <p:cNvSpPr>
                <a:spLocks/>
              </p:cNvSpPr>
              <p:nvPr userDrawn="1"/>
            </p:nvSpPr>
            <p:spPr bwMode="auto">
              <a:xfrm>
                <a:off x="288" y="0"/>
                <a:ext cx="1728" cy="735"/>
              </a:xfrm>
              <a:custGeom>
                <a:avLst/>
                <a:gdLst/>
                <a:ahLst/>
                <a:cxnLst>
                  <a:cxn ang="0">
                    <a:pos x="1728" y="0"/>
                  </a:cxn>
                  <a:cxn ang="0">
                    <a:pos x="1728" y="480"/>
                  </a:cxn>
                  <a:cxn ang="0">
                    <a:pos x="380" y="482"/>
                  </a:cxn>
                  <a:cxn ang="0">
                    <a:pos x="354" y="480"/>
                  </a:cxn>
                  <a:cxn ang="0">
                    <a:pos x="308" y="489"/>
                  </a:cxn>
                  <a:cxn ang="0">
                    <a:pos x="246" y="531"/>
                  </a:cxn>
                  <a:cxn ang="0">
                    <a:pos x="206" y="597"/>
                  </a:cxn>
                  <a:cxn ang="0">
                    <a:pos x="192" y="666"/>
                  </a:cxn>
                  <a:cxn ang="0">
                    <a:pos x="192" y="735"/>
                  </a:cxn>
                  <a:cxn ang="0">
                    <a:pos x="0" y="735"/>
                  </a:cxn>
                  <a:cxn ang="0">
                    <a:pos x="0" y="480"/>
                  </a:cxn>
                  <a:cxn ang="0">
                    <a:pos x="0" y="0"/>
                  </a:cxn>
                  <a:cxn ang="0">
                    <a:pos x="1728" y="0"/>
                  </a:cxn>
                </a:cxnLst>
                <a:rect l="0" t="0" r="r" b="b"/>
                <a:pathLst>
                  <a:path w="1728" h="735">
                    <a:moveTo>
                      <a:pt x="1728" y="0"/>
                    </a:moveTo>
                    <a:lnTo>
                      <a:pt x="1728" y="480"/>
                    </a:lnTo>
                    <a:lnTo>
                      <a:pt x="380" y="482"/>
                    </a:lnTo>
                    <a:lnTo>
                      <a:pt x="354" y="480"/>
                    </a:lnTo>
                    <a:lnTo>
                      <a:pt x="308" y="489"/>
                    </a:lnTo>
                    <a:cubicBezTo>
                      <a:pt x="290" y="498"/>
                      <a:pt x="263" y="513"/>
                      <a:pt x="246" y="531"/>
                    </a:cubicBezTo>
                    <a:cubicBezTo>
                      <a:pt x="229" y="549"/>
                      <a:pt x="215" y="574"/>
                      <a:pt x="206" y="597"/>
                    </a:cubicBezTo>
                    <a:cubicBezTo>
                      <a:pt x="197" y="620"/>
                      <a:pt x="194" y="643"/>
                      <a:pt x="192" y="666"/>
                    </a:cubicBezTo>
                    <a:lnTo>
                      <a:pt x="192" y="735"/>
                    </a:lnTo>
                    <a:lnTo>
                      <a:pt x="0" y="735"/>
                    </a:lnTo>
                    <a:lnTo>
                      <a:pt x="0" y="480"/>
                    </a:lnTo>
                    <a:lnTo>
                      <a:pt x="0" y="0"/>
                    </a:lnTo>
                    <a:lnTo>
                      <a:pt x="1728" y="0"/>
                    </a:lnTo>
                    <a:close/>
                  </a:path>
                </a:pathLst>
              </a:custGeom>
              <a:solidFill>
                <a:schemeClr val="accent2"/>
              </a:solidFill>
              <a:ln w="9525" cap="flat" cmpd="sng">
                <a:noFill/>
                <a:prstDash val="solid"/>
                <a:miter lim="800000"/>
                <a:headEnd type="none" w="med" len="med"/>
                <a:tailEnd type="none" w="med" len="med"/>
              </a:ln>
              <a:effectLst/>
            </p:spPr>
            <p:txBody>
              <a:bodyPr wrap="none"/>
              <a:lstStyle/>
              <a:p>
                <a:endParaRPr lang="en-US"/>
              </a:p>
            </p:txBody>
          </p:sp>
        </p:grpSp>
        <p:grpSp>
          <p:nvGrpSpPr>
            <p:cNvPr id="9222" name="Group 6"/>
            <p:cNvGrpSpPr>
              <a:grpSpLocks/>
            </p:cNvGrpSpPr>
            <p:nvPr/>
          </p:nvGrpSpPr>
          <p:grpSpPr bwMode="auto">
            <a:xfrm>
              <a:off x="144" y="1248"/>
              <a:ext cx="4656" cy="201"/>
              <a:chOff x="144" y="1248"/>
              <a:chExt cx="4656" cy="201"/>
            </a:xfrm>
          </p:grpSpPr>
          <p:sp>
            <p:nvSpPr>
              <p:cNvPr id="9223" name="AutoShape 7"/>
              <p:cNvSpPr>
                <a:spLocks noChangeArrowheads="1"/>
              </p:cNvSpPr>
              <p:nvPr/>
            </p:nvSpPr>
            <p:spPr bwMode="auto">
              <a:xfrm>
                <a:off x="384" y="1248"/>
                <a:ext cx="4416" cy="200"/>
              </a:xfrm>
              <a:prstGeom prst="roundRect">
                <a:avLst>
                  <a:gd name="adj" fmla="val 0"/>
                </a:avLst>
              </a:prstGeom>
              <a:solidFill>
                <a:schemeClr val="hlink"/>
              </a:solidFill>
              <a:ln w="9525">
                <a:noFill/>
                <a:round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9224" name="AutoShape 8"/>
              <p:cNvSpPr>
                <a:spLocks noChangeArrowheads="1"/>
              </p:cNvSpPr>
              <p:nvPr/>
            </p:nvSpPr>
            <p:spPr bwMode="auto">
              <a:xfrm flipH="1">
                <a:off x="144" y="1248"/>
                <a:ext cx="248" cy="201"/>
              </a:xfrm>
              <a:prstGeom prst="flowChartDelay">
                <a:avLst/>
              </a:prstGeom>
              <a:solidFill>
                <a:schemeClr val="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</p:grpSp>
      <p:sp>
        <p:nvSpPr>
          <p:cNvPr id="9225" name="AutoShape 9"/>
          <p:cNvSpPr>
            <a:spLocks noGrp="1" noChangeArrowheads="1"/>
          </p:cNvSpPr>
          <p:nvPr>
            <p:ph type="title"/>
          </p:nvPr>
        </p:nvSpPr>
        <p:spPr bwMode="auto">
          <a:xfrm>
            <a:off x="762000" y="762000"/>
            <a:ext cx="7924800" cy="1143000"/>
          </a:xfrm>
          <a:prstGeom prst="roundRect">
            <a:avLst>
              <a:gd name="adj" fmla="val 21667"/>
            </a:avLst>
          </a:prstGeom>
          <a:noFill/>
          <a:ln w="9525">
            <a:noFill/>
            <a:round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9226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838200" y="2362200"/>
            <a:ext cx="7693025" cy="3724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9227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2438400" y="6248400"/>
            <a:ext cx="2130425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endParaRPr lang="en-US"/>
          </a:p>
        </p:txBody>
      </p:sp>
      <p:sp>
        <p:nvSpPr>
          <p:cNvPr id="9228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5791200" y="6248400"/>
            <a:ext cx="2897188" cy="474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9229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84138" y="6242050"/>
            <a:ext cx="587375" cy="488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1" compatLnSpc="1">
            <a:prstTxWarp prst="textNoShape">
              <a:avLst/>
            </a:prstTxWarp>
          </a:bodyPr>
          <a:lstStyle>
            <a:lvl1pPr>
              <a:defRPr sz="2600" b="1">
                <a:solidFill>
                  <a:schemeClr val="bg1"/>
                </a:solidFill>
              </a:defRPr>
            </a:lvl1pPr>
          </a:lstStyle>
          <a:p>
            <a:fld id="{3BBE6D55-C4C9-4C71-93F4-D648F6CEFE59}" type="slidenum">
              <a:rPr lang="en-US"/>
              <a:pPr/>
              <a:t>‹#›</a:t>
            </a:fld>
            <a:endParaRPr lang="en-US"/>
          </a:p>
        </p:txBody>
      </p:sp>
      <p:pic>
        <p:nvPicPr>
          <p:cNvPr id="9231" name="Picture 15"/>
          <p:cNvPicPr>
            <a:picLocks noChangeAspect="1" noChangeArrowheads="1"/>
          </p:cNvPicPr>
          <p:nvPr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6400800" y="6019800"/>
            <a:ext cx="2362200" cy="576263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52" r:id="rId1"/>
    <p:sldLayoutId id="2147483653" r:id="rId2"/>
    <p:sldLayoutId id="2147483654" r:id="rId3"/>
    <p:sldLayoutId id="2147483655" r:id="rId4"/>
    <p:sldLayoutId id="2147483656" r:id="rId5"/>
    <p:sldLayoutId id="2147483657" r:id="rId6"/>
    <p:sldLayoutId id="2147483658" r:id="rId7"/>
    <p:sldLayoutId id="2147483659" r:id="rId8"/>
    <p:sldLayoutId id="2147483660" r:id="rId9"/>
    <p:sldLayoutId id="2147483661" r:id="rId10"/>
    <p:sldLayoutId id="2147483662" r:id="rId11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600" b="1">
          <a:solidFill>
            <a:schemeClr val="tx2"/>
          </a:solidFill>
          <a:latin typeface="Arial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Char char="–"/>
        <a:defRPr sz="24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75000"/>
        <a:buFont typeface="Wingdings" pitchFamily="2" charset="2"/>
        <a:buChar char="l"/>
        <a:defRPr sz="20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80000"/>
        <a:buChar char="–"/>
        <a:defRPr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tx1"/>
        </a:buClr>
        <a:buSzPct val="65000"/>
        <a:buFont typeface="Wingdings" pitchFamily="2" charset="2"/>
        <a:buChar char="l"/>
        <a:defRPr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US" sz="4000" dirty="0" smtClean="0">
                <a:solidFill>
                  <a:srgbClr val="000000"/>
                </a:solidFill>
                <a:latin typeface="Gill Sans MT" pitchFamily="34" charset="0"/>
              </a:rPr>
              <a:t>University Advancement </a:t>
            </a:r>
            <a:br>
              <a:rPr lang="en-US" sz="4000" dirty="0" smtClean="0">
                <a:solidFill>
                  <a:srgbClr val="000000"/>
                </a:solidFill>
                <a:latin typeface="Gill Sans MT" pitchFamily="34" charset="0"/>
              </a:rPr>
            </a:br>
            <a:r>
              <a:rPr lang="en-US" sz="2800" dirty="0" smtClean="0">
                <a:solidFill>
                  <a:srgbClr val="000000"/>
                </a:solidFill>
                <a:latin typeface="Gill Sans MT" pitchFamily="34" charset="0"/>
              </a:rPr>
              <a:t/>
            </a:r>
            <a:br>
              <a:rPr lang="en-US" sz="2800" dirty="0" smtClean="0">
                <a:solidFill>
                  <a:srgbClr val="000000"/>
                </a:solidFill>
                <a:latin typeface="Gill Sans MT" pitchFamily="34" charset="0"/>
              </a:rPr>
            </a:br>
            <a:endParaRPr lang="en-US" sz="2000" dirty="0">
              <a:solidFill>
                <a:srgbClr val="000000"/>
              </a:solidFill>
              <a:latin typeface="Gill Sans MT" pitchFamily="34" charset="0"/>
            </a:endParaRPr>
          </a:p>
        </p:txBody>
      </p:sp>
      <p:pic>
        <p:nvPicPr>
          <p:cNvPr id="2052" name="Picture 4" descr="Image result for images of philanthropy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196" y="2667000"/>
            <a:ext cx="2228850" cy="2057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rgbClr val="C00000"/>
                </a:solidFill>
              </a:rPr>
              <a:t>Over $46.5 million in Gift Commitments Since FY 2002 </a:t>
            </a:r>
            <a:endParaRPr lang="en-US" dirty="0">
              <a:solidFill>
                <a:srgbClr val="C00000"/>
              </a:solidFill>
            </a:endParaRPr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335733555"/>
              </p:ext>
            </p:extLst>
          </p:nvPr>
        </p:nvGraphicFramePr>
        <p:xfrm>
          <a:off x="762000" y="2362200"/>
          <a:ext cx="7693025" cy="37242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190841212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Opportunities for Collaboration!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</a:rPr>
              <a:t>Tracking Alumni</a:t>
            </a:r>
          </a:p>
          <a:p>
            <a:pPr marL="0" indent="0">
              <a:buNone/>
            </a:pPr>
            <a:endParaRPr lang="en-US" sz="18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</a:rPr>
              <a:t>Pass on promising contacts</a:t>
            </a:r>
          </a:p>
          <a:p>
            <a:pPr marL="0" indent="0">
              <a:buNone/>
            </a:pPr>
            <a:endParaRPr lang="en-US" sz="16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</a:rPr>
              <a:t>Let us know about the exciting things you are doing! </a:t>
            </a:r>
          </a:p>
          <a:p>
            <a:pPr marL="0" indent="0">
              <a:buNone/>
            </a:pPr>
            <a:endParaRPr lang="en-US" sz="18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</a:rPr>
              <a:t>Send us your ideas! 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99305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790074"/>
            <a:ext cx="5334000" cy="1143000"/>
          </a:xfrm>
        </p:spPr>
        <p:txBody>
          <a:bodyPr/>
          <a:lstStyle/>
          <a:p>
            <a:r>
              <a:rPr lang="en-US" sz="4800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Questions? </a:t>
            </a:r>
            <a:endParaRPr lang="en-US" sz="4800" dirty="0">
              <a:solidFill>
                <a:srgbClr val="C00000"/>
              </a:solidFill>
              <a:latin typeface="Gill Sans MT" panose="020B0502020104020203" pitchFamily="34" charset="0"/>
            </a:endParaRPr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2286000"/>
            <a:ext cx="7848600" cy="4410244"/>
          </a:xfrm>
        </p:spPr>
      </p:pic>
    </p:spTree>
    <p:extLst>
      <p:ext uri="{BB962C8B-B14F-4D97-AF65-F5344CB8AC3E}">
        <p14:creationId xmlns:p14="http://schemas.microsoft.com/office/powerpoint/2010/main" val="41511148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>
                <a:solidFill>
                  <a:schemeClr val="accent2"/>
                </a:solidFill>
              </a:rPr>
              <a:t>Advancement’s Contribution to the CI Mission </a:t>
            </a:r>
            <a:r>
              <a:rPr lang="en-US" dirty="0" err="1" smtClean="0">
                <a:solidFill>
                  <a:schemeClr val="accent2"/>
                </a:solidFill>
              </a:rPr>
              <a:t>Con’t</a:t>
            </a:r>
            <a:r>
              <a:rPr lang="en-US" dirty="0" smtClean="0">
                <a:solidFill>
                  <a:schemeClr val="accent2"/>
                </a:solidFill>
              </a:rPr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</a:rPr>
              <a:t>Other significant contributions include:</a:t>
            </a:r>
          </a:p>
          <a:p>
            <a:pPr marL="0" indent="0">
              <a:buNone/>
            </a:pPr>
            <a:endParaRPr lang="en-US" sz="14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Funding to launch and sustain the SAGE Research Forum </a:t>
            </a:r>
          </a:p>
          <a:p>
            <a:pPr marL="0" indent="0">
              <a:buNone/>
            </a:pPr>
            <a:endParaRPr lang="en-US" sz="12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Resources to support creating courses such as Univ. 498, 398,298, and 198</a:t>
            </a:r>
          </a:p>
          <a:p>
            <a:pPr marL="0" indent="0">
              <a:buNone/>
            </a:pPr>
            <a:endParaRPr lang="en-US" sz="12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Funding to support student internship opportunities </a:t>
            </a:r>
          </a:p>
          <a:p>
            <a:pPr marL="0" indent="0">
              <a:buNone/>
            </a:pPr>
            <a:endParaRPr lang="en-US" sz="11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Student Scholarships and the creation of a student emergency fund</a:t>
            </a:r>
          </a:p>
          <a:p>
            <a:pPr marL="0" indent="0">
              <a:buNone/>
            </a:pPr>
            <a:endParaRPr lang="en-US" sz="20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0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sz="20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438123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943600" y="5943600"/>
            <a:ext cx="3048000" cy="762000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76200" y="0"/>
            <a:ext cx="8001000" cy="762000"/>
          </a:xfrm>
        </p:spPr>
        <p:txBody>
          <a:bodyPr/>
          <a:lstStyle/>
          <a:p>
            <a:r>
              <a:rPr lang="en-US" dirty="0" smtClean="0">
                <a:solidFill>
                  <a:schemeClr val="bg1"/>
                </a:solidFill>
                <a:latin typeface="Gill Sans MT" panose="020B0502020104020203" pitchFamily="34" charset="0"/>
              </a:rPr>
              <a:t>UA Org Chart   </a:t>
            </a:r>
            <a:r>
              <a:rPr lang="en-US" dirty="0" smtClean="0">
                <a:solidFill>
                  <a:srgbClr val="000000"/>
                </a:solidFill>
                <a:latin typeface="Gill Sans MT" panose="020B0502020104020203" pitchFamily="34" charset="0"/>
              </a:rPr>
              <a:t>18.5 FTE</a:t>
            </a:r>
            <a:endParaRPr lang="en-US" dirty="0">
              <a:solidFill>
                <a:srgbClr val="000000"/>
              </a:solidFill>
              <a:latin typeface="Gill Sans MT" panose="020B0502020104020203" pitchFamily="34" charset="0"/>
            </a:endParaRPr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5800" y="1295400"/>
            <a:ext cx="8458200" cy="5410200"/>
          </a:xfrm>
        </p:spPr>
      </p:pic>
    </p:spTree>
    <p:extLst>
      <p:ext uri="{BB962C8B-B14F-4D97-AF65-F5344CB8AC3E}">
        <p14:creationId xmlns:p14="http://schemas.microsoft.com/office/powerpoint/2010/main" val="3327452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800" y="0"/>
            <a:ext cx="8153400" cy="6858000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 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 </a:t>
            </a:r>
          </a:p>
        </p:txBody>
      </p:sp>
    </p:spTree>
    <p:extLst>
      <p:ext uri="{BB962C8B-B14F-4D97-AF65-F5344CB8AC3E}">
        <p14:creationId xmlns:p14="http://schemas.microsoft.com/office/powerpoint/2010/main" val="16121190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>
                <a:solidFill>
                  <a:schemeClr val="accent2"/>
                </a:solidFill>
              </a:rPr>
              <a:t>Advancement’s Contribution to the CI Mission 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Since 2002, Advancement has raised </a:t>
            </a:r>
            <a:r>
              <a:rPr lang="en-US" sz="2000" dirty="0" smtClean="0">
                <a:solidFill>
                  <a:srgbClr val="C00000"/>
                </a:solidFill>
              </a:rPr>
              <a:t>$46,585,415</a:t>
            </a:r>
            <a:r>
              <a:rPr lang="en-US" sz="2000" dirty="0" smtClean="0">
                <a:solidFill>
                  <a:srgbClr val="000000"/>
                </a:solidFill>
              </a:rPr>
              <a:t> for the Campus (and counting)</a:t>
            </a:r>
            <a:r>
              <a:rPr lang="en-US" sz="2000" dirty="0" smtClean="0"/>
              <a:t>. </a:t>
            </a:r>
          </a:p>
          <a:p>
            <a:pPr marL="0" indent="0">
              <a:buNone/>
            </a:pPr>
            <a:endParaRPr lang="en-US" sz="105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000" dirty="0" smtClean="0">
                <a:solidFill>
                  <a:srgbClr val="000000"/>
                </a:solidFill>
              </a:rPr>
              <a:t>Some of the largest contributions brought to the campus by UA include: </a:t>
            </a:r>
          </a:p>
          <a:p>
            <a:pPr marL="0" indent="0">
              <a:buNone/>
            </a:pPr>
            <a:endParaRPr lang="en-US" sz="1800" dirty="0" smtClean="0">
              <a:solidFill>
                <a:srgbClr val="000000"/>
              </a:solidFill>
            </a:endParaRPr>
          </a:p>
          <a:p>
            <a:pPr>
              <a:buFontTx/>
              <a:buChar char="-"/>
            </a:pPr>
            <a:r>
              <a:rPr lang="en-US" sz="2000" dirty="0" smtClean="0">
                <a:solidFill>
                  <a:srgbClr val="000000"/>
                </a:solidFill>
              </a:rPr>
              <a:t>$5 million to support the construction of the JSB Library</a:t>
            </a:r>
          </a:p>
          <a:p>
            <a:pPr>
              <a:buFontTx/>
              <a:buChar char="-"/>
            </a:pPr>
            <a:r>
              <a:rPr lang="en-US" sz="2000" dirty="0" smtClean="0">
                <a:solidFill>
                  <a:srgbClr val="000000"/>
                </a:solidFill>
              </a:rPr>
              <a:t>$8 million to support the naming of the School of Business and Economics and the construction of the Smith Decision Making Center. </a:t>
            </a:r>
          </a:p>
          <a:p>
            <a:pPr>
              <a:buFontTx/>
              <a:buChar char="-"/>
            </a:pPr>
            <a:r>
              <a:rPr lang="en-US" sz="2000" dirty="0" smtClean="0">
                <a:solidFill>
                  <a:srgbClr val="000000"/>
                </a:solidFill>
              </a:rPr>
              <a:t>$6 million to support the CI Nursing Program at Cottage Health Systems </a:t>
            </a:r>
          </a:p>
          <a:p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65567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90600" y="746000"/>
            <a:ext cx="7772400" cy="1143000"/>
          </a:xfrm>
        </p:spPr>
        <p:txBody>
          <a:bodyPr/>
          <a:lstStyle/>
          <a:p>
            <a:r>
              <a:rPr lang="en-US" sz="4000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Staffing Breakdown… </a:t>
            </a:r>
            <a:endParaRPr lang="en-US" sz="4000" dirty="0">
              <a:solidFill>
                <a:srgbClr val="C00000"/>
              </a:solidFill>
              <a:latin typeface="Gill Sans MT" panose="020B0502020104020203" pitchFamily="34" charset="0"/>
            </a:endParaRPr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>
          <a:xfrm>
            <a:off x="1295400" y="5410200"/>
            <a:ext cx="7543800" cy="787275"/>
          </a:xfrm>
        </p:spPr>
        <p:txBody>
          <a:bodyPr/>
          <a:lstStyle/>
          <a:p>
            <a:pPr marL="457200" indent="-457200">
              <a:buClrTx/>
              <a:buFont typeface="Arial" pitchFamily="34" charset="0"/>
              <a:buChar char="•"/>
            </a:pPr>
            <a:r>
              <a:rPr lang="en-US" sz="2600" cap="small" dirty="0" smtClean="0">
                <a:solidFill>
                  <a:srgbClr val="000000"/>
                </a:solidFill>
                <a:latin typeface="Gill Sans MT" panose="020B0502020104020203" pitchFamily="34" charset="0"/>
              </a:rPr>
              <a:t>18 .5 FTE (all staff)  </a:t>
            </a:r>
          </a:p>
          <a:p>
            <a:pPr marL="457200" indent="-457200">
              <a:buClrTx/>
              <a:buFontTx/>
              <a:buChar char="-"/>
            </a:pPr>
            <a:r>
              <a:rPr lang="en-US" sz="2000" b="0" cap="small" dirty="0" smtClean="0">
                <a:solidFill>
                  <a:srgbClr val="000000"/>
                </a:solidFill>
                <a:latin typeface="Gill Sans MT" panose="020B0502020104020203" pitchFamily="34" charset="0"/>
              </a:rPr>
              <a:t>I Vice President </a:t>
            </a:r>
          </a:p>
          <a:p>
            <a:pPr marL="457200" indent="-457200">
              <a:buClrTx/>
              <a:buFontTx/>
              <a:buChar char="-"/>
            </a:pPr>
            <a:r>
              <a:rPr lang="en-US" sz="2000" b="0" cap="small" dirty="0">
                <a:solidFill>
                  <a:srgbClr val="000000"/>
                </a:solidFill>
                <a:latin typeface="Gill Sans MT" panose="020B0502020104020203" pitchFamily="34" charset="0"/>
              </a:rPr>
              <a:t>4</a:t>
            </a:r>
            <a:r>
              <a:rPr lang="en-US" sz="2000" b="0" cap="small" dirty="0" smtClean="0">
                <a:solidFill>
                  <a:srgbClr val="000000"/>
                </a:solidFill>
                <a:latin typeface="Gill Sans MT" panose="020B0502020104020203" pitchFamily="34" charset="0"/>
              </a:rPr>
              <a:t> Fundraisers </a:t>
            </a:r>
          </a:p>
          <a:p>
            <a:pPr marL="457200" indent="-457200">
              <a:buClrTx/>
              <a:buFontTx/>
              <a:buChar char="-"/>
            </a:pPr>
            <a:r>
              <a:rPr lang="en-US" sz="2000" b="0" cap="small" dirty="0" smtClean="0">
                <a:solidFill>
                  <a:srgbClr val="000000"/>
                </a:solidFill>
                <a:latin typeface="Gill Sans MT" panose="020B0502020104020203" pitchFamily="34" charset="0"/>
              </a:rPr>
              <a:t>4.5 Advancement Services Professionals</a:t>
            </a:r>
          </a:p>
          <a:p>
            <a:pPr marL="457200" indent="-457200">
              <a:buClrTx/>
              <a:buFontTx/>
              <a:buChar char="-"/>
            </a:pPr>
            <a:r>
              <a:rPr lang="en-US" sz="2000" b="0" cap="small" dirty="0" smtClean="0">
                <a:solidFill>
                  <a:srgbClr val="000000"/>
                </a:solidFill>
                <a:latin typeface="Gill Sans MT" panose="020B0502020104020203" pitchFamily="34" charset="0"/>
              </a:rPr>
              <a:t>1 Budget Support Staff </a:t>
            </a:r>
          </a:p>
          <a:p>
            <a:pPr marL="457200" indent="-457200">
              <a:buClrTx/>
              <a:buFontTx/>
              <a:buChar char="-"/>
            </a:pPr>
            <a:r>
              <a:rPr lang="en-US" sz="2000" b="0" cap="small" dirty="0" smtClean="0">
                <a:solidFill>
                  <a:srgbClr val="000000"/>
                </a:solidFill>
                <a:latin typeface="Gill Sans MT" panose="020B0502020104020203" pitchFamily="34" charset="0"/>
              </a:rPr>
              <a:t>4 Administrative Assistants </a:t>
            </a:r>
          </a:p>
          <a:p>
            <a:pPr marL="457200" indent="-457200">
              <a:buClrTx/>
              <a:buFontTx/>
              <a:buChar char="-"/>
            </a:pPr>
            <a:r>
              <a:rPr lang="en-US" sz="2000" b="0" cap="small" dirty="0">
                <a:solidFill>
                  <a:srgbClr val="000000"/>
                </a:solidFill>
                <a:latin typeface="Gill Sans MT" panose="020B0502020104020203" pitchFamily="34" charset="0"/>
              </a:rPr>
              <a:t>2</a:t>
            </a:r>
            <a:r>
              <a:rPr lang="en-US" sz="2000" b="0" cap="small" dirty="0" smtClean="0">
                <a:solidFill>
                  <a:srgbClr val="000000"/>
                </a:solidFill>
                <a:latin typeface="Gill Sans MT" panose="020B0502020104020203" pitchFamily="34" charset="0"/>
              </a:rPr>
              <a:t> Event Staff </a:t>
            </a:r>
          </a:p>
          <a:p>
            <a:pPr marL="457200" indent="-457200">
              <a:buClrTx/>
              <a:buFontTx/>
              <a:buChar char="-"/>
            </a:pPr>
            <a:r>
              <a:rPr lang="en-US" sz="2000" b="0" cap="small" dirty="0" smtClean="0">
                <a:solidFill>
                  <a:srgbClr val="000000"/>
                </a:solidFill>
                <a:latin typeface="Gill Sans MT" panose="020B0502020104020203" pitchFamily="34" charset="0"/>
              </a:rPr>
              <a:t>1 Alumni Engagement Staff </a:t>
            </a:r>
          </a:p>
          <a:p>
            <a:pPr marL="457200" indent="-457200">
              <a:buClrTx/>
              <a:buFontTx/>
              <a:buChar char="-"/>
            </a:pPr>
            <a:r>
              <a:rPr lang="en-US" sz="2000" b="0" cap="small" dirty="0" smtClean="0">
                <a:solidFill>
                  <a:srgbClr val="000000"/>
                </a:solidFill>
                <a:latin typeface="Gill Sans MT" panose="020B0502020104020203" pitchFamily="34" charset="0"/>
              </a:rPr>
              <a:t>1 Advancement Special Projects Staff </a:t>
            </a:r>
          </a:p>
          <a:p>
            <a:pPr>
              <a:buClrTx/>
            </a:pPr>
            <a:endParaRPr lang="en-US" sz="1050" cap="small" dirty="0" smtClean="0">
              <a:solidFill>
                <a:srgbClr val="000000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2428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2000" y="762000"/>
            <a:ext cx="7924800" cy="1143000"/>
          </a:xfrm>
        </p:spPr>
        <p:txBody>
          <a:bodyPr/>
          <a:lstStyle/>
          <a:p>
            <a:pPr algn="ctr"/>
            <a:r>
              <a:rPr lang="en-US" dirty="0" smtClean="0">
                <a:solidFill>
                  <a:schemeClr val="accent6"/>
                </a:solidFill>
                <a:latin typeface="Gill Sans MT" panose="020B0502020104020203" pitchFamily="34" charset="0"/>
              </a:rPr>
              <a:t>University Advancement’s Stateside Allocation </a:t>
            </a:r>
            <a:endParaRPr lang="en-US" dirty="0">
              <a:solidFill>
                <a:schemeClr val="accent6"/>
              </a:solidFill>
              <a:latin typeface="Gill Sans MT" panose="020B0502020104020203" pitchFamily="34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2209800"/>
            <a:ext cx="7693025" cy="3648075"/>
          </a:xfrm>
        </p:spPr>
        <p:txBody>
          <a:bodyPr/>
          <a:lstStyle/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</a:rPr>
              <a:t>Perm Staffing -</a:t>
            </a:r>
            <a:r>
              <a:rPr lang="en-US" b="1" dirty="0" smtClean="0"/>
              <a:t> </a:t>
            </a:r>
            <a:r>
              <a:rPr lang="en-US" sz="2400" dirty="0" smtClean="0">
                <a:solidFill>
                  <a:srgbClr val="000000"/>
                </a:solidFill>
              </a:rPr>
              <a:t>$1,407,183 (salaries only)</a:t>
            </a:r>
            <a:endParaRPr lang="en-US" sz="900" b="1" dirty="0" smtClean="0"/>
          </a:p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</a:rPr>
              <a:t>Perm Supplies / Operations - </a:t>
            </a:r>
            <a:r>
              <a:rPr lang="en-US" sz="2400" dirty="0" smtClean="0">
                <a:solidFill>
                  <a:srgbClr val="000000"/>
                </a:solidFill>
              </a:rPr>
              <a:t>$153,632</a:t>
            </a: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accent2"/>
                </a:solidFill>
              </a:rPr>
              <a:t>Total Permanent Stateside Allocation: $1,560,816</a:t>
            </a:r>
          </a:p>
          <a:p>
            <a:pPr marL="0" indent="0">
              <a:buNone/>
            </a:pPr>
            <a:endParaRPr lang="en-US" sz="105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b="1" dirty="0" smtClean="0">
                <a:solidFill>
                  <a:srgbClr val="000000"/>
                </a:solidFill>
              </a:rPr>
              <a:t>Temporary Funds </a:t>
            </a:r>
            <a:r>
              <a:rPr lang="en-US" sz="2400" dirty="0" smtClean="0">
                <a:solidFill>
                  <a:srgbClr val="000000"/>
                </a:solidFill>
              </a:rPr>
              <a:t>- $93,000</a:t>
            </a:r>
          </a:p>
          <a:p>
            <a:pPr marL="0" indent="0">
              <a:buNone/>
            </a:pPr>
            <a:endParaRPr lang="en-US" sz="11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400" b="1" dirty="0" smtClean="0">
                <a:solidFill>
                  <a:schemeClr val="accent2"/>
                </a:solidFill>
              </a:rPr>
              <a:t>Total Stateside Allocation - $1,653,815</a:t>
            </a:r>
            <a:endParaRPr lang="en-US" sz="1600" b="1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sz="2400" dirty="0" smtClean="0">
                <a:solidFill>
                  <a:srgbClr val="000000"/>
                </a:solidFill>
              </a:rPr>
              <a:t>UA’s stateside allocation is 2.1% of the campus’ budget – the smallest divisional allocation for the campus. </a:t>
            </a:r>
          </a:p>
        </p:txBody>
      </p:sp>
    </p:spTree>
    <p:extLst>
      <p:ext uri="{BB962C8B-B14F-4D97-AF65-F5344CB8AC3E}">
        <p14:creationId xmlns:p14="http://schemas.microsoft.com/office/powerpoint/2010/main" val="1017525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914400" y="2590800"/>
            <a:ext cx="72390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endParaRPr lang="en-US" dirty="0" smtClean="0">
              <a:solidFill>
                <a:srgbClr val="000000"/>
              </a:solidFill>
            </a:endParaRPr>
          </a:p>
          <a:p>
            <a:pPr lvl="0"/>
            <a:endParaRPr lang="en-US" dirty="0">
              <a:solidFill>
                <a:srgbClr val="000000"/>
              </a:solidFill>
            </a:endParaRPr>
          </a:p>
          <a:p>
            <a:pPr lvl="0"/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76200" y="3429000"/>
            <a:ext cx="85725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/>
          <p:cNvCxnSpPr/>
          <p:nvPr/>
        </p:nvCxnSpPr>
        <p:spPr>
          <a:xfrm>
            <a:off x="76200" y="3429000"/>
            <a:ext cx="0" cy="2286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914400" y="914400"/>
            <a:ext cx="8001000" cy="646331"/>
          </a:xfrm>
          <a:prstGeom prst="rect">
            <a:avLst/>
          </a:prstGeom>
          <a:noFill/>
          <a:ln>
            <a:solidFill>
              <a:schemeClr val="accent2"/>
            </a:solidFill>
          </a:ln>
        </p:spPr>
        <p:txBody>
          <a:bodyPr wrap="squar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Within its peer group, CI out performed all but five of its 11 sister campuses in its three year average. </a:t>
            </a:r>
            <a:endParaRPr lang="en-US" b="1" dirty="0">
              <a:solidFill>
                <a:srgbClr val="C00000"/>
              </a:solidFill>
            </a:endParaRPr>
          </a:p>
        </p:txBody>
      </p:sp>
      <p:pic>
        <p:nvPicPr>
          <p:cNvPr id="20" name="Picture 1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1905000"/>
            <a:ext cx="8229600" cy="4191000"/>
          </a:xfrm>
          <a:prstGeom prst="rect">
            <a:avLst/>
          </a:prstGeom>
        </p:spPr>
      </p:pic>
      <p:cxnSp>
        <p:nvCxnSpPr>
          <p:cNvPr id="26" name="Straight Connector 25"/>
          <p:cNvCxnSpPr/>
          <p:nvPr/>
        </p:nvCxnSpPr>
        <p:spPr>
          <a:xfrm>
            <a:off x="609600" y="3200400"/>
            <a:ext cx="81534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Connector 27"/>
          <p:cNvCxnSpPr/>
          <p:nvPr/>
        </p:nvCxnSpPr>
        <p:spPr>
          <a:xfrm>
            <a:off x="609600" y="3200400"/>
            <a:ext cx="0" cy="31373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/>
          <p:cNvCxnSpPr/>
          <p:nvPr/>
        </p:nvCxnSpPr>
        <p:spPr>
          <a:xfrm>
            <a:off x="609600" y="3514130"/>
            <a:ext cx="81534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/>
          <p:cNvCxnSpPr/>
          <p:nvPr/>
        </p:nvCxnSpPr>
        <p:spPr>
          <a:xfrm>
            <a:off x="8763000" y="3200400"/>
            <a:ext cx="0" cy="31373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345327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04800" y="1219200"/>
            <a:ext cx="8642960" cy="4876800"/>
          </a:xfrm>
          <a:prstGeom prst="rect">
            <a:avLst/>
          </a:prstGeom>
        </p:spPr>
      </p:pic>
      <p:cxnSp>
        <p:nvCxnSpPr>
          <p:cNvPr id="6" name="Straight Connector 5"/>
          <p:cNvCxnSpPr/>
          <p:nvPr/>
        </p:nvCxnSpPr>
        <p:spPr>
          <a:xfrm>
            <a:off x="381000" y="2895600"/>
            <a:ext cx="853440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/>
          <p:cNvCxnSpPr/>
          <p:nvPr/>
        </p:nvCxnSpPr>
        <p:spPr>
          <a:xfrm>
            <a:off x="381000" y="3124200"/>
            <a:ext cx="8566760" cy="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/>
          <p:cNvCxnSpPr/>
          <p:nvPr/>
        </p:nvCxnSpPr>
        <p:spPr>
          <a:xfrm>
            <a:off x="381000" y="2895600"/>
            <a:ext cx="0" cy="2286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/>
          <p:cNvCxnSpPr/>
          <p:nvPr/>
        </p:nvCxnSpPr>
        <p:spPr>
          <a:xfrm>
            <a:off x="8915400" y="2895600"/>
            <a:ext cx="0" cy="228600"/>
          </a:xfrm>
          <a:prstGeom prst="line">
            <a:avLst/>
          </a:prstGeom>
          <a:ln>
            <a:solidFill>
              <a:schemeClr val="accent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85800" y="152400"/>
            <a:ext cx="8229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solidFill>
                  <a:schemeClr val="bg1"/>
                </a:solidFill>
              </a:rPr>
              <a:t>VSE               </a:t>
            </a:r>
            <a:r>
              <a:rPr lang="en-US" sz="2800" b="1" dirty="0" smtClean="0">
                <a:solidFill>
                  <a:schemeClr val="accent2"/>
                </a:solidFill>
              </a:rPr>
              <a:t>Voluntary Support of Education</a:t>
            </a:r>
          </a:p>
          <a:p>
            <a:r>
              <a:rPr lang="en-US" sz="2800" b="1" dirty="0" smtClean="0">
                <a:solidFill>
                  <a:schemeClr val="accent2"/>
                </a:solidFill>
              </a:rPr>
              <a:t>                          FY 14/15 Numbers Peer Group I</a:t>
            </a:r>
            <a:endParaRPr lang="en-US" sz="2800" b="1" dirty="0">
              <a:solidFill>
                <a:schemeClr val="accent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3665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ctr"/>
            <a:r>
              <a:rPr lang="en-US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Revenue Allocations </a:t>
            </a:r>
            <a:br>
              <a:rPr lang="en-US" dirty="0" smtClean="0">
                <a:solidFill>
                  <a:srgbClr val="C00000"/>
                </a:solidFill>
                <a:latin typeface="Gill Sans MT" panose="020B0502020104020203" pitchFamily="34" charset="0"/>
              </a:rPr>
            </a:br>
            <a:r>
              <a:rPr lang="en-US" dirty="0" smtClean="0">
                <a:solidFill>
                  <a:srgbClr val="C00000"/>
                </a:solidFill>
                <a:latin typeface="Gill Sans MT" panose="020B0502020104020203" pitchFamily="34" charset="0"/>
              </a:rPr>
              <a:t>FY 11/ 12 through FY 13/14 </a:t>
            </a:r>
            <a:endParaRPr lang="en-US" dirty="0">
              <a:solidFill>
                <a:srgbClr val="C00000"/>
              </a:solidFill>
              <a:latin typeface="Gill Sans MT" panose="020B0502020104020203" pitchFamily="34" charset="0"/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0303034"/>
              </p:ext>
            </p:extLst>
          </p:nvPr>
        </p:nvGraphicFramePr>
        <p:xfrm>
          <a:off x="533400" y="2209801"/>
          <a:ext cx="8305800" cy="381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8085379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C00000"/>
                </a:solidFill>
              </a:rPr>
              <a:t>Fundraising Priorities </a:t>
            </a:r>
            <a:endParaRPr lang="en-US" dirty="0">
              <a:solidFill>
                <a:srgbClr val="C0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62000" y="1905000"/>
            <a:ext cx="7693025" cy="3724275"/>
          </a:xfrm>
        </p:spPr>
        <p:txBody>
          <a:bodyPr/>
          <a:lstStyle/>
          <a:p>
            <a:pPr marL="0" indent="0">
              <a:buNone/>
            </a:pPr>
            <a:endParaRPr lang="en-US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</a:rPr>
              <a:t>Fundraising Priorities are Determined by the University President. </a:t>
            </a:r>
          </a:p>
          <a:p>
            <a:pPr marL="0" indent="0">
              <a:buNone/>
            </a:pPr>
            <a:endParaRPr lang="en-US" sz="16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</a:rPr>
              <a:t>The President seeks recommendations and input from the Provost and Vice Presidents and then makes the assignment to Advancement. </a:t>
            </a:r>
          </a:p>
          <a:p>
            <a:pPr marL="0" indent="0">
              <a:buNone/>
            </a:pPr>
            <a:endParaRPr lang="en-US" sz="14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83246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chemeClr val="accent2"/>
                </a:solidFill>
              </a:rPr>
              <a:t>Advancement’s Fundraising Goal</a:t>
            </a:r>
            <a:endParaRPr lang="en-US" dirty="0">
              <a:solidFill>
                <a:schemeClr val="accent2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</a:rPr>
              <a:t>The Chancellor’s Office expects that we raise 10% of our campus state allocation. </a:t>
            </a:r>
          </a:p>
          <a:p>
            <a:pPr marL="0" indent="0">
              <a:buNone/>
            </a:pPr>
            <a:endParaRPr lang="en-US" sz="1400" dirty="0" smtClean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</a:rPr>
              <a:t>However, we set our actual goal annually and based on what we “think” we can expect to secure in that fiscal year. </a:t>
            </a:r>
          </a:p>
          <a:p>
            <a:pPr marL="0" indent="0">
              <a:buNone/>
            </a:pPr>
            <a:endParaRPr lang="en-US" sz="1400" dirty="0">
              <a:solidFill>
                <a:srgbClr val="000000"/>
              </a:solidFill>
            </a:endParaRPr>
          </a:p>
          <a:p>
            <a:pPr marL="0" indent="0">
              <a:buNone/>
            </a:pPr>
            <a:r>
              <a:rPr lang="en-US" dirty="0" smtClean="0">
                <a:solidFill>
                  <a:srgbClr val="000000"/>
                </a:solidFill>
              </a:rPr>
              <a:t>In the last three years, we have raised historic levels of funding for the campus. </a:t>
            </a:r>
            <a:endParaRPr lang="en-US" dirty="0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8370071"/>
      </p:ext>
    </p:extLst>
  </p:cSld>
  <p:clrMapOvr>
    <a:masterClrMapping/>
  </p:clrMapOvr>
</p:sld>
</file>

<file path=ppt/theme/theme1.xml><?xml version="1.0" encoding="utf-8"?>
<a:theme xmlns:a="http://schemas.openxmlformats.org/drawingml/2006/main" name="Capsules">
  <a:themeElements>
    <a:clrScheme name="Capsules 10">
      <a:dk1>
        <a:srgbClr val="C0C0C0"/>
      </a:dk1>
      <a:lt1>
        <a:srgbClr val="FFFFFF"/>
      </a:lt1>
      <a:dk2>
        <a:srgbClr val="006666"/>
      </a:dk2>
      <a:lt2>
        <a:srgbClr val="666699"/>
      </a:lt2>
      <a:accent1>
        <a:srgbClr val="33CCCC"/>
      </a:accent1>
      <a:accent2>
        <a:srgbClr val="DC0702"/>
      </a:accent2>
      <a:accent3>
        <a:srgbClr val="FFFFFF"/>
      </a:accent3>
      <a:accent4>
        <a:srgbClr val="A4A4A4"/>
      </a:accent4>
      <a:accent5>
        <a:srgbClr val="ADE2E2"/>
      </a:accent5>
      <a:accent6>
        <a:srgbClr val="C70602"/>
      </a:accent6>
      <a:hlink>
        <a:srgbClr val="C0C0C0"/>
      </a:hlink>
      <a:folHlink>
        <a:srgbClr val="CC99FF"/>
      </a:folHlink>
    </a:clrScheme>
    <a:fontScheme name="Capsules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Capsules 1">
        <a:dk1>
          <a:srgbClr val="003366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99CC99"/>
        </a:accent2>
        <a:accent3>
          <a:srgbClr val="FFFFFF"/>
        </a:accent3>
        <a:accent4>
          <a:srgbClr val="002A56"/>
        </a:accent4>
        <a:accent5>
          <a:srgbClr val="ADE2E2"/>
        </a:accent5>
        <a:accent6>
          <a:srgbClr val="8AB98A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2">
        <a:dk1>
          <a:srgbClr val="000000"/>
        </a:dk1>
        <a:lt1>
          <a:srgbClr val="FFFFFF"/>
        </a:lt1>
        <a:dk2>
          <a:srgbClr val="000000"/>
        </a:dk2>
        <a:lt2>
          <a:srgbClr val="808000"/>
        </a:lt2>
        <a:accent1>
          <a:srgbClr val="FFCC99"/>
        </a:accent1>
        <a:accent2>
          <a:srgbClr val="99CC00"/>
        </a:accent2>
        <a:accent3>
          <a:srgbClr val="FFFFFF"/>
        </a:accent3>
        <a:accent4>
          <a:srgbClr val="000000"/>
        </a:accent4>
        <a:accent5>
          <a:srgbClr val="FFE2CA"/>
        </a:accent5>
        <a:accent6>
          <a:srgbClr val="8AB900"/>
        </a:accent6>
        <a:hlink>
          <a:srgbClr val="336600"/>
        </a:hlink>
        <a:folHlink>
          <a:srgbClr val="FF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3">
        <a:dk1>
          <a:srgbClr val="006699"/>
        </a:dk1>
        <a:lt1>
          <a:srgbClr val="FFFFFF"/>
        </a:lt1>
        <a:dk2>
          <a:srgbClr val="6699FF"/>
        </a:dk2>
        <a:lt2>
          <a:srgbClr val="FFFFFF"/>
        </a:lt2>
        <a:accent1>
          <a:srgbClr val="33CCCC"/>
        </a:accent1>
        <a:accent2>
          <a:srgbClr val="006699"/>
        </a:accent2>
        <a:accent3>
          <a:srgbClr val="B8CAFF"/>
        </a:accent3>
        <a:accent4>
          <a:srgbClr val="DADADA"/>
        </a:accent4>
        <a:accent5>
          <a:srgbClr val="ADE2E2"/>
        </a:accent5>
        <a:accent6>
          <a:srgbClr val="005C8A"/>
        </a:accent6>
        <a:hlink>
          <a:srgbClr val="99CC00"/>
        </a:hlink>
        <a:folHlink>
          <a:srgbClr val="FFFF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4">
        <a:dk1>
          <a:srgbClr val="000000"/>
        </a:dk1>
        <a:lt1>
          <a:srgbClr val="FFFFFF"/>
        </a:lt1>
        <a:dk2>
          <a:srgbClr val="9900CC"/>
        </a:dk2>
        <a:lt2>
          <a:srgbClr val="006600"/>
        </a:lt2>
        <a:accent1>
          <a:srgbClr val="33CC33"/>
        </a:accent1>
        <a:accent2>
          <a:srgbClr val="FFCC66"/>
        </a:accent2>
        <a:accent3>
          <a:srgbClr val="FFFFFF"/>
        </a:accent3>
        <a:accent4>
          <a:srgbClr val="000000"/>
        </a:accent4>
        <a:accent5>
          <a:srgbClr val="ADE2AD"/>
        </a:accent5>
        <a:accent6>
          <a:srgbClr val="E7B95C"/>
        </a:accent6>
        <a:hlink>
          <a:srgbClr val="0033CC"/>
        </a:hlink>
        <a:folHlink>
          <a:srgbClr val="CC00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5">
        <a:dk1>
          <a:srgbClr val="000066"/>
        </a:dk1>
        <a:lt1>
          <a:srgbClr val="FFFFFF"/>
        </a:lt1>
        <a:dk2>
          <a:srgbClr val="336699"/>
        </a:dk2>
        <a:lt2>
          <a:srgbClr val="FFFFEB"/>
        </a:lt2>
        <a:accent1>
          <a:srgbClr val="99CCFF"/>
        </a:accent1>
        <a:accent2>
          <a:srgbClr val="9999FF"/>
        </a:accent2>
        <a:accent3>
          <a:srgbClr val="ADB8CA"/>
        </a:accent3>
        <a:accent4>
          <a:srgbClr val="DADADA"/>
        </a:accent4>
        <a:accent5>
          <a:srgbClr val="CAE2FF"/>
        </a:accent5>
        <a:accent6>
          <a:srgbClr val="8A8AE7"/>
        </a:accent6>
        <a:hlink>
          <a:srgbClr val="CCCCFF"/>
        </a:hlink>
        <a:folHlink>
          <a:srgbClr val="C68DFF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6">
        <a:dk1>
          <a:srgbClr val="808000"/>
        </a:dk1>
        <a:lt1>
          <a:srgbClr val="FFFFFF"/>
        </a:lt1>
        <a:dk2>
          <a:srgbClr val="006666"/>
        </a:dk2>
        <a:lt2>
          <a:srgbClr val="FFFFFF"/>
        </a:lt2>
        <a:accent1>
          <a:srgbClr val="FFCC66"/>
        </a:accent1>
        <a:accent2>
          <a:srgbClr val="00ACA8"/>
        </a:accent2>
        <a:accent3>
          <a:srgbClr val="AAB8B8"/>
        </a:accent3>
        <a:accent4>
          <a:srgbClr val="DADADA"/>
        </a:accent4>
        <a:accent5>
          <a:srgbClr val="FFE2B8"/>
        </a:accent5>
        <a:accent6>
          <a:srgbClr val="009B98"/>
        </a:accent6>
        <a:hlink>
          <a:srgbClr val="CCCC00"/>
        </a:hlink>
        <a:folHlink>
          <a:srgbClr val="33CCCC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7">
        <a:dk1>
          <a:srgbClr val="FFFFCC"/>
        </a:dk1>
        <a:lt1>
          <a:srgbClr val="FFFFFF"/>
        </a:lt1>
        <a:dk2>
          <a:srgbClr val="660033"/>
        </a:dk2>
        <a:lt2>
          <a:srgbClr val="FFFFFF"/>
        </a:lt2>
        <a:accent1>
          <a:srgbClr val="FF9900"/>
        </a:accent1>
        <a:accent2>
          <a:srgbClr val="CC3300"/>
        </a:accent2>
        <a:accent3>
          <a:srgbClr val="B8AAAD"/>
        </a:accent3>
        <a:accent4>
          <a:srgbClr val="DADADA"/>
        </a:accent4>
        <a:accent5>
          <a:srgbClr val="FFCAAA"/>
        </a:accent5>
        <a:accent6>
          <a:srgbClr val="B92D00"/>
        </a:accent6>
        <a:hlink>
          <a:srgbClr val="FFCC00"/>
        </a:hlink>
        <a:folHlink>
          <a:srgbClr val="FFCC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8">
        <a:dk1>
          <a:srgbClr val="FF0000"/>
        </a:dk1>
        <a:lt1>
          <a:srgbClr val="FFFFFF"/>
        </a:lt1>
        <a:dk2>
          <a:srgbClr val="000000"/>
        </a:dk2>
        <a:lt2>
          <a:srgbClr val="FFFFFF"/>
        </a:lt2>
        <a:accent1>
          <a:srgbClr val="FFCC00"/>
        </a:accent1>
        <a:accent2>
          <a:srgbClr val="CC3300"/>
        </a:accent2>
        <a:accent3>
          <a:srgbClr val="AAAAAA"/>
        </a:accent3>
        <a:accent4>
          <a:srgbClr val="DADADA"/>
        </a:accent4>
        <a:accent5>
          <a:srgbClr val="FFE2AA"/>
        </a:accent5>
        <a:accent6>
          <a:srgbClr val="B92D00"/>
        </a:accent6>
        <a:hlink>
          <a:srgbClr val="FF6600"/>
        </a:hlink>
        <a:folHlink>
          <a:srgbClr val="FF7C8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Capsules 9">
        <a:dk1>
          <a:srgbClr val="C0C0C0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DC0702"/>
        </a:accent2>
        <a:accent3>
          <a:srgbClr val="FFFFFF"/>
        </a:accent3>
        <a:accent4>
          <a:srgbClr val="A4A4A4"/>
        </a:accent4>
        <a:accent5>
          <a:srgbClr val="ADE2E2"/>
        </a:accent5>
        <a:accent6>
          <a:srgbClr val="C70602"/>
        </a:accent6>
        <a:hlink>
          <a:srgbClr val="003366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Capsules 10">
        <a:dk1>
          <a:srgbClr val="C0C0C0"/>
        </a:dk1>
        <a:lt1>
          <a:srgbClr val="FFFFFF"/>
        </a:lt1>
        <a:dk2>
          <a:srgbClr val="006666"/>
        </a:dk2>
        <a:lt2>
          <a:srgbClr val="666699"/>
        </a:lt2>
        <a:accent1>
          <a:srgbClr val="33CCCC"/>
        </a:accent1>
        <a:accent2>
          <a:srgbClr val="DC0702"/>
        </a:accent2>
        <a:accent3>
          <a:srgbClr val="FFFFFF"/>
        </a:accent3>
        <a:accent4>
          <a:srgbClr val="A4A4A4"/>
        </a:accent4>
        <a:accent5>
          <a:srgbClr val="ADE2E2"/>
        </a:accent5>
        <a:accent6>
          <a:srgbClr val="C70602"/>
        </a:accent6>
        <a:hlink>
          <a:srgbClr val="C0C0C0"/>
        </a:hlink>
        <a:folHlink>
          <a:srgbClr val="CC99FF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Capsules</Template>
  <TotalTime>7973</TotalTime>
  <Words>607</Words>
  <Application>Microsoft Office PowerPoint</Application>
  <PresentationFormat>On-screen Show (4:3)</PresentationFormat>
  <Paragraphs>93</Paragraphs>
  <Slides>15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20" baseType="lpstr">
      <vt:lpstr>Arial</vt:lpstr>
      <vt:lpstr>Gill Sans MT</vt:lpstr>
      <vt:lpstr>Times New Roman</vt:lpstr>
      <vt:lpstr>Wingdings</vt:lpstr>
      <vt:lpstr>Capsules</vt:lpstr>
      <vt:lpstr>University Advancement   </vt:lpstr>
      <vt:lpstr>Advancement’s Contribution to the CI Mission </vt:lpstr>
      <vt:lpstr>Staffing Breakdown… </vt:lpstr>
      <vt:lpstr>University Advancement’s Stateside Allocation </vt:lpstr>
      <vt:lpstr>PowerPoint Presentation</vt:lpstr>
      <vt:lpstr>PowerPoint Presentation</vt:lpstr>
      <vt:lpstr>Revenue Allocations  FY 11/ 12 through FY 13/14 </vt:lpstr>
      <vt:lpstr>Fundraising Priorities </vt:lpstr>
      <vt:lpstr>Advancement’s Fundraising Goal</vt:lpstr>
      <vt:lpstr>Over $46.5 million in Gift Commitments Since FY 2002 </vt:lpstr>
      <vt:lpstr>Opportunities for Collaboration! </vt:lpstr>
      <vt:lpstr>Questions? </vt:lpstr>
      <vt:lpstr>Advancement’s Contribution to the CI Mission Con’t </vt:lpstr>
      <vt:lpstr>UA Org Chart   18.5 FTE</vt:lpstr>
      <vt:lpstr>PowerPoint Presentation</vt:lpstr>
    </vt:vector>
  </TitlesOfParts>
  <Company>CSU Channel Islands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CSUCI User</dc:creator>
  <cp:lastModifiedBy>Daniels, David</cp:lastModifiedBy>
  <cp:revision>613</cp:revision>
  <dcterms:created xsi:type="dcterms:W3CDTF">2009-07-07T20:50:27Z</dcterms:created>
  <dcterms:modified xsi:type="dcterms:W3CDTF">2016-10-20T22:18:32Z</dcterms:modified>
</cp:coreProperties>
</file>