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1013"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7CCA8-F030-3843-AB93-8BA732D44BC5}" type="datetimeFigureOut">
              <a:rPr lang="en-US" smtClean="0"/>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A751F8A6-DC08-564F-80AD-CB196AE8D930}"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5587CCA8-F030-3843-AB93-8BA732D44BC5}" type="datetimeFigureOut">
              <a:rPr lang="en-US" smtClean="0"/>
              <a:t>10/25/2016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7CCA8-F030-3843-AB93-8BA732D44BC5}" type="datetimeFigureOut">
              <a:rPr lang="en-US" smtClean="0"/>
              <a:t>10/25/2016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5587CCA8-F030-3843-AB93-8BA732D44BC5}" type="datetimeFigureOut">
              <a:rPr lang="en-US" smtClean="0"/>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1F8A6-DC08-564F-80AD-CB196AE8D93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5587CCA8-F030-3843-AB93-8BA732D44BC5}" type="datetimeFigureOut">
              <a:rPr lang="en-US" smtClean="0"/>
              <a:t>10/25/2016</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A751F8A6-DC08-564F-80AD-CB196AE8D930}"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FISCAL POLICIES COMMITTEE</a:t>
            </a:r>
            <a:endParaRPr lang="en-US" dirty="0"/>
          </a:p>
        </p:txBody>
      </p:sp>
      <p:sp>
        <p:nvSpPr>
          <p:cNvPr id="3" name="Subtitle 2"/>
          <p:cNvSpPr>
            <a:spLocks noGrp="1"/>
          </p:cNvSpPr>
          <p:nvPr>
            <p:ph type="subTitle" idx="1"/>
          </p:nvPr>
        </p:nvSpPr>
        <p:spPr/>
        <p:txBody>
          <a:bodyPr/>
          <a:lstStyle/>
          <a:p>
            <a:r>
              <a:rPr lang="en-US" sz="2800" dirty="0" smtClean="0"/>
              <a:t>Fall 2016 Senate Update</a:t>
            </a:r>
          </a:p>
          <a:p>
            <a:r>
              <a:rPr lang="en-US" dirty="0" smtClean="0"/>
              <a:t>15-16 Committee:  Catherine </a:t>
            </a:r>
            <a:r>
              <a:rPr lang="en-US" dirty="0" err="1" smtClean="0"/>
              <a:t>Burriss</a:t>
            </a:r>
            <a:r>
              <a:rPr lang="en-US" dirty="0" smtClean="0"/>
              <a:t> &amp; Marie Francois co-chairs, Kathryn Leonard, Janet </a:t>
            </a:r>
            <a:r>
              <a:rPr lang="en-US" dirty="0" err="1" smtClean="0"/>
              <a:t>Pinkley</a:t>
            </a:r>
            <a:r>
              <a:rPr lang="en-US" dirty="0" smtClean="0"/>
              <a:t>, Bryan Tomlin, Chuck Weis</a:t>
            </a:r>
            <a:endParaRPr lang="en-US" dirty="0"/>
          </a:p>
          <a:p>
            <a:r>
              <a:rPr lang="en-US" dirty="0" smtClean="0"/>
              <a:t>16-17 Committee:  Catherine </a:t>
            </a:r>
            <a:r>
              <a:rPr lang="en-US" dirty="0" err="1" smtClean="0"/>
              <a:t>Burriss</a:t>
            </a:r>
            <a:r>
              <a:rPr lang="en-US" dirty="0" smtClean="0"/>
              <a:t> </a:t>
            </a:r>
            <a:r>
              <a:rPr lang="en-US" dirty="0"/>
              <a:t>&amp; Marie Francois co-chairs, </a:t>
            </a:r>
            <a:r>
              <a:rPr lang="en-US" dirty="0" smtClean="0"/>
              <a:t>Dennis Downey, Kathryn </a:t>
            </a:r>
            <a:r>
              <a:rPr lang="en-US" dirty="0"/>
              <a:t>Leonard, </a:t>
            </a:r>
            <a:r>
              <a:rPr lang="en-US" dirty="0" smtClean="0"/>
              <a:t>Priscilla Liang, Janet </a:t>
            </a:r>
            <a:r>
              <a:rPr lang="en-US" dirty="0" err="1" smtClean="0"/>
              <a:t>Pinkley</a:t>
            </a:r>
            <a:r>
              <a:rPr lang="en-US" dirty="0" smtClean="0"/>
              <a:t>, </a:t>
            </a:r>
            <a:r>
              <a:rPr lang="en-US" dirty="0"/>
              <a:t>Chuck Weis</a:t>
            </a:r>
          </a:p>
          <a:p>
            <a:endParaRPr lang="en-US" dirty="0" smtClean="0"/>
          </a:p>
        </p:txBody>
      </p:sp>
    </p:spTree>
    <p:extLst>
      <p:ext uri="{BB962C8B-B14F-4D97-AF65-F5344CB8AC3E}">
        <p14:creationId xmlns:p14="http://schemas.microsoft.com/office/powerpoint/2010/main" val="4170556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000"/>
            <a:ext cx="9144000" cy="1149256"/>
          </a:xfrm>
        </p:spPr>
        <p:txBody>
          <a:bodyPr>
            <a:normAutofit/>
          </a:bodyPr>
          <a:lstStyle/>
          <a:p>
            <a:r>
              <a:rPr lang="en-US" sz="3200" dirty="0" smtClean="0"/>
              <a:t>Working Recommendations FPC 15-16</a:t>
            </a:r>
            <a:endParaRPr lang="en-US" sz="3200" dirty="0"/>
          </a:p>
        </p:txBody>
      </p:sp>
      <p:sp>
        <p:nvSpPr>
          <p:cNvPr id="3" name="Content Placeholder 2"/>
          <p:cNvSpPr>
            <a:spLocks noGrp="1"/>
          </p:cNvSpPr>
          <p:nvPr>
            <p:ph idx="1"/>
          </p:nvPr>
        </p:nvSpPr>
        <p:spPr>
          <a:xfrm>
            <a:off x="555625" y="1984376"/>
            <a:ext cx="8169275" cy="4281954"/>
          </a:xfrm>
        </p:spPr>
        <p:txBody>
          <a:bodyPr>
            <a:normAutofit lnSpcReduction="10000"/>
          </a:bodyPr>
          <a:lstStyle/>
          <a:p>
            <a:pPr marL="0" indent="0">
              <a:buNone/>
            </a:pPr>
            <a:r>
              <a:rPr lang="en-US" dirty="0" smtClean="0"/>
              <a:t>With minimal new </a:t>
            </a:r>
            <a:r>
              <a:rPr lang="en-US" dirty="0"/>
              <a:t>revenues allocated </a:t>
            </a:r>
            <a:r>
              <a:rPr lang="en-US" dirty="0" smtClean="0"/>
              <a:t>FY16</a:t>
            </a:r>
            <a:r>
              <a:rPr lang="en-US" dirty="0"/>
              <a:t>/</a:t>
            </a:r>
            <a:r>
              <a:rPr lang="en-US" dirty="0" smtClean="0"/>
              <a:t>17, FPC focused </a:t>
            </a:r>
            <a:r>
              <a:rPr lang="en-US" dirty="0"/>
              <a:t>energies on evaluating </a:t>
            </a:r>
            <a:r>
              <a:rPr lang="en-US" dirty="0" smtClean="0"/>
              <a:t>overall </a:t>
            </a:r>
            <a:r>
              <a:rPr lang="en-US" dirty="0"/>
              <a:t>budget process and formulating recommendations to update </a:t>
            </a:r>
            <a:r>
              <a:rPr lang="en-US" dirty="0" smtClean="0"/>
              <a:t>process </a:t>
            </a:r>
            <a:r>
              <a:rPr lang="en-US" dirty="0"/>
              <a:t>to serve </a:t>
            </a:r>
            <a:r>
              <a:rPr lang="en-US" dirty="0" smtClean="0"/>
              <a:t>needs </a:t>
            </a:r>
            <a:r>
              <a:rPr lang="en-US" dirty="0"/>
              <a:t>of </a:t>
            </a:r>
            <a:r>
              <a:rPr lang="en-US" dirty="0" smtClean="0"/>
              <a:t>growing </a:t>
            </a:r>
            <a:r>
              <a:rPr lang="en-US" dirty="0"/>
              <a:t>institution.    </a:t>
            </a:r>
            <a:endParaRPr lang="en-US" dirty="0" smtClean="0"/>
          </a:p>
          <a:p>
            <a:r>
              <a:rPr lang="en-US" dirty="0" smtClean="0"/>
              <a:t>Long Term Recommendations</a:t>
            </a:r>
          </a:p>
          <a:p>
            <a:pPr lvl="1"/>
            <a:r>
              <a:rPr lang="en-US" dirty="0" smtClean="0"/>
              <a:t>Campus Structural Changes</a:t>
            </a:r>
          </a:p>
          <a:p>
            <a:pPr lvl="1"/>
            <a:r>
              <a:rPr lang="en-US" dirty="0" smtClean="0"/>
              <a:t>Access </a:t>
            </a:r>
            <a:r>
              <a:rPr lang="en-US" dirty="0"/>
              <a:t>to Revenues AND Expenditures</a:t>
            </a:r>
          </a:p>
          <a:p>
            <a:pPr lvl="1"/>
            <a:r>
              <a:rPr lang="en-US" dirty="0"/>
              <a:t>University-wide Budgeting “One Campus” Approach</a:t>
            </a:r>
          </a:p>
          <a:p>
            <a:pPr lvl="1"/>
            <a:r>
              <a:rPr lang="en-US" dirty="0"/>
              <a:t>Budgeting within historical </a:t>
            </a:r>
            <a:r>
              <a:rPr lang="en-US" dirty="0" smtClean="0"/>
              <a:t>context</a:t>
            </a:r>
          </a:p>
          <a:p>
            <a:r>
              <a:rPr lang="en-US" dirty="0" smtClean="0"/>
              <a:t>Immediate Recommendations</a:t>
            </a:r>
          </a:p>
          <a:p>
            <a:r>
              <a:rPr lang="en-US" dirty="0" smtClean="0"/>
              <a:t>Streamlining FPC operations</a:t>
            </a:r>
          </a:p>
        </p:txBody>
      </p:sp>
    </p:spTree>
    <p:extLst>
      <p:ext uri="{BB962C8B-B14F-4D97-AF65-F5344CB8AC3E}">
        <p14:creationId xmlns:p14="http://schemas.microsoft.com/office/powerpoint/2010/main" val="3242680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Campus Structural Changes</a:t>
            </a:r>
            <a:endParaRPr lang="en-US" dirty="0"/>
          </a:p>
        </p:txBody>
      </p:sp>
      <p:sp>
        <p:nvSpPr>
          <p:cNvPr id="3" name="Content Placeholder 2"/>
          <p:cNvSpPr>
            <a:spLocks noGrp="1"/>
          </p:cNvSpPr>
          <p:nvPr>
            <p:ph idx="1"/>
          </p:nvPr>
        </p:nvSpPr>
        <p:spPr/>
        <p:txBody>
          <a:bodyPr>
            <a:normAutofit lnSpcReduction="10000"/>
          </a:bodyPr>
          <a:lstStyle/>
          <a:p>
            <a:pPr lvl="0" fontAlgn="base"/>
            <a:r>
              <a:rPr lang="en-US" dirty="0"/>
              <a:t>As we adjust to new leadership, institute </a:t>
            </a:r>
            <a:r>
              <a:rPr lang="en-US" dirty="0" smtClean="0"/>
              <a:t>different </a:t>
            </a:r>
            <a:r>
              <a:rPr lang="en-US" dirty="0"/>
              <a:t>model at the top:  something along the lines of an Executive VP of Academic Affairs/Provost, with oversight over </a:t>
            </a:r>
            <a:r>
              <a:rPr lang="en-US" dirty="0" smtClean="0"/>
              <a:t>entire </a:t>
            </a:r>
            <a:r>
              <a:rPr lang="en-US" dirty="0"/>
              <a:t>budget.  A first among equals model</a:t>
            </a:r>
            <a:r>
              <a:rPr lang="en-US" dirty="0" smtClean="0"/>
              <a:t>.</a:t>
            </a:r>
          </a:p>
          <a:p>
            <a:pPr lvl="1" fontAlgn="base"/>
            <a:r>
              <a:rPr lang="en-US" dirty="0" smtClean="0"/>
              <a:t>Update: Current search is for “Provost” (President Beck dropped VP from title)</a:t>
            </a:r>
            <a:endParaRPr lang="en-US" dirty="0"/>
          </a:p>
          <a:p>
            <a:r>
              <a:rPr lang="en-US" dirty="0" smtClean="0"/>
              <a:t>Support senate resolution for Senate Chair on Cabinet</a:t>
            </a:r>
          </a:p>
          <a:p>
            <a:r>
              <a:rPr lang="en-US" dirty="0" smtClean="0"/>
              <a:t>Faculty representative involved with budget process decisions in Finance and Administration, or other mechanism to allow timely faculty input on budget processes</a:t>
            </a:r>
            <a:endParaRPr lang="en-US" dirty="0"/>
          </a:p>
        </p:txBody>
      </p:sp>
    </p:spTree>
    <p:extLst>
      <p:ext uri="{BB962C8B-B14F-4D97-AF65-F5344CB8AC3E}">
        <p14:creationId xmlns:p14="http://schemas.microsoft.com/office/powerpoint/2010/main" val="3792383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0606"/>
            <a:ext cx="8913813" cy="914400"/>
          </a:xfrm>
        </p:spPr>
        <p:txBody>
          <a:bodyPr>
            <a:normAutofit fontScale="90000"/>
          </a:bodyPr>
          <a:lstStyle/>
          <a:p>
            <a:r>
              <a:rPr lang="en-US" dirty="0" smtClean="0"/>
              <a:t>Access to Revenues AND Expenditures</a:t>
            </a:r>
            <a:endParaRPr lang="en-US" dirty="0"/>
          </a:p>
        </p:txBody>
      </p:sp>
      <p:sp>
        <p:nvSpPr>
          <p:cNvPr id="3" name="Content Placeholder 2"/>
          <p:cNvSpPr>
            <a:spLocks noGrp="1"/>
          </p:cNvSpPr>
          <p:nvPr>
            <p:ph idx="1"/>
          </p:nvPr>
        </p:nvSpPr>
        <p:spPr>
          <a:xfrm>
            <a:off x="781049" y="1698625"/>
            <a:ext cx="7610476" cy="4603749"/>
          </a:xfrm>
        </p:spPr>
        <p:txBody>
          <a:bodyPr>
            <a:normAutofit/>
          </a:bodyPr>
          <a:lstStyle/>
          <a:p>
            <a:r>
              <a:rPr lang="en-US" dirty="0"/>
              <a:t>Without multi-year </a:t>
            </a:r>
            <a:r>
              <a:rPr lang="en-US" dirty="0" smtClean="0"/>
              <a:t>comparisons and </a:t>
            </a:r>
            <a:r>
              <a:rPr lang="en-US" dirty="0"/>
              <a:t>University-wide planning we are unable to establish patterns of growth across </a:t>
            </a:r>
            <a:r>
              <a:rPr lang="en-US" dirty="0" smtClean="0"/>
              <a:t>campus or have </a:t>
            </a:r>
            <a:r>
              <a:rPr lang="en-US" dirty="0"/>
              <a:t>an accurate picture of priorities of operational need of </a:t>
            </a:r>
            <a:r>
              <a:rPr lang="en-US" dirty="0" smtClean="0"/>
              <a:t>University </a:t>
            </a:r>
            <a:r>
              <a:rPr lang="en-US" dirty="0"/>
              <a:t>as a whole. </a:t>
            </a:r>
            <a:endParaRPr lang="en-US" dirty="0" smtClean="0"/>
          </a:p>
          <a:p>
            <a:r>
              <a:rPr lang="en-US" dirty="0" smtClean="0"/>
              <a:t>In </a:t>
            </a:r>
            <a:r>
              <a:rPr lang="en-US" dirty="0"/>
              <a:t>order to fulfill </a:t>
            </a:r>
            <a:r>
              <a:rPr lang="en-US" dirty="0" smtClean="0"/>
              <a:t>FPC charge</a:t>
            </a:r>
            <a:r>
              <a:rPr lang="en-US" dirty="0"/>
              <a:t>, </a:t>
            </a:r>
            <a:r>
              <a:rPr lang="en-US" dirty="0" smtClean="0"/>
              <a:t>need </a:t>
            </a:r>
            <a:r>
              <a:rPr lang="en-US" dirty="0"/>
              <a:t>access to key information that can only be examined through evaluation of previous years’ closed out budgets that include detailed revenues and expenditures.  </a:t>
            </a:r>
            <a:r>
              <a:rPr lang="en-US" i="1" dirty="0" smtClean="0"/>
              <a:t> </a:t>
            </a:r>
          </a:p>
          <a:p>
            <a:r>
              <a:rPr lang="en-US" b="1" dirty="0"/>
              <a:t>We are requesting a plan from the Strategic Resource Planning Committee and Business &amp; Finance on how this revenue and expenditure information can be accessed by the Fiscal Policies Committee. </a:t>
            </a:r>
            <a:endParaRPr lang="en-US" b="1" dirty="0" smtClean="0"/>
          </a:p>
          <a:p>
            <a:endParaRPr lang="en-US" dirty="0"/>
          </a:p>
        </p:txBody>
      </p:sp>
    </p:spTree>
    <p:extLst>
      <p:ext uri="{BB962C8B-B14F-4D97-AF65-F5344CB8AC3E}">
        <p14:creationId xmlns:p14="http://schemas.microsoft.com/office/powerpoint/2010/main" val="3292014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8437"/>
            <a:ext cx="8913813" cy="914400"/>
          </a:xfrm>
        </p:spPr>
        <p:txBody>
          <a:bodyPr>
            <a:normAutofit fontScale="90000"/>
          </a:bodyPr>
          <a:lstStyle/>
          <a:p>
            <a:r>
              <a:rPr lang="en-US" dirty="0" smtClean="0"/>
              <a:t>University-Wide, “One Campus” Approach</a:t>
            </a:r>
            <a:endParaRPr lang="en-US" dirty="0"/>
          </a:p>
        </p:txBody>
      </p:sp>
      <p:sp>
        <p:nvSpPr>
          <p:cNvPr id="3" name="Content Placeholder 2"/>
          <p:cNvSpPr>
            <a:spLocks noGrp="1"/>
          </p:cNvSpPr>
          <p:nvPr>
            <p:ph idx="1"/>
          </p:nvPr>
        </p:nvSpPr>
        <p:spPr>
          <a:xfrm>
            <a:off x="619125" y="1492250"/>
            <a:ext cx="8105775" cy="5064125"/>
          </a:xfrm>
        </p:spPr>
        <p:txBody>
          <a:bodyPr>
            <a:normAutofit fontScale="85000" lnSpcReduction="10000"/>
          </a:bodyPr>
          <a:lstStyle/>
          <a:p>
            <a:pPr marL="0" indent="0">
              <a:buNone/>
            </a:pPr>
            <a:r>
              <a:rPr lang="en-US" dirty="0" smtClean="0"/>
              <a:t>FPC recommends collaborative </a:t>
            </a:r>
            <a:r>
              <a:rPr lang="en-US" dirty="0"/>
              <a:t>effort with </a:t>
            </a:r>
            <a:r>
              <a:rPr lang="en-US" dirty="0" smtClean="0"/>
              <a:t>Strategic </a:t>
            </a:r>
            <a:r>
              <a:rPr lang="en-US" dirty="0"/>
              <a:t>Resource Planning </a:t>
            </a:r>
            <a:r>
              <a:rPr lang="en-US" dirty="0" smtClean="0"/>
              <a:t>Committee </a:t>
            </a:r>
            <a:r>
              <a:rPr lang="en-US" dirty="0"/>
              <a:t>to </a:t>
            </a:r>
            <a:r>
              <a:rPr lang="en-US" b="1" dirty="0"/>
              <a:t>create a budget environment decentralized by division and shift </a:t>
            </a:r>
            <a:r>
              <a:rPr lang="en-US" b="1" dirty="0" smtClean="0"/>
              <a:t>to </a:t>
            </a:r>
            <a:r>
              <a:rPr lang="en-US" b="1" dirty="0"/>
              <a:t>multi-year budgeting with University-wide </a:t>
            </a:r>
            <a:r>
              <a:rPr lang="en-US" b="1" dirty="0" smtClean="0"/>
              <a:t>prioritization.</a:t>
            </a:r>
            <a:endParaRPr lang="en-US" dirty="0" smtClean="0"/>
          </a:p>
          <a:p>
            <a:r>
              <a:rPr lang="en-US" dirty="0"/>
              <a:t>Identify opportunities for </a:t>
            </a:r>
            <a:r>
              <a:rPr lang="en-US" b="1" dirty="0"/>
              <a:t>sharing commonly needed resources </a:t>
            </a:r>
            <a:r>
              <a:rPr lang="en-US" dirty="0"/>
              <a:t>across divisions and promoting collaborative efforts. </a:t>
            </a:r>
          </a:p>
          <a:p>
            <a:r>
              <a:rPr lang="en-US" dirty="0" smtClean="0"/>
              <a:t>Examine new position requests </a:t>
            </a:r>
            <a:r>
              <a:rPr lang="en-US" dirty="0"/>
              <a:t>University-wide to avoid </a:t>
            </a:r>
            <a:r>
              <a:rPr lang="en-US" dirty="0" smtClean="0"/>
              <a:t>duplications, </a:t>
            </a:r>
            <a:r>
              <a:rPr lang="en-US" b="1" dirty="0" smtClean="0"/>
              <a:t>share </a:t>
            </a:r>
            <a:r>
              <a:rPr lang="en-US" b="1" dirty="0"/>
              <a:t>positions across divisions</a:t>
            </a:r>
            <a:r>
              <a:rPr lang="en-US" dirty="0"/>
              <a:t> when feasible, and institute </a:t>
            </a:r>
            <a:r>
              <a:rPr lang="en-US" b="1" dirty="0"/>
              <a:t>multi-year hiring plans</a:t>
            </a:r>
            <a:r>
              <a:rPr lang="en-US" dirty="0"/>
              <a:t> for staff, faculty and MPPs</a:t>
            </a:r>
            <a:r>
              <a:rPr lang="en-US" dirty="0" smtClean="0"/>
              <a:t>.</a:t>
            </a:r>
          </a:p>
          <a:p>
            <a:r>
              <a:rPr lang="en-US" dirty="0" smtClean="0"/>
              <a:t>Increase </a:t>
            </a:r>
            <a:r>
              <a:rPr lang="en-US" dirty="0"/>
              <a:t>efficiencies, eliminate outdated practices, and streamline regular processes </a:t>
            </a:r>
            <a:endParaRPr lang="en-US" dirty="0" smtClean="0"/>
          </a:p>
          <a:p>
            <a:r>
              <a:rPr lang="en-US" dirty="0" smtClean="0"/>
              <a:t>Encourage </a:t>
            </a:r>
            <a:r>
              <a:rPr lang="en-US" dirty="0"/>
              <a:t>consistent budget practices throughout the University </a:t>
            </a:r>
            <a:endParaRPr lang="en-US" dirty="0" smtClean="0"/>
          </a:p>
          <a:p>
            <a:r>
              <a:rPr lang="en-US" dirty="0" smtClean="0"/>
              <a:t>Move </a:t>
            </a:r>
            <a:r>
              <a:rPr lang="en-US" dirty="0"/>
              <a:t>necessary recurring expenses being covered repeatedly by temporary funding into </a:t>
            </a:r>
            <a:r>
              <a:rPr lang="en-US" dirty="0" smtClean="0"/>
              <a:t>permanent </a:t>
            </a:r>
            <a:r>
              <a:rPr lang="en-US" dirty="0"/>
              <a:t>budget</a:t>
            </a:r>
            <a:r>
              <a:rPr lang="en-US" dirty="0" smtClean="0"/>
              <a:t>. </a:t>
            </a:r>
            <a:r>
              <a:rPr lang="en-US" b="1" dirty="0"/>
              <a:t>P</a:t>
            </a:r>
            <a:r>
              <a:rPr lang="en-US" b="1" dirty="0" smtClean="0"/>
              <a:t>rovide </a:t>
            </a:r>
            <a:r>
              <a:rPr lang="en-US" b="1" dirty="0"/>
              <a:t>stable and sustainable budgets for existing areas before pursuing new initiatives that require general funds.</a:t>
            </a:r>
            <a:r>
              <a:rPr lang="en-US" dirty="0"/>
              <a:t> </a:t>
            </a:r>
            <a:endParaRPr lang="en-US" dirty="0" smtClean="0"/>
          </a:p>
          <a:p>
            <a:endParaRPr lang="en-US" dirty="0"/>
          </a:p>
          <a:p>
            <a:pPr lvl="1"/>
            <a:endParaRPr lang="en-US" dirty="0" smtClean="0"/>
          </a:p>
        </p:txBody>
      </p:sp>
    </p:spTree>
    <p:extLst>
      <p:ext uri="{BB962C8B-B14F-4D97-AF65-F5344CB8AC3E}">
        <p14:creationId xmlns:p14="http://schemas.microsoft.com/office/powerpoint/2010/main" val="1647415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Budgeting within historic context </a:t>
            </a:r>
          </a:p>
        </p:txBody>
      </p:sp>
      <p:sp>
        <p:nvSpPr>
          <p:cNvPr id="3" name="Content Placeholder 2"/>
          <p:cNvSpPr>
            <a:spLocks noGrp="1"/>
          </p:cNvSpPr>
          <p:nvPr>
            <p:ph idx="1"/>
          </p:nvPr>
        </p:nvSpPr>
        <p:spPr/>
        <p:txBody>
          <a:bodyPr>
            <a:normAutofit lnSpcReduction="10000"/>
          </a:bodyPr>
          <a:lstStyle/>
          <a:p>
            <a:r>
              <a:rPr lang="en-US" dirty="0"/>
              <a:t>To increase accountability for budget requests, </a:t>
            </a:r>
            <a:r>
              <a:rPr lang="en-US" dirty="0" smtClean="0"/>
              <a:t>FPC recommends </a:t>
            </a:r>
            <a:r>
              <a:rPr lang="en-US" b="1" i="1" dirty="0"/>
              <a:t>that part of the budget request process for the fiscal year include a detailed (not overall) account of where last year’s new funds are being allocated and how they were utilized at the Division to ensure that they align with the previous year’s request.</a:t>
            </a:r>
          </a:p>
          <a:p>
            <a:pPr lvl="1"/>
            <a:r>
              <a:rPr lang="en-US" dirty="0"/>
              <a:t>Update:  Meeting 10/21 with Missy </a:t>
            </a:r>
            <a:r>
              <a:rPr lang="en-US" dirty="0" err="1"/>
              <a:t>Jarnagin</a:t>
            </a:r>
            <a:r>
              <a:rPr lang="en-US" dirty="0"/>
              <a:t> </a:t>
            </a:r>
            <a:endParaRPr lang="en-US" dirty="0" smtClean="0"/>
          </a:p>
          <a:p>
            <a:pPr lvl="2"/>
            <a:r>
              <a:rPr lang="en-US" dirty="0" smtClean="0"/>
              <a:t>Expenditures not explicitly required in </a:t>
            </a:r>
            <a:r>
              <a:rPr lang="en-US" dirty="0"/>
              <a:t>Budget Instructions for AY17-18 cycle</a:t>
            </a:r>
            <a:r>
              <a:rPr lang="en-US" dirty="0" smtClean="0"/>
              <a:t>.</a:t>
            </a:r>
          </a:p>
          <a:p>
            <a:pPr lvl="2"/>
            <a:r>
              <a:rPr lang="en-US" dirty="0" smtClean="0"/>
              <a:t>BUT eager to help, create reports with multi-year comparisons for FPC and divisions as they draft budget requests.</a:t>
            </a:r>
            <a:endParaRPr lang="en-US" dirty="0"/>
          </a:p>
          <a:p>
            <a:pPr marL="349250" lvl="1" indent="0">
              <a:buNone/>
            </a:pPr>
            <a:endParaRPr lang="en-US" dirty="0"/>
          </a:p>
        </p:txBody>
      </p:sp>
    </p:spTree>
    <p:extLst>
      <p:ext uri="{BB962C8B-B14F-4D97-AF65-F5344CB8AC3E}">
        <p14:creationId xmlns:p14="http://schemas.microsoft.com/office/powerpoint/2010/main" val="668600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Immediate Recommendations</a:t>
            </a:r>
            <a:endParaRPr lang="en-US" dirty="0"/>
          </a:p>
        </p:txBody>
      </p:sp>
      <p:sp>
        <p:nvSpPr>
          <p:cNvPr id="3" name="Content Placeholder 2"/>
          <p:cNvSpPr>
            <a:spLocks noGrp="1"/>
          </p:cNvSpPr>
          <p:nvPr>
            <p:ph idx="1"/>
          </p:nvPr>
        </p:nvSpPr>
        <p:spPr/>
        <p:txBody>
          <a:bodyPr/>
          <a:lstStyle/>
          <a:p>
            <a:r>
              <a:rPr lang="en-US" b="1" dirty="0" smtClean="0"/>
              <a:t>Distinction of Funding Sources</a:t>
            </a:r>
            <a:r>
              <a:rPr lang="en-US" dirty="0" smtClean="0"/>
              <a:t>:  general fund? Self-sustaining? Student fees?</a:t>
            </a:r>
          </a:p>
          <a:p>
            <a:r>
              <a:rPr lang="en-US" b="1" dirty="0" smtClean="0"/>
              <a:t>Postpone </a:t>
            </a:r>
            <a:r>
              <a:rPr lang="en-US" b="1" smtClean="0"/>
              <a:t>New GF Initiatives </a:t>
            </a:r>
            <a:r>
              <a:rPr lang="en-US" dirty="0" smtClean="0"/>
              <a:t>until University shifts to “One Campus” approach, stabilizes funds for existing areas, and new administration is in place.</a:t>
            </a:r>
          </a:p>
          <a:p>
            <a:r>
              <a:rPr lang="en-US" b="1" dirty="0" smtClean="0"/>
              <a:t>Additional Accountability </a:t>
            </a:r>
            <a:r>
              <a:rPr lang="en-US" dirty="0"/>
              <a:t>into the resource allocation process for areas charged with securing money for the University </a:t>
            </a:r>
            <a:endParaRPr lang="en-US" dirty="0" smtClean="0"/>
          </a:p>
          <a:p>
            <a:pPr lvl="1"/>
            <a:r>
              <a:rPr lang="en-US" dirty="0" smtClean="0"/>
              <a:t>Update:  HSI Initiatives now SASEI within Provost’s office</a:t>
            </a:r>
            <a:endParaRPr lang="en-US" dirty="0"/>
          </a:p>
        </p:txBody>
      </p:sp>
    </p:spTree>
    <p:extLst>
      <p:ext uri="{BB962C8B-B14F-4D97-AF65-F5344CB8AC3E}">
        <p14:creationId xmlns:p14="http://schemas.microsoft.com/office/powerpoint/2010/main" val="814571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Streamlining FPC operations</a:t>
            </a:r>
            <a:endParaRPr lang="en-US" dirty="0"/>
          </a:p>
        </p:txBody>
      </p:sp>
      <p:sp>
        <p:nvSpPr>
          <p:cNvPr id="3" name="Content Placeholder 2"/>
          <p:cNvSpPr>
            <a:spLocks noGrp="1"/>
          </p:cNvSpPr>
          <p:nvPr>
            <p:ph idx="1"/>
          </p:nvPr>
        </p:nvSpPr>
        <p:spPr/>
        <p:txBody>
          <a:bodyPr>
            <a:normAutofit lnSpcReduction="10000"/>
          </a:bodyPr>
          <a:lstStyle/>
          <a:p>
            <a:pPr lvl="0" fontAlgn="base"/>
            <a:r>
              <a:rPr lang="en-US" dirty="0"/>
              <a:t>Develop a committee timeline based on </a:t>
            </a:r>
            <a:r>
              <a:rPr lang="en-US" dirty="0" smtClean="0"/>
              <a:t>campus </a:t>
            </a:r>
            <a:r>
              <a:rPr lang="en-US" dirty="0"/>
              <a:t>budget timeline for meetings with administrators, reports to Senate, recommendations to the Provost and President</a:t>
            </a:r>
          </a:p>
          <a:p>
            <a:pPr lvl="0" fontAlgn="base"/>
            <a:r>
              <a:rPr lang="en-US" dirty="0"/>
              <a:t>Determine a process for engaging in budget activities that take place during summer</a:t>
            </a:r>
          </a:p>
          <a:p>
            <a:pPr lvl="0" fontAlgn="base"/>
            <a:r>
              <a:rPr lang="en-US" dirty="0"/>
              <a:t>Develop a standard archiving system to provide continuity and memory as committee membership changes</a:t>
            </a:r>
          </a:p>
          <a:p>
            <a:pPr lvl="0" fontAlgn="base"/>
            <a:r>
              <a:rPr lang="en-US" dirty="0"/>
              <a:t>Develop a process for annually reviewing budget practices on other CSU campuses</a:t>
            </a:r>
          </a:p>
          <a:p>
            <a:endParaRPr lang="en-US" dirty="0"/>
          </a:p>
        </p:txBody>
      </p:sp>
    </p:spTree>
    <p:extLst>
      <p:ext uri="{BB962C8B-B14F-4D97-AF65-F5344CB8AC3E}">
        <p14:creationId xmlns:p14="http://schemas.microsoft.com/office/powerpoint/2010/main" val="2622537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year so far . . .</a:t>
            </a:r>
            <a:endParaRPr lang="en-US" dirty="0"/>
          </a:p>
        </p:txBody>
      </p:sp>
      <p:sp>
        <p:nvSpPr>
          <p:cNvPr id="3" name="Content Placeholder 2"/>
          <p:cNvSpPr>
            <a:spLocks noGrp="1"/>
          </p:cNvSpPr>
          <p:nvPr>
            <p:ph idx="1"/>
          </p:nvPr>
        </p:nvSpPr>
        <p:spPr/>
        <p:txBody>
          <a:bodyPr>
            <a:normAutofit lnSpcReduction="10000"/>
          </a:bodyPr>
          <a:lstStyle/>
          <a:p>
            <a:r>
              <a:rPr lang="en-US" dirty="0" smtClean="0"/>
              <a:t>FPC met with Interim Provost regarding allocations of roll-over from FY15-16 budget and new one-time “student success” money from Chancellor’s Office</a:t>
            </a:r>
          </a:p>
          <a:p>
            <a:r>
              <a:rPr lang="en-US" dirty="0" smtClean="0"/>
              <a:t>Graduation Initiative 2025 – new funding model coming, switch from input seat time/FTEs model to outcomes model</a:t>
            </a:r>
          </a:p>
          <a:p>
            <a:r>
              <a:rPr lang="en-US" dirty="0" smtClean="0"/>
              <a:t>FPC chairs attending Strategic Resource Planning Committee and Presidential Planning and Policy </a:t>
            </a:r>
            <a:r>
              <a:rPr lang="en-US" smtClean="0"/>
              <a:t>Council meetings.</a:t>
            </a:r>
            <a:endParaRPr lang="en-US" dirty="0" smtClean="0"/>
          </a:p>
          <a:p>
            <a:r>
              <a:rPr lang="en-US" dirty="0" smtClean="0"/>
              <a:t>17-18 Budget Cycle starting soon</a:t>
            </a:r>
          </a:p>
        </p:txBody>
      </p:sp>
    </p:spTree>
    <p:extLst>
      <p:ext uri="{BB962C8B-B14F-4D97-AF65-F5344CB8AC3E}">
        <p14:creationId xmlns:p14="http://schemas.microsoft.com/office/powerpoint/2010/main" val="2714844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73</TotalTime>
  <Words>594</Words>
  <Application>Microsoft Office PowerPoint</Application>
  <PresentationFormat>On-screen Show (4:3)</PresentationFormat>
  <Paragraphs>49</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Century Gothic</vt:lpstr>
      <vt:lpstr>Wingdings 2</vt:lpstr>
      <vt:lpstr>Perception</vt:lpstr>
      <vt:lpstr>FISCAL POLICIES COMMITTEE</vt:lpstr>
      <vt:lpstr>Working Recommendations FPC 15-16</vt:lpstr>
      <vt:lpstr>Campus Structural Changes</vt:lpstr>
      <vt:lpstr>Access to Revenues AND Expenditures</vt:lpstr>
      <vt:lpstr>University-Wide, “One Campus” Approach</vt:lpstr>
      <vt:lpstr>Budgeting within historic context </vt:lpstr>
      <vt:lpstr>Immediate Recommendations</vt:lpstr>
      <vt:lpstr>Streamlining FPC operations</vt:lpstr>
      <vt:lpstr>This year so far . .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 POLICIES COMMITTEE</dc:title>
  <dc:creator>Microsoft Office User</dc:creator>
  <cp:lastModifiedBy>Daniels, David</cp:lastModifiedBy>
  <cp:revision>9</cp:revision>
  <dcterms:created xsi:type="dcterms:W3CDTF">2016-10-20T17:01:56Z</dcterms:created>
  <dcterms:modified xsi:type="dcterms:W3CDTF">2016-10-25T19:06:54Z</dcterms:modified>
</cp:coreProperties>
</file>