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1" r:id="rId3"/>
    <p:sldId id="272" r:id="rId4"/>
    <p:sldId id="273" r:id="rId5"/>
    <p:sldId id="282" r:id="rId6"/>
    <p:sldId id="283" r:id="rId7"/>
    <p:sldId id="276" r:id="rId8"/>
    <p:sldId id="277" r:id="rId9"/>
    <p:sldId id="280" r:id="rId10"/>
    <p:sldId id="278" r:id="rId11"/>
    <p:sldId id="279" r:id="rId12"/>
    <p:sldId id="281" r:id="rId13"/>
    <p:sldId id="286" r:id="rId14"/>
    <p:sldId id="287" r:id="rId15"/>
    <p:sldId id="288" r:id="rId16"/>
    <p:sldId id="289" r:id="rId17"/>
    <p:sldId id="284" r:id="rId18"/>
    <p:sldId id="28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00" autoAdjust="0"/>
    <p:restoredTop sz="94660"/>
  </p:normalViewPr>
  <p:slideViewPr>
    <p:cSldViewPr snapToGrid="0" snapToObjects="1">
      <p:cViewPr varScale="1">
        <p:scale>
          <a:sx n="81" d="100"/>
          <a:sy n="81" d="100"/>
        </p:scale>
        <p:origin x="1128"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11/15/2016</a:t>
            </a:fld>
            <a:endParaRPr lang="en-US"/>
          </a:p>
        </p:txBody>
      </p:sp>
      <p:sp>
        <p:nvSpPr>
          <p:cNvPr id="17" name="Footer Placeholder 16"/>
          <p:cNvSpPr>
            <a:spLocks noGrp="1"/>
          </p:cNvSpPr>
          <p:nvPr>
            <p:ph type="ftr" sz="quarter" idx="11"/>
          </p:nvPr>
        </p:nvSpPr>
        <p:spPr/>
        <p:txBody>
          <a:bodyPr/>
          <a:lstStyle/>
          <a:p>
            <a:endParaRPr kumimoji="0"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11/15/2016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C6B1FF6-39B9-40F5-8B67-33C6354A3D4F}" type="slidenum">
              <a:rPr kumimoji="0" lang="en-US" smtClean="0"/>
              <a:pPr eaLnBrk="1" latinLnBrk="0" hangingPunct="1"/>
              <a:t>‹#›</a:t>
            </a:fld>
            <a:endParaRPr kumimoji="0"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11/15/2016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11/15/2016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4361688" y="1026372"/>
            <a:ext cx="457200" cy="441325"/>
          </a:xfrm>
        </p:spPr>
        <p:txBody>
          <a:bodyPr/>
          <a:lstStyle/>
          <a:p>
            <a:fld id="{2C6B1FF6-39B9-40F5-8B67-33C6354A3D4F}" type="slidenum">
              <a:rPr kumimoji="0" lang="en-US" smtClean="0"/>
              <a:pPr eaLnBrk="1" latinLnBrk="0" hangingPunct="1"/>
              <a:t>‹#›</a:t>
            </a:fld>
            <a:endParaRPr kumimoji="0"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11/15/2016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eaLnBrk="1" latinLnBrk="0" hangingPunct="1"/>
            <a:fld id="{9D21D778-B565-4D7E-94D7-64010A445B68}" type="datetimeFigureOut">
              <a:rPr lang="en-US" smtClean="0"/>
              <a:pPr eaLnBrk="1" latinLnBrk="0" hangingPunct="1"/>
              <a:t>11/15/2016</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11/15/2016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kumimoji="0"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lgn="ctr" eaLnBrk="1" latinLnBrk="0" hangingPunct="1"/>
            <a:fld id="{2C6B1FF6-39B9-40F5-8B67-33C6354A3D4F}" type="slidenum">
              <a:rPr kumimoji="0" lang="en-US" smtClean="0"/>
              <a:pPr algn="ctr" eaLnBrk="1" latinLnBrk="0" hangingPunct="1"/>
              <a:t>‹#›</a:t>
            </a:fld>
            <a:endParaRPr kumimoji="0"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11/15/2016</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11/15/2016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11/15/2016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C6B1FF6-39B9-40F5-8B67-33C6354A3D4F}" type="slidenum">
              <a:rPr kumimoji="0" lang="en-US" smtClean="0"/>
              <a:pPr eaLnBrk="1" latinLnBrk="0" hangingPunct="1"/>
              <a:t>‹#›</a:t>
            </a:fld>
            <a:endParaRPr kumimoji="0"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eaLnBrk="1" latinLnBrk="0" hangingPunct="1"/>
            <a:fld id="{9D21D778-B565-4D7E-94D7-64010A445B68}" type="datetimeFigureOut">
              <a:rPr lang="en-US" smtClean="0"/>
              <a:pPr eaLnBrk="1" latinLnBrk="0" hangingPunct="1"/>
              <a:t>11/15/2016</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lgn="r" eaLnBrk="1" latinLnBrk="0" hangingPunct="1"/>
            <a:fld id="{9D21D778-B565-4D7E-94D7-64010A445B68}" type="datetimeFigureOut">
              <a:rPr lang="en-US" smtClean="0"/>
              <a:pPr algn="r" eaLnBrk="1" latinLnBrk="0" hangingPunct="1"/>
              <a:t>11/15/2016</a:t>
            </a:fld>
            <a:endParaRPr lang="en-US" sz="1400" dirty="0">
              <a:solidFill>
                <a:srgbClr val="FFFFFF"/>
              </a:solidFill>
            </a:endParaRP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lgn="l" eaLnBrk="1" latinLnBrk="0" hangingPunct="1"/>
            <a:endParaRPr kumimoji="0" lang="en-US" dirty="0">
              <a:solidFill>
                <a:srgbClr val="FFFFFF"/>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csuci.edu/tc/purchasin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csuci.edu/financial-services/documents/accounting/ci-honorarium-speaker-fees-guidelines.pdf" TargetMode="External"/><Relationship Id="rId2" Type="http://schemas.openxmlformats.org/officeDocument/2006/relationships/hyperlink" Target="http://senate.csuci.edu/meeting-materials/032916/student-payments-final.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Responses from October 25, 2016 questions</a:t>
            </a:r>
            <a:endParaRPr lang="en-US" dirty="0"/>
          </a:p>
        </p:txBody>
      </p:sp>
      <p:sp>
        <p:nvSpPr>
          <p:cNvPr id="3" name="Title 2"/>
          <p:cNvSpPr>
            <a:spLocks noGrp="1"/>
          </p:cNvSpPr>
          <p:nvPr>
            <p:ph type="ctrTitle"/>
          </p:nvPr>
        </p:nvSpPr>
        <p:spPr/>
        <p:txBody>
          <a:bodyPr/>
          <a:lstStyle/>
          <a:p>
            <a:r>
              <a:rPr lang="en-US" dirty="0" smtClean="0"/>
              <a:t>Intent to Raise Questions</a:t>
            </a:r>
            <a:endParaRPr lang="en-US" dirty="0"/>
          </a:p>
        </p:txBody>
      </p:sp>
    </p:spTree>
    <p:extLst>
      <p:ext uri="{BB962C8B-B14F-4D97-AF65-F5344CB8AC3E}">
        <p14:creationId xmlns:p14="http://schemas.microsoft.com/office/powerpoint/2010/main" val="9653485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from Faculty Affairs Committee</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smtClean="0"/>
              <a:t>We are now discussing this in FAC meetings and will take the lead on seeking facts, perspectives and other input.</a:t>
            </a:r>
          </a:p>
        </p:txBody>
      </p:sp>
    </p:spTree>
    <p:extLst>
      <p:ext uri="{BB962C8B-B14F-4D97-AF65-F5344CB8AC3E}">
        <p14:creationId xmlns:p14="http://schemas.microsoft.com/office/powerpoint/2010/main" val="38785658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 from: Karen Jensen</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a:t>I would like a clarification on the new paperwork for Technology purchases -- What is the purpose? What category of equipment need to have the paperwork? What is the implication on the time of processing for the additional paperwork? If we are using an external vendor for the equipment and they maintain the equipment, why is the extra paperwork needed?</a:t>
            </a:r>
          </a:p>
        </p:txBody>
      </p:sp>
    </p:spTree>
    <p:extLst>
      <p:ext uri="{BB962C8B-B14F-4D97-AF65-F5344CB8AC3E}">
        <p14:creationId xmlns:p14="http://schemas.microsoft.com/office/powerpoint/2010/main" val="37102083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272" y="360575"/>
            <a:ext cx="8534400" cy="758952"/>
          </a:xfrm>
        </p:spPr>
        <p:txBody>
          <a:bodyPr>
            <a:normAutofit fontScale="90000"/>
          </a:bodyPr>
          <a:lstStyle/>
          <a:p>
            <a:r>
              <a:rPr lang="en-US" dirty="0" smtClean="0"/>
              <a:t>Response </a:t>
            </a:r>
            <a:r>
              <a:rPr lang="en-US" dirty="0" smtClean="0"/>
              <a:t>from Peter Mosinskis, Dir. of IT Strategy</a:t>
            </a:r>
            <a:endParaRPr lang="en-US" dirty="0"/>
          </a:p>
        </p:txBody>
      </p:sp>
      <p:sp>
        <p:nvSpPr>
          <p:cNvPr id="3" name="Content Placeholder 2"/>
          <p:cNvSpPr>
            <a:spLocks noGrp="1"/>
          </p:cNvSpPr>
          <p:nvPr>
            <p:ph sz="quarter" idx="1"/>
          </p:nvPr>
        </p:nvSpPr>
        <p:spPr/>
        <p:txBody>
          <a:bodyPr>
            <a:normAutofit fontScale="92500"/>
          </a:bodyPr>
          <a:lstStyle/>
          <a:p>
            <a:r>
              <a:rPr lang="en-US" b="1" dirty="0"/>
              <a:t>Summary of </a:t>
            </a:r>
            <a:r>
              <a:rPr lang="en-US" b="1" dirty="0" smtClean="0"/>
              <a:t>Response:</a:t>
            </a:r>
            <a:r>
              <a:rPr lang="en-US" dirty="0"/>
              <a:t/>
            </a:r>
            <a:br>
              <a:rPr lang="en-US" dirty="0"/>
            </a:br>
            <a:endParaRPr lang="en-US" dirty="0"/>
          </a:p>
          <a:p>
            <a:r>
              <a:rPr lang="en-US" b="1" dirty="0"/>
              <a:t>Purpose? </a:t>
            </a:r>
            <a:r>
              <a:rPr lang="en-US" dirty="0"/>
              <a:t>T&amp;C has always had the responsibility to review most technology purchases; the </a:t>
            </a:r>
            <a:r>
              <a:rPr lang="en-US" i="1" dirty="0"/>
              <a:t>ad hoc</a:t>
            </a:r>
            <a:r>
              <a:rPr lang="en-US" dirty="0"/>
              <a:t>, email-based process resulted in </a:t>
            </a:r>
            <a:r>
              <a:rPr lang="en-US" dirty="0">
                <a:solidFill>
                  <a:srgbClr val="0070C0"/>
                </a:solidFill>
              </a:rPr>
              <a:t>loss of procurement requests</a:t>
            </a:r>
            <a:r>
              <a:rPr lang="en-US" dirty="0"/>
              <a:t> at an unacceptable frequency. New processed jointly developed by Procurement &amp; Logistical Services and T&amp;C) to </a:t>
            </a:r>
            <a:r>
              <a:rPr lang="en-US" dirty="0">
                <a:solidFill>
                  <a:srgbClr val="0070C0"/>
                </a:solidFill>
              </a:rPr>
              <a:t>provide a more consistent, transparent, efficient and "paper less" procurement experience</a:t>
            </a:r>
            <a:r>
              <a:rPr lang="en-US" dirty="0"/>
              <a:t> for IT products and services; and to assure that we are </a:t>
            </a:r>
            <a:r>
              <a:rPr lang="en-US" dirty="0">
                <a:solidFill>
                  <a:srgbClr val="0070C0"/>
                </a:solidFill>
              </a:rPr>
              <a:t>effectively managing risk</a:t>
            </a:r>
            <a:r>
              <a:rPr lang="en-US" dirty="0"/>
              <a:t> throughout the procurement process. </a:t>
            </a:r>
          </a:p>
          <a:p>
            <a:pPr marL="0" indent="0">
              <a:buNone/>
            </a:pPr>
            <a:endParaRPr lang="en-US" dirty="0"/>
          </a:p>
        </p:txBody>
      </p:sp>
    </p:spTree>
    <p:extLst>
      <p:ext uri="{BB962C8B-B14F-4D97-AF65-F5344CB8AC3E}">
        <p14:creationId xmlns:p14="http://schemas.microsoft.com/office/powerpoint/2010/main" val="23473024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272" y="360575"/>
            <a:ext cx="8534400" cy="758952"/>
          </a:xfrm>
        </p:spPr>
        <p:txBody>
          <a:bodyPr>
            <a:normAutofit fontScale="90000"/>
          </a:bodyPr>
          <a:lstStyle/>
          <a:p>
            <a:r>
              <a:rPr lang="en-US" dirty="0" smtClean="0"/>
              <a:t>Response </a:t>
            </a:r>
            <a:r>
              <a:rPr lang="en-US" dirty="0" smtClean="0"/>
              <a:t>from Peter Mosinskis, Dir. of IT Strategy, continued (2 of 5)…</a:t>
            </a:r>
            <a:endParaRPr lang="en-US" dirty="0"/>
          </a:p>
        </p:txBody>
      </p:sp>
      <p:sp>
        <p:nvSpPr>
          <p:cNvPr id="3" name="Content Placeholder 2"/>
          <p:cNvSpPr>
            <a:spLocks noGrp="1"/>
          </p:cNvSpPr>
          <p:nvPr>
            <p:ph sz="quarter" idx="1"/>
          </p:nvPr>
        </p:nvSpPr>
        <p:spPr/>
        <p:txBody>
          <a:bodyPr>
            <a:normAutofit lnSpcReduction="10000"/>
          </a:bodyPr>
          <a:lstStyle/>
          <a:p>
            <a:r>
              <a:rPr lang="en-US" b="1" dirty="0"/>
              <a:t>Category of equipment requiring paperwork? </a:t>
            </a:r>
            <a:r>
              <a:rPr lang="en-US" dirty="0"/>
              <a:t/>
            </a:r>
            <a:br>
              <a:rPr lang="en-US" dirty="0"/>
            </a:br>
            <a:endParaRPr lang="en-US" dirty="0"/>
          </a:p>
          <a:p>
            <a:r>
              <a:rPr lang="en-US" dirty="0"/>
              <a:t>Exempt​: consumable items (e.g., blank DVD media, etc.) &amp; incidental computing accessories for personal use (e.g., flash drives, external hard drives, keyboards, mice, etc.) </a:t>
            </a:r>
            <a:br>
              <a:rPr lang="en-US" dirty="0"/>
            </a:br>
            <a:endParaRPr lang="en-US" dirty="0"/>
          </a:p>
          <a:p>
            <a:r>
              <a:rPr lang="en-US" dirty="0"/>
              <a:t>All else: All other for IT-related products and services (including computers, printers, hardware and software): ​must be submitted online as described at </a:t>
            </a:r>
            <a:r>
              <a:rPr lang="en-US" u="sng" dirty="0">
                <a:hlinkClick r:id="rId2"/>
              </a:rPr>
              <a:t>http://www.csuci.edu/tc/purchasing</a:t>
            </a:r>
            <a:r>
              <a:rPr lang="en-US" dirty="0"/>
              <a:t>/. </a:t>
            </a:r>
          </a:p>
          <a:p>
            <a:pPr marL="0" indent="0">
              <a:buNone/>
            </a:pPr>
            <a:endParaRPr lang="en-US" dirty="0"/>
          </a:p>
        </p:txBody>
      </p:sp>
    </p:spTree>
    <p:extLst>
      <p:ext uri="{BB962C8B-B14F-4D97-AF65-F5344CB8AC3E}">
        <p14:creationId xmlns:p14="http://schemas.microsoft.com/office/powerpoint/2010/main" val="22078849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272" y="360575"/>
            <a:ext cx="8534400" cy="758952"/>
          </a:xfrm>
        </p:spPr>
        <p:txBody>
          <a:bodyPr>
            <a:normAutofit fontScale="90000"/>
          </a:bodyPr>
          <a:lstStyle/>
          <a:p>
            <a:r>
              <a:rPr lang="en-US" dirty="0" smtClean="0"/>
              <a:t>Response </a:t>
            </a:r>
            <a:r>
              <a:rPr lang="en-US" dirty="0" smtClean="0"/>
              <a:t>from Peter Mosinskis, Dir. of IT Strategy, continued (3 of 5)…</a:t>
            </a:r>
            <a:endParaRPr lang="en-US" dirty="0"/>
          </a:p>
        </p:txBody>
      </p:sp>
      <p:sp>
        <p:nvSpPr>
          <p:cNvPr id="3" name="Content Placeholder 2"/>
          <p:cNvSpPr>
            <a:spLocks noGrp="1"/>
          </p:cNvSpPr>
          <p:nvPr>
            <p:ph sz="quarter" idx="1"/>
          </p:nvPr>
        </p:nvSpPr>
        <p:spPr/>
        <p:txBody>
          <a:bodyPr>
            <a:normAutofit fontScale="92500" lnSpcReduction="10000"/>
          </a:bodyPr>
          <a:lstStyle/>
          <a:p>
            <a:r>
              <a:rPr lang="en-US" b="1" dirty="0"/>
              <a:t>Implication on the time needed for processing</a:t>
            </a:r>
            <a:r>
              <a:rPr lang="en-US" b="1" dirty="0" smtClean="0"/>
              <a:t>?</a:t>
            </a:r>
            <a:r>
              <a:rPr lang="en-US" dirty="0"/>
              <a:t/>
            </a:r>
            <a:br>
              <a:rPr lang="en-US" dirty="0"/>
            </a:br>
            <a:endParaRPr lang="en-US" dirty="0"/>
          </a:p>
          <a:p>
            <a:r>
              <a:rPr lang="en-US" dirty="0"/>
              <a:t>The time that it takes to complete a procurement varies widely on the complexity and impact of the procurement, as well as current capacity within T&amp;C and Procurement. Typically custom procurements take longer than standard procurements. We understand this process is time consuming. </a:t>
            </a:r>
            <a:r>
              <a:rPr lang="en-US" dirty="0">
                <a:solidFill>
                  <a:srgbClr val="0070C0"/>
                </a:solidFill>
              </a:rPr>
              <a:t>There were some delays as we implemented the new process, but we are seeing significant improvement in processing time. </a:t>
            </a:r>
            <a:r>
              <a:rPr lang="en-US" dirty="0"/>
              <a:t>​​Please be assured that T&amp;C and Procurement stakeholders meet regularly to continue to review &amp; refine the process. </a:t>
            </a:r>
          </a:p>
          <a:p>
            <a:pPr marL="0" indent="0">
              <a:buNone/>
            </a:pPr>
            <a:endParaRPr lang="en-US" dirty="0"/>
          </a:p>
        </p:txBody>
      </p:sp>
    </p:spTree>
    <p:extLst>
      <p:ext uri="{BB962C8B-B14F-4D97-AF65-F5344CB8AC3E}">
        <p14:creationId xmlns:p14="http://schemas.microsoft.com/office/powerpoint/2010/main" val="23239823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272" y="360575"/>
            <a:ext cx="8534400" cy="758952"/>
          </a:xfrm>
        </p:spPr>
        <p:txBody>
          <a:bodyPr>
            <a:normAutofit fontScale="90000"/>
          </a:bodyPr>
          <a:lstStyle/>
          <a:p>
            <a:r>
              <a:rPr lang="en-US" dirty="0" smtClean="0"/>
              <a:t>Response </a:t>
            </a:r>
            <a:r>
              <a:rPr lang="en-US" dirty="0" smtClean="0"/>
              <a:t>from Peter Mosinskis, Dir. of IT Strategy, continued (4 of 5)…</a:t>
            </a:r>
            <a:endParaRPr lang="en-US" dirty="0"/>
          </a:p>
        </p:txBody>
      </p:sp>
      <p:sp>
        <p:nvSpPr>
          <p:cNvPr id="3" name="Content Placeholder 2"/>
          <p:cNvSpPr>
            <a:spLocks noGrp="1"/>
          </p:cNvSpPr>
          <p:nvPr>
            <p:ph sz="quarter" idx="1"/>
          </p:nvPr>
        </p:nvSpPr>
        <p:spPr/>
        <p:txBody>
          <a:bodyPr>
            <a:normAutofit fontScale="77500" lnSpcReduction="20000"/>
          </a:bodyPr>
          <a:lstStyle/>
          <a:p>
            <a:r>
              <a:rPr lang="en-US" dirty="0"/>
              <a:t>On average, T&amp;C and Procurement process 40 IT procurements per month. Here are some statistics for October:</a:t>
            </a:r>
          </a:p>
          <a:p>
            <a:pPr marL="0" indent="0">
              <a:buNone/>
            </a:pPr>
            <a:endParaRPr lang="en-US" dirty="0"/>
          </a:p>
          <a:p>
            <a:r>
              <a:rPr lang="en-US" dirty="0"/>
              <a:t>Standard procurement (start-to-finish) completion time:</a:t>
            </a:r>
          </a:p>
          <a:p>
            <a:r>
              <a:rPr lang="en-US" dirty="0"/>
              <a:t>Average:  5 days</a:t>
            </a:r>
          </a:p>
          <a:p>
            <a:r>
              <a:rPr lang="en-US" dirty="0"/>
              <a:t>Minimum: 3 days</a:t>
            </a:r>
          </a:p>
          <a:p>
            <a:r>
              <a:rPr lang="en-US" dirty="0"/>
              <a:t>Maximum: 8 days</a:t>
            </a:r>
          </a:p>
          <a:p>
            <a:r>
              <a:rPr lang="en-US" dirty="0"/>
              <a:t>3-month maximum: 69 </a:t>
            </a:r>
            <a:r>
              <a:rPr lang="en-US" dirty="0" smtClean="0"/>
              <a:t>days</a:t>
            </a:r>
            <a:r>
              <a:rPr lang="en-US" dirty="0"/>
              <a:t/>
            </a:r>
            <a:br>
              <a:rPr lang="en-US" dirty="0"/>
            </a:br>
            <a:endParaRPr lang="en-US" dirty="0"/>
          </a:p>
          <a:p>
            <a:r>
              <a:rPr lang="en-US" dirty="0"/>
              <a:t>Custom procurement (start-to-finish) completion time:</a:t>
            </a:r>
          </a:p>
          <a:p>
            <a:r>
              <a:rPr lang="en-US" dirty="0"/>
              <a:t>Average:  7 days</a:t>
            </a:r>
          </a:p>
          <a:p>
            <a:r>
              <a:rPr lang="en-US" dirty="0"/>
              <a:t>Minimum: 0 days</a:t>
            </a:r>
          </a:p>
          <a:p>
            <a:r>
              <a:rPr lang="en-US" dirty="0"/>
              <a:t>Maximum: 12 days</a:t>
            </a:r>
          </a:p>
          <a:p>
            <a:r>
              <a:rPr lang="en-US" dirty="0"/>
              <a:t>3-month maximum: 54 </a:t>
            </a:r>
            <a:r>
              <a:rPr lang="en-US" dirty="0" smtClean="0"/>
              <a:t>days</a:t>
            </a:r>
            <a:endParaRPr lang="en-US" dirty="0"/>
          </a:p>
          <a:p>
            <a:pPr marL="0" indent="0">
              <a:buNone/>
            </a:pPr>
            <a:endParaRPr lang="en-US" dirty="0"/>
          </a:p>
        </p:txBody>
      </p:sp>
    </p:spTree>
    <p:extLst>
      <p:ext uri="{BB962C8B-B14F-4D97-AF65-F5344CB8AC3E}">
        <p14:creationId xmlns:p14="http://schemas.microsoft.com/office/powerpoint/2010/main" val="39253399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272" y="360575"/>
            <a:ext cx="8534400" cy="758952"/>
          </a:xfrm>
        </p:spPr>
        <p:txBody>
          <a:bodyPr>
            <a:normAutofit fontScale="90000"/>
          </a:bodyPr>
          <a:lstStyle/>
          <a:p>
            <a:r>
              <a:rPr lang="en-US" dirty="0" smtClean="0"/>
              <a:t>Response </a:t>
            </a:r>
            <a:r>
              <a:rPr lang="en-US" dirty="0" smtClean="0"/>
              <a:t>from Peter Mosinskis, Dir. of IT Strategy, continued (5 of 5)…</a:t>
            </a:r>
            <a:endParaRPr lang="en-US" dirty="0"/>
          </a:p>
        </p:txBody>
      </p:sp>
      <p:sp>
        <p:nvSpPr>
          <p:cNvPr id="3" name="Content Placeholder 2"/>
          <p:cNvSpPr>
            <a:spLocks noGrp="1"/>
          </p:cNvSpPr>
          <p:nvPr>
            <p:ph sz="quarter" idx="1"/>
          </p:nvPr>
        </p:nvSpPr>
        <p:spPr/>
        <p:txBody>
          <a:bodyPr>
            <a:normAutofit fontScale="92500" lnSpcReduction="20000"/>
          </a:bodyPr>
          <a:lstStyle/>
          <a:p>
            <a:r>
              <a:rPr lang="en-US" b="1" dirty="0"/>
              <a:t>If we are using an external vendor for the equipment and they maintain the equipment, why is the extra paperwork needed?</a:t>
            </a:r>
            <a:endParaRPr lang="en-US" dirty="0"/>
          </a:p>
          <a:p>
            <a:pPr marL="0" indent="0">
              <a:buNone/>
            </a:pPr>
            <a:endParaRPr lang="en-US" dirty="0"/>
          </a:p>
          <a:p>
            <a:r>
              <a:rPr lang="en-US" dirty="0"/>
              <a:t>The Division of Technology &amp; Communication is obligated to </a:t>
            </a:r>
            <a:r>
              <a:rPr lang="en-US" dirty="0">
                <a:solidFill>
                  <a:srgbClr val="0070C0"/>
                </a:solidFill>
              </a:rPr>
              <a:t>ensure that IT products and services procured by the campus align with campus &amp; CSU policy, applicable laws, and industry best practices</a:t>
            </a:r>
            <a:r>
              <a:rPr lang="en-US" dirty="0"/>
              <a:t> so that we can continue to have an efficient, effective, reliable and secure campus technology infrastructure. It's important to evaluate all  IT products &amp; services delivered by our partners to ensure they can be installed, used and supported without imposing undue burden or risk on campus operations.</a:t>
            </a:r>
            <a:endParaRPr lang="en-US" dirty="0"/>
          </a:p>
        </p:txBody>
      </p:sp>
    </p:spTree>
    <p:extLst>
      <p:ext uri="{BB962C8B-B14F-4D97-AF65-F5344CB8AC3E}">
        <p14:creationId xmlns:p14="http://schemas.microsoft.com/office/powerpoint/2010/main" val="42538900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11/15 Question </a:t>
            </a:r>
            <a:r>
              <a:rPr lang="en-US" dirty="0" smtClean="0"/>
              <a:t>From: Matt Cook</a:t>
            </a:r>
            <a:endParaRPr lang="en-US" dirty="0"/>
          </a:p>
        </p:txBody>
      </p:sp>
      <p:sp>
        <p:nvSpPr>
          <p:cNvPr id="3" name="Content Placeholder 2"/>
          <p:cNvSpPr>
            <a:spLocks noGrp="1"/>
          </p:cNvSpPr>
          <p:nvPr>
            <p:ph sz="quarter" idx="1"/>
          </p:nvPr>
        </p:nvSpPr>
        <p:spPr/>
        <p:txBody>
          <a:bodyPr>
            <a:normAutofit fontScale="70000" lnSpcReduction="20000"/>
          </a:bodyPr>
          <a:lstStyle/>
          <a:p>
            <a:pPr marL="0" indent="0">
              <a:buNone/>
            </a:pPr>
            <a:r>
              <a:rPr lang="en-US" b="1" dirty="0" smtClean="0"/>
              <a:t>Q: Why </a:t>
            </a:r>
            <a:r>
              <a:rPr lang="en-US" b="1" dirty="0"/>
              <a:t>can we not award students payment when the ICSUAM specifically allows it and we have no internal document prohibiting it?</a:t>
            </a:r>
          </a:p>
          <a:p>
            <a:pPr marL="0" indent="0">
              <a:buNone/>
            </a:pPr>
            <a:endParaRPr lang="en-US" dirty="0"/>
          </a:p>
          <a:p>
            <a:pPr marL="0" indent="0">
              <a:buNone/>
            </a:pPr>
            <a:r>
              <a:rPr lang="en-US" u="sng" dirty="0"/>
              <a:t>HISTORY</a:t>
            </a:r>
          </a:p>
          <a:p>
            <a:r>
              <a:rPr lang="en-US" dirty="0"/>
              <a:t>Recently, an Academic Senator and colleague </a:t>
            </a:r>
            <a:r>
              <a:rPr lang="en-US" dirty="0" smtClean="0"/>
              <a:t>raised </a:t>
            </a:r>
            <a:r>
              <a:rPr lang="en-US" dirty="0"/>
              <a:t>a question concerning payments to students. In the response provided by Finance and Administration (you can find it here: </a:t>
            </a:r>
            <a:r>
              <a:rPr lang="en-US" dirty="0">
                <a:hlinkClick r:id="rId2"/>
              </a:rPr>
              <a:t>http://senate.csuci.edu/meeting-materials/032916/student-payments-final.pdf</a:t>
            </a:r>
            <a:r>
              <a:rPr lang="en-US" dirty="0"/>
              <a:t>), it is stated that "Payment via CSU Operating Fund 485 (General Fund; e.g. </a:t>
            </a:r>
            <a:r>
              <a:rPr lang="en-US" dirty="0" err="1"/>
              <a:t>GDxxx</a:t>
            </a:r>
            <a:r>
              <a:rPr lang="en-US" dirty="0"/>
              <a:t>),  Honoraria is not allowable."  The basis of this decision is given as, "Per the </a:t>
            </a:r>
            <a:r>
              <a:rPr lang="en-US" dirty="0" smtClean="0"/>
              <a:t>CI </a:t>
            </a:r>
            <a:r>
              <a:rPr lang="en-US" dirty="0"/>
              <a:t>Honoraria / Speaker Fees Guidelines and the Integrated </a:t>
            </a:r>
            <a:r>
              <a:rPr lang="en-US" dirty="0" smtClean="0"/>
              <a:t>CSU </a:t>
            </a:r>
            <a:r>
              <a:rPr lang="en-US" dirty="0"/>
              <a:t>Administrative Manual (ICSUAM) 1301-00 Hospitality, Payment or Reimbursement of Expenses."</a:t>
            </a:r>
          </a:p>
          <a:p>
            <a:pPr marL="0" indent="0">
              <a:buNone/>
            </a:pPr>
            <a:endParaRPr lang="en-US" dirty="0"/>
          </a:p>
          <a:p>
            <a:pPr marL="0" indent="0">
              <a:buNone/>
            </a:pPr>
            <a:r>
              <a:rPr lang="en-US" dirty="0"/>
              <a:t>A review of that document and our internal document, "Honoraria/Speaker Fees Guidelines" (</a:t>
            </a:r>
            <a:r>
              <a:rPr lang="en-US" dirty="0">
                <a:hlinkClick r:id="rId3"/>
              </a:rPr>
              <a:t>http://www.csuci.edu/financial-services/documents/accounting/ci-honorarium-speaker-fees-guidelines.pdf</a:t>
            </a:r>
            <a:r>
              <a:rPr lang="en-US" dirty="0"/>
              <a:t>), indicates no prohibition of awarding monies to students, thus this question.</a:t>
            </a:r>
          </a:p>
          <a:p>
            <a:pPr marL="0" indent="0">
              <a:buNone/>
            </a:pPr>
            <a:endParaRPr lang="en-US" dirty="0"/>
          </a:p>
        </p:txBody>
      </p:sp>
    </p:spTree>
    <p:extLst>
      <p:ext uri="{BB962C8B-B14F-4D97-AF65-F5344CB8AC3E}">
        <p14:creationId xmlns:p14="http://schemas.microsoft.com/office/powerpoint/2010/main" val="10259281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a:t>
            </a:r>
            <a:r>
              <a:rPr lang="en-US" dirty="0" smtClean="0"/>
              <a:t>slide (pending)</a:t>
            </a:r>
            <a:endParaRPr lang="en-US" dirty="0"/>
          </a:p>
        </p:txBody>
      </p:sp>
      <p:sp>
        <p:nvSpPr>
          <p:cNvPr id="3" name="Content Placeholder 2"/>
          <p:cNvSpPr>
            <a:spLocks noGrp="1"/>
          </p:cNvSpPr>
          <p:nvPr>
            <p:ph sz="quarter" idx="1"/>
          </p:nvPr>
        </p:nvSpPr>
        <p:spPr/>
        <p:txBody>
          <a:bodyPr>
            <a:normAutofit/>
          </a:bodyPr>
          <a:lstStyle/>
          <a:p>
            <a:pPr marL="0" indent="0">
              <a:buNone/>
            </a:pPr>
            <a:endParaRPr lang="en-US" dirty="0"/>
          </a:p>
        </p:txBody>
      </p:sp>
    </p:spTree>
    <p:extLst>
      <p:ext uri="{BB962C8B-B14F-4D97-AF65-F5344CB8AC3E}">
        <p14:creationId xmlns:p14="http://schemas.microsoft.com/office/powerpoint/2010/main" val="10052275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 From: Christina Smith</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a:t>While I understand the need for fire drills, can they be avoided during midterms?  This creates a challenging situation of fairness for students taking exams.</a:t>
            </a:r>
          </a:p>
        </p:txBody>
      </p:sp>
    </p:spTree>
    <p:extLst>
      <p:ext uri="{BB962C8B-B14F-4D97-AF65-F5344CB8AC3E}">
        <p14:creationId xmlns:p14="http://schemas.microsoft.com/office/powerpoint/2010/main" val="39894196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85354"/>
            <a:ext cx="8534400" cy="758952"/>
          </a:xfrm>
        </p:spPr>
        <p:txBody>
          <a:bodyPr>
            <a:normAutofit fontScale="90000"/>
          </a:bodyPr>
          <a:lstStyle/>
          <a:p>
            <a:r>
              <a:rPr lang="en-US" dirty="0" smtClean="0"/>
              <a:t>Response From: John Reid,</a:t>
            </a:r>
            <a:br>
              <a:rPr lang="en-US" dirty="0" smtClean="0"/>
            </a:br>
            <a:r>
              <a:rPr lang="en-US" dirty="0" smtClean="0"/>
              <a:t>Chief of Police</a:t>
            </a:r>
            <a:endParaRPr lang="en-US" dirty="0"/>
          </a:p>
        </p:txBody>
      </p:sp>
      <p:sp>
        <p:nvSpPr>
          <p:cNvPr id="3" name="Content Placeholder 2"/>
          <p:cNvSpPr>
            <a:spLocks noGrp="1"/>
          </p:cNvSpPr>
          <p:nvPr>
            <p:ph sz="quarter" idx="1"/>
          </p:nvPr>
        </p:nvSpPr>
        <p:spPr/>
        <p:txBody>
          <a:bodyPr>
            <a:normAutofit/>
          </a:bodyPr>
          <a:lstStyle/>
          <a:p>
            <a:r>
              <a:rPr lang="en-US" dirty="0"/>
              <a:t>Yes, I’m sure they can be done at another date/time.  The historical practice has been to set a date(s) – traditionally in October - </a:t>
            </a:r>
            <a:r>
              <a:rPr lang="en-US" dirty="0" smtClean="0"/>
              <a:t>with </a:t>
            </a:r>
            <a:r>
              <a:rPr lang="en-US" dirty="0"/>
              <a:t>the help of community members from different divisions.  </a:t>
            </a:r>
            <a:endParaRPr lang="en-US" dirty="0" smtClean="0"/>
          </a:p>
          <a:p>
            <a:r>
              <a:rPr lang="en-US" dirty="0" smtClean="0"/>
              <a:t>For </a:t>
            </a:r>
            <a:r>
              <a:rPr lang="en-US" dirty="0"/>
              <a:t>Academic Affairs, Provost </a:t>
            </a:r>
            <a:r>
              <a:rPr lang="en-US" dirty="0" err="1"/>
              <a:t>Wakelee</a:t>
            </a:r>
            <a:r>
              <a:rPr lang="en-US" dirty="0"/>
              <a:t> and </a:t>
            </a:r>
            <a:r>
              <a:rPr lang="en-US" dirty="0" err="1"/>
              <a:t>Chanda</a:t>
            </a:r>
            <a:r>
              <a:rPr lang="en-US" dirty="0"/>
              <a:t> Cunningham-Spence are asked to identify potential conflicts.  </a:t>
            </a:r>
            <a:endParaRPr lang="en-US" dirty="0" smtClean="0"/>
          </a:p>
          <a:p>
            <a:r>
              <a:rPr lang="en-US" dirty="0" smtClean="0"/>
              <a:t>That </a:t>
            </a:r>
            <a:r>
              <a:rPr lang="en-US" dirty="0"/>
              <a:t>being said, we’re open to any new ideas Faculty Senate may have that will help us identify practices that will be a better fit for academic programming.</a:t>
            </a:r>
          </a:p>
        </p:txBody>
      </p:sp>
    </p:spTree>
    <p:extLst>
      <p:ext uri="{BB962C8B-B14F-4D97-AF65-F5344CB8AC3E}">
        <p14:creationId xmlns:p14="http://schemas.microsoft.com/office/powerpoint/2010/main" val="10073855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512" y="324394"/>
            <a:ext cx="8534400" cy="758952"/>
          </a:xfrm>
        </p:spPr>
        <p:txBody>
          <a:bodyPr>
            <a:normAutofit fontScale="90000"/>
          </a:bodyPr>
          <a:lstStyle/>
          <a:p>
            <a:r>
              <a:rPr lang="en-US" dirty="0" smtClean="0"/>
              <a:t>Response From: Cindy </a:t>
            </a:r>
            <a:r>
              <a:rPr lang="en-US" dirty="0" err="1" smtClean="0"/>
              <a:t>Wyels</a:t>
            </a:r>
            <a:r>
              <a:rPr lang="en-US" dirty="0" smtClean="0"/>
              <a:t>,</a:t>
            </a:r>
            <a:br>
              <a:rPr lang="en-US" dirty="0" smtClean="0"/>
            </a:br>
            <a:r>
              <a:rPr lang="en-US" dirty="0" smtClean="0"/>
              <a:t>Academic Senate Chair</a:t>
            </a:r>
            <a:endParaRPr lang="en-US" dirty="0"/>
          </a:p>
        </p:txBody>
      </p:sp>
      <p:sp>
        <p:nvSpPr>
          <p:cNvPr id="3" name="Content Placeholder 2"/>
          <p:cNvSpPr>
            <a:spLocks noGrp="1"/>
          </p:cNvSpPr>
          <p:nvPr>
            <p:ph sz="quarter" idx="1"/>
          </p:nvPr>
        </p:nvSpPr>
        <p:spPr/>
        <p:txBody>
          <a:bodyPr>
            <a:normAutofit lnSpcReduction="10000"/>
          </a:bodyPr>
          <a:lstStyle/>
          <a:p>
            <a:r>
              <a:rPr lang="en-US" dirty="0"/>
              <a:t>W</a:t>
            </a:r>
            <a:r>
              <a:rPr lang="en-US" dirty="0" smtClean="0"/>
              <a:t>e </a:t>
            </a:r>
            <a:r>
              <a:rPr lang="en-US" dirty="0"/>
              <a:t>talked about seeing whether the evacuation drills may be scheduled in the first week of October (or even better, the last week of September). </a:t>
            </a:r>
            <a:endParaRPr lang="en-US" dirty="0" smtClean="0"/>
          </a:p>
          <a:p>
            <a:r>
              <a:rPr lang="en-US" dirty="0" smtClean="0"/>
              <a:t>Of </a:t>
            </a:r>
            <a:r>
              <a:rPr lang="en-US" dirty="0"/>
              <a:t>potentially more impact, we agreed that you’d notify the provost when the dates are set – with a suggestion that the provost notify the faculty of the dates and </a:t>
            </a:r>
            <a:r>
              <a:rPr lang="en-US" dirty="0" smtClean="0"/>
              <a:t>explicitly </a:t>
            </a:r>
            <a:r>
              <a:rPr lang="en-US" dirty="0"/>
              <a:t>recommend they create their course schedules with these drills in mind. There will always be conflicts, but professors would then have the best chance of minimizing disruption to their courses this way. </a:t>
            </a:r>
          </a:p>
        </p:txBody>
      </p:sp>
    </p:spTree>
    <p:extLst>
      <p:ext uri="{BB962C8B-B14F-4D97-AF65-F5344CB8AC3E}">
        <p14:creationId xmlns:p14="http://schemas.microsoft.com/office/powerpoint/2010/main" val="5736435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553825"/>
          </a:xfrm>
        </p:spPr>
        <p:txBody>
          <a:bodyPr>
            <a:normAutofit fontScale="90000"/>
          </a:bodyPr>
          <a:lstStyle/>
          <a:p>
            <a:r>
              <a:rPr lang="en-US" dirty="0" smtClean="0"/>
              <a:t>Question From: Antonio Jiménez </a:t>
            </a:r>
            <a:r>
              <a:rPr lang="en-US" dirty="0" err="1" smtClean="0"/>
              <a:t>Jiménez</a:t>
            </a:r>
            <a:endParaRPr lang="en-US" dirty="0" smtClean="0"/>
          </a:p>
        </p:txBody>
      </p:sp>
      <p:sp>
        <p:nvSpPr>
          <p:cNvPr id="3" name="Content Placeholder 2"/>
          <p:cNvSpPr>
            <a:spLocks noGrp="1"/>
          </p:cNvSpPr>
          <p:nvPr>
            <p:ph sz="quarter" idx="1"/>
          </p:nvPr>
        </p:nvSpPr>
        <p:spPr>
          <a:xfrm>
            <a:off x="301752" y="1527048"/>
            <a:ext cx="8503920" cy="5034008"/>
          </a:xfrm>
        </p:spPr>
        <p:txBody>
          <a:bodyPr>
            <a:normAutofit/>
          </a:bodyPr>
          <a:lstStyle/>
          <a:p>
            <a:pPr marL="0" indent="0">
              <a:buNone/>
            </a:pPr>
            <a:r>
              <a:rPr lang="en-US" dirty="0"/>
              <a:t>I recently learned that the glossy program brochures that we use for recruiting and advising are not being printed any more. Why? Can we have them back?</a:t>
            </a:r>
            <a:endParaRPr lang="en-US" dirty="0" smtClean="0"/>
          </a:p>
        </p:txBody>
      </p:sp>
    </p:spTree>
    <p:extLst>
      <p:ext uri="{BB962C8B-B14F-4D97-AF65-F5344CB8AC3E}">
        <p14:creationId xmlns:p14="http://schemas.microsoft.com/office/powerpoint/2010/main" val="21321229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85354"/>
            <a:ext cx="8534400" cy="758952"/>
          </a:xfrm>
        </p:spPr>
        <p:txBody>
          <a:bodyPr>
            <a:normAutofit fontScale="90000"/>
          </a:bodyPr>
          <a:lstStyle/>
          <a:p>
            <a:r>
              <a:rPr lang="en-US" dirty="0" smtClean="0"/>
              <a:t>Response from Hung Dang, </a:t>
            </a:r>
            <a:br>
              <a:rPr lang="en-US" dirty="0" smtClean="0"/>
            </a:br>
            <a:r>
              <a:rPr lang="en-US" dirty="0" smtClean="0"/>
              <a:t>AVP for Enrollment Management</a:t>
            </a:r>
            <a:endParaRPr lang="en-US" dirty="0"/>
          </a:p>
        </p:txBody>
      </p:sp>
      <p:sp>
        <p:nvSpPr>
          <p:cNvPr id="3" name="Content Placeholder 2"/>
          <p:cNvSpPr>
            <a:spLocks noGrp="1"/>
          </p:cNvSpPr>
          <p:nvPr>
            <p:ph sz="quarter" idx="1"/>
          </p:nvPr>
        </p:nvSpPr>
        <p:spPr/>
        <p:txBody>
          <a:bodyPr>
            <a:normAutofit/>
          </a:bodyPr>
          <a:lstStyle/>
          <a:p>
            <a:r>
              <a:rPr lang="en-US" dirty="0"/>
              <a:t>These were discontinued due to cost and usefulness. It was not a good tool for students or advisors since the same information can be found online--and, program changes can be updated instantly. The printed program sheet tends to conflict with a more updated online information and add more confusion for students. </a:t>
            </a:r>
          </a:p>
        </p:txBody>
      </p:sp>
    </p:spTree>
    <p:extLst>
      <p:ext uri="{BB962C8B-B14F-4D97-AF65-F5344CB8AC3E}">
        <p14:creationId xmlns:p14="http://schemas.microsoft.com/office/powerpoint/2010/main" val="31000599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 #1 from: Jesse Elliot</a:t>
            </a:r>
            <a:endParaRPr lang="en-US" dirty="0"/>
          </a:p>
        </p:txBody>
      </p:sp>
      <p:sp>
        <p:nvSpPr>
          <p:cNvPr id="3" name="Content Placeholder 2"/>
          <p:cNvSpPr>
            <a:spLocks noGrp="1"/>
          </p:cNvSpPr>
          <p:nvPr>
            <p:ph sz="quarter" idx="1"/>
          </p:nvPr>
        </p:nvSpPr>
        <p:spPr/>
        <p:txBody>
          <a:bodyPr>
            <a:normAutofit fontScale="92500" lnSpcReduction="20000"/>
          </a:bodyPr>
          <a:lstStyle/>
          <a:p>
            <a:pPr marL="0" indent="0">
              <a:buNone/>
            </a:pPr>
            <a:r>
              <a:rPr lang="en-US" dirty="0"/>
              <a:t>Can Faculty Affairs committee or admin discuss the following proposal</a:t>
            </a:r>
            <a:r>
              <a:rPr lang="en-US" dirty="0" smtClean="0"/>
              <a:t>?</a:t>
            </a:r>
          </a:p>
          <a:p>
            <a:pPr marL="0" indent="0">
              <a:buNone/>
            </a:pPr>
            <a:endParaRPr lang="en-US" dirty="0"/>
          </a:p>
          <a:p>
            <a:pPr marL="0" indent="0">
              <a:buNone/>
            </a:pPr>
            <a:r>
              <a:rPr lang="en-US" dirty="0"/>
              <a:t>Reexamine the committee structuring process for the current Provost Search committee.  The current Chair of the committee was also on the President's Search Committee and is now Senate Chair.  Having the Senate Chair lead Senate Exec's choice of the Provost Search Committee places too much power in one individual and seems counter to our value of shared governance.  My recommendation is that a different Chair be selected for the Provost Search Committee or that the committee be constituted by election</a:t>
            </a:r>
          </a:p>
          <a:p>
            <a:pPr marL="0" indent="0">
              <a:buNone/>
            </a:pPr>
            <a:endParaRPr lang="en-US" dirty="0"/>
          </a:p>
        </p:txBody>
      </p:sp>
    </p:spTree>
    <p:extLst>
      <p:ext uri="{BB962C8B-B14F-4D97-AF65-F5344CB8AC3E}">
        <p14:creationId xmlns:p14="http://schemas.microsoft.com/office/powerpoint/2010/main" val="27792504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76646"/>
            <a:ext cx="8534400" cy="758952"/>
          </a:xfrm>
        </p:spPr>
        <p:txBody>
          <a:bodyPr>
            <a:normAutofit fontScale="90000"/>
          </a:bodyPr>
          <a:lstStyle/>
          <a:p>
            <a:r>
              <a:rPr lang="en-US" dirty="0" smtClean="0"/>
              <a:t>Response From: Erika Beck,</a:t>
            </a:r>
            <a:br>
              <a:rPr lang="en-US" dirty="0" smtClean="0"/>
            </a:br>
            <a:r>
              <a:rPr lang="en-US" dirty="0" smtClean="0"/>
              <a:t>President</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a:t>When determining the composition of the Provost search committee, strong faculty participation was one of my primary considerations.  Given that the faculty senate chair is the only individual on campus who is elected to serve as a representative voice of the faculty as a whole, I could think of no more appropriate chair of this committee.  </a:t>
            </a:r>
            <a:endParaRPr lang="en-US" dirty="0" smtClean="0"/>
          </a:p>
          <a:p>
            <a:r>
              <a:rPr lang="en-US" dirty="0" smtClean="0"/>
              <a:t>In </a:t>
            </a:r>
            <a:r>
              <a:rPr lang="en-US" dirty="0"/>
              <a:t>addition to this selection, I also appointed three additional faculty members to the search committee.  </a:t>
            </a:r>
            <a:endParaRPr lang="en-US" dirty="0" smtClean="0"/>
          </a:p>
          <a:p>
            <a:r>
              <a:rPr lang="en-US" dirty="0" smtClean="0"/>
              <a:t>Although </a:t>
            </a:r>
            <a:r>
              <a:rPr lang="en-US" dirty="0"/>
              <a:t>our policy requires a single faculty appointment, I asked all three faculty members who self-nominated and were sent to me from the Senate Executive Committee to serve in this important role.</a:t>
            </a:r>
          </a:p>
        </p:txBody>
      </p:sp>
    </p:spTree>
    <p:extLst>
      <p:ext uri="{BB962C8B-B14F-4D97-AF65-F5344CB8AC3E}">
        <p14:creationId xmlns:p14="http://schemas.microsoft.com/office/powerpoint/2010/main" val="12392799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 #2 From: Jesse Elliot</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a:t>Can Faculty Affairs committee or admin discuss the following proposal</a:t>
            </a:r>
            <a:r>
              <a:rPr lang="en-US" dirty="0" smtClean="0"/>
              <a:t>?</a:t>
            </a:r>
          </a:p>
          <a:p>
            <a:pPr marL="0" indent="0">
              <a:buNone/>
            </a:pPr>
            <a:endParaRPr lang="en-US" dirty="0"/>
          </a:p>
          <a:p>
            <a:pPr marL="0" indent="0">
              <a:buNone/>
            </a:pPr>
            <a:r>
              <a:rPr lang="en-US" dirty="0"/>
              <a:t>Require tenure-track faculty to teach 3 (or perhaps even 6) units of teaching per academic year, with the exception of sabbatical years, but including faculty "bought out" on grants.</a:t>
            </a:r>
          </a:p>
        </p:txBody>
      </p:sp>
    </p:spTree>
    <p:extLst>
      <p:ext uri="{BB962C8B-B14F-4D97-AF65-F5344CB8AC3E}">
        <p14:creationId xmlns:p14="http://schemas.microsoft.com/office/powerpoint/2010/main" val="12146169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1020</TotalTime>
  <Words>1062</Words>
  <Application>Microsoft Office PowerPoint</Application>
  <PresentationFormat>On-screen Show (4:3)</PresentationFormat>
  <Paragraphs>66</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Georgia</vt:lpstr>
      <vt:lpstr>Wingdings</vt:lpstr>
      <vt:lpstr>Wingdings 2</vt:lpstr>
      <vt:lpstr>Civic</vt:lpstr>
      <vt:lpstr>Intent to Raise Questions</vt:lpstr>
      <vt:lpstr>Question From: Christina Smith</vt:lpstr>
      <vt:lpstr>Response From: John Reid, Chief of Police</vt:lpstr>
      <vt:lpstr>Response From: Cindy Wyels, Academic Senate Chair</vt:lpstr>
      <vt:lpstr>Question From: Antonio Jiménez Jiménez</vt:lpstr>
      <vt:lpstr>Response from Hung Dang,  AVP for Enrollment Management</vt:lpstr>
      <vt:lpstr>Question #1 from: Jesse Elliot</vt:lpstr>
      <vt:lpstr>Response From: Erika Beck, President</vt:lpstr>
      <vt:lpstr>Question #2 From: Jesse Elliot</vt:lpstr>
      <vt:lpstr>Response from Faculty Affairs Committee</vt:lpstr>
      <vt:lpstr>Question from: Karen Jensen</vt:lpstr>
      <vt:lpstr>Response from Peter Mosinskis, Dir. of IT Strategy</vt:lpstr>
      <vt:lpstr>Response from Peter Mosinskis, Dir. of IT Strategy, continued (2 of 5)…</vt:lpstr>
      <vt:lpstr>Response from Peter Mosinskis, Dir. of IT Strategy, continued (3 of 5)…</vt:lpstr>
      <vt:lpstr>Response from Peter Mosinskis, Dir. of IT Strategy, continued (4 of 5)…</vt:lpstr>
      <vt:lpstr>Response from Peter Mosinskis, Dir. of IT Strategy, continued (5 of 5)…</vt:lpstr>
      <vt:lpstr>11/15 Question From: Matt Cook</vt:lpstr>
      <vt:lpstr>Response slide (pending)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Jeanne Grier</dc:creator>
  <cp:lastModifiedBy>Daniels, David</cp:lastModifiedBy>
  <cp:revision>45</cp:revision>
  <dcterms:created xsi:type="dcterms:W3CDTF">2016-03-14T17:56:42Z</dcterms:created>
  <dcterms:modified xsi:type="dcterms:W3CDTF">2016-11-15T19:55:10Z</dcterms:modified>
</cp:coreProperties>
</file>