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87" r:id="rId4"/>
    <p:sldId id="257" r:id="rId5"/>
    <p:sldId id="259" r:id="rId6"/>
    <p:sldId id="261" r:id="rId7"/>
    <p:sldId id="288" r:id="rId8"/>
    <p:sldId id="267" r:id="rId9"/>
    <p:sldId id="262" r:id="rId10"/>
    <p:sldId id="263" r:id="rId11"/>
    <p:sldId id="264" r:id="rId12"/>
    <p:sldId id="266" r:id="rId13"/>
    <p:sldId id="271" r:id="rId14"/>
    <p:sldId id="272" r:id="rId15"/>
    <p:sldId id="274" r:id="rId16"/>
    <p:sldId id="275" r:id="rId17"/>
    <p:sldId id="277" r:id="rId18"/>
    <p:sldId id="278" r:id="rId19"/>
    <p:sldId id="281" r:id="rId20"/>
    <p:sldId id="282" r:id="rId21"/>
    <p:sldId id="283" r:id="rId22"/>
    <p:sldId id="279" r:id="rId23"/>
    <p:sldId id="280" r:id="rId24"/>
    <p:sldId id="284" r:id="rId25"/>
    <p:sldId id="285"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595"/>
  </p:normalViewPr>
  <p:slideViewPr>
    <p:cSldViewPr snapToGrid="0" snapToObjects="1">
      <p:cViewPr varScale="1">
        <p:scale>
          <a:sx n="54" d="100"/>
          <a:sy n="54" d="100"/>
        </p:scale>
        <p:origin x="806" y="58"/>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3F293-468E-F040-9186-5AFE1A0453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766F67-8338-9840-99E9-118C2D9DE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265B5B-0B7B-0F45-8618-E1654836FD58}"/>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7B893E52-11BC-9943-A151-690FD6B58C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49C56D-C0C3-1248-B864-F07B25B01555}"/>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836825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2E8E3-139E-0C4E-A6EA-CB6F6F6243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02AB0A-A2F9-0143-B598-23D9147CFF1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E451B-FFAB-0A47-BE5C-73B56EEC2566}"/>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84106892-9B19-7943-AF35-94FB325F5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981D1-E8FC-2846-80FC-FD0A520403A1}"/>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2352259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3E1065-1385-C648-A117-88A5C17D46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10DDFC-0339-CB4B-87AB-D06E5CC18A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CF192F-F0DC-6146-95F7-F48B6E7E4232}"/>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AF415B14-7753-2C45-878A-EE3AC1C9E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29D35F-1C1D-5748-8F2C-26F3A237ED28}"/>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49568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FFE5B-9B8B-9D47-BF14-341773200C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FC698-25E1-3349-B048-3B271512408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BF711B-715F-3E4A-ADD3-1A724199F050}"/>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6EBE651A-E5DC-2D4A-A764-2B6C99E31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994B6-16E3-F54F-BC2A-7E50BF9D8D06}"/>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79870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F9800-965C-124B-ADF0-0BEA841DA4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AA41DC-14C6-C24F-94DC-28FEBFDE8D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0A462A-5558-2F4B-83F4-B59C780F7E5C}"/>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3152AB00-194E-5A4B-AA1C-2271F038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ADEE34-8F8C-CC4D-A802-561BADD87344}"/>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246498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41D4D-1DD3-874F-9D96-A32574C0FE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B13D0D-2EC7-2343-A492-A20B2E701E0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341982-ABFA-2A46-AD59-471548DBF1E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B711F6-41CA-EE4E-B5B1-E9CB33A006A2}"/>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6" name="Footer Placeholder 5">
            <a:extLst>
              <a:ext uri="{FF2B5EF4-FFF2-40B4-BE49-F238E27FC236}">
                <a16:creationId xmlns:a16="http://schemas.microsoft.com/office/drawing/2014/main" id="{7B9F4173-9AD9-9141-B3E5-C20294ECA3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E1DE5E-698D-5C47-ABDA-BB2E58302A66}"/>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7893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53B11-DC47-FD45-A76A-6EA204F6A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178EDA-04E6-4A4B-8A46-238C793D7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55C5C8-48C0-DF40-AA4C-B94B4E0D28D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1DD785-2346-6B4A-8C42-FB75B7B507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C8CA0C0-CF03-5D45-BC9A-84BCEA0CC5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ED89C-357D-8340-984D-1E1AAFBF02AB}"/>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8" name="Footer Placeholder 7">
            <a:extLst>
              <a:ext uri="{FF2B5EF4-FFF2-40B4-BE49-F238E27FC236}">
                <a16:creationId xmlns:a16="http://schemas.microsoft.com/office/drawing/2014/main" id="{F6FDE097-E96E-4547-B3DF-8CBA0E9C00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043677-301C-6D42-87DC-79DD2133839D}"/>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83981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0062-498F-CD46-8EE0-F4B7E01BD9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10AD1C-2DD3-C646-8FE2-4303587F7314}"/>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4" name="Footer Placeholder 3">
            <a:extLst>
              <a:ext uri="{FF2B5EF4-FFF2-40B4-BE49-F238E27FC236}">
                <a16:creationId xmlns:a16="http://schemas.microsoft.com/office/drawing/2014/main" id="{061F9D2E-6D5D-5740-B751-4B4898EDB3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382D0A-4E7C-654E-BD08-54E9447C9C25}"/>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3726879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A23D78-7872-EB42-8678-5B1300C29F7A}"/>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3" name="Footer Placeholder 2">
            <a:extLst>
              <a:ext uri="{FF2B5EF4-FFF2-40B4-BE49-F238E27FC236}">
                <a16:creationId xmlns:a16="http://schemas.microsoft.com/office/drawing/2014/main" id="{C8A6C062-28A6-5643-BCCF-B507069339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C0A1F1-A354-2B42-B0BF-FBCC58981A11}"/>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51732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01DA-EC96-1D46-8C04-46D9B2F30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510F28-FE10-6A4F-9F59-BAD805036A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18B6DE-22B1-9044-965F-27B67232B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510D632-14D6-7D43-93CA-2872527BE0DE}"/>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6" name="Footer Placeholder 5">
            <a:extLst>
              <a:ext uri="{FF2B5EF4-FFF2-40B4-BE49-F238E27FC236}">
                <a16:creationId xmlns:a16="http://schemas.microsoft.com/office/drawing/2014/main" id="{0BA68DE2-13B5-2341-9160-644A908B6A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9F32F3-C859-3C4E-B28D-E14D4890207E}"/>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10770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001B-D567-3349-84DE-14CFCEA297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19BF58-20CB-CD4A-A998-21AECE3CAE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B7125C-0A70-7F4A-A876-A4CBD2F7D5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FA24D4-D77D-634C-8E7C-EFEA99A01FE9}"/>
              </a:ext>
            </a:extLst>
          </p:cNvPr>
          <p:cNvSpPr>
            <a:spLocks noGrp="1"/>
          </p:cNvSpPr>
          <p:nvPr>
            <p:ph type="dt" sz="half" idx="10"/>
          </p:nvPr>
        </p:nvSpPr>
        <p:spPr/>
        <p:txBody>
          <a:bodyPr/>
          <a:lstStyle/>
          <a:p>
            <a:fld id="{28233BC9-A383-884E-950B-F6BF17519E8B}" type="datetimeFigureOut">
              <a:rPr lang="en-US" smtClean="0"/>
              <a:t>3/5/2019</a:t>
            </a:fld>
            <a:endParaRPr lang="en-US"/>
          </a:p>
        </p:txBody>
      </p:sp>
      <p:sp>
        <p:nvSpPr>
          <p:cNvPr id="6" name="Footer Placeholder 5">
            <a:extLst>
              <a:ext uri="{FF2B5EF4-FFF2-40B4-BE49-F238E27FC236}">
                <a16:creationId xmlns:a16="http://schemas.microsoft.com/office/drawing/2014/main" id="{801A2F18-A758-8F43-8FCB-B76CB425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F2893-3344-7C40-AE83-DA07427FD76A}"/>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319035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7C3E6A-D7EA-AD47-BF02-FDD377A477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7C68A5-712C-1944-A424-21E3A26151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6E3DC-FBCF-564B-85CD-95947EB5FB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33BC9-A383-884E-950B-F6BF17519E8B}" type="datetimeFigureOut">
              <a:rPr lang="en-US" smtClean="0"/>
              <a:t>3/5/2019</a:t>
            </a:fld>
            <a:endParaRPr lang="en-US"/>
          </a:p>
        </p:txBody>
      </p:sp>
      <p:sp>
        <p:nvSpPr>
          <p:cNvPr id="5" name="Footer Placeholder 4">
            <a:extLst>
              <a:ext uri="{FF2B5EF4-FFF2-40B4-BE49-F238E27FC236}">
                <a16:creationId xmlns:a16="http://schemas.microsoft.com/office/drawing/2014/main" id="{4079E036-0361-3F48-AAF7-14785C4DE1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2106F4-2F11-BC4A-B0F5-6041CB9B5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8F4D9-6365-8846-82EE-15B984B7E3EE}" type="slidenum">
              <a:rPr lang="en-US" smtClean="0"/>
              <a:t>‹#›</a:t>
            </a:fld>
            <a:endParaRPr lang="en-US"/>
          </a:p>
        </p:txBody>
      </p:sp>
    </p:spTree>
    <p:extLst>
      <p:ext uri="{BB962C8B-B14F-4D97-AF65-F5344CB8AC3E}">
        <p14:creationId xmlns:p14="http://schemas.microsoft.com/office/powerpoint/2010/main" val="3352718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csuci.edu/academics/faculty/facultyaffairs/documents/evaluation/lecturerevaluationschedule-2018-19.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A72ED-D5B4-7444-BE0E-5C17104CE56D}"/>
              </a:ext>
            </a:extLst>
          </p:cNvPr>
          <p:cNvSpPr>
            <a:spLocks noGrp="1"/>
          </p:cNvSpPr>
          <p:nvPr>
            <p:ph type="ctrTitle"/>
          </p:nvPr>
        </p:nvSpPr>
        <p:spPr/>
        <p:txBody>
          <a:bodyPr>
            <a:normAutofit/>
          </a:bodyPr>
          <a:lstStyle/>
          <a:p>
            <a:r>
              <a:rPr lang="en-US" sz="5400" b="1" dirty="0"/>
              <a:t>Highlights of Proposed changes to SP 12-10</a:t>
            </a:r>
          </a:p>
        </p:txBody>
      </p:sp>
      <p:sp>
        <p:nvSpPr>
          <p:cNvPr id="3" name="Subtitle 2">
            <a:extLst>
              <a:ext uri="{FF2B5EF4-FFF2-40B4-BE49-F238E27FC236}">
                <a16:creationId xmlns:a16="http://schemas.microsoft.com/office/drawing/2014/main" id="{A0E7A74E-9676-F846-BA9E-9A328C82F072}"/>
              </a:ext>
            </a:extLst>
          </p:cNvPr>
          <p:cNvSpPr>
            <a:spLocks noGrp="1"/>
          </p:cNvSpPr>
          <p:nvPr>
            <p:ph type="subTitle" idx="1"/>
          </p:nvPr>
        </p:nvSpPr>
        <p:spPr/>
        <p:txBody>
          <a:bodyPr>
            <a:normAutofit fontScale="70000" lnSpcReduction="20000"/>
          </a:bodyPr>
          <a:lstStyle/>
          <a:p>
            <a:r>
              <a:rPr lang="en-US" sz="7000" dirty="0"/>
              <a:t>Policy on Lecturer Evaluation</a:t>
            </a:r>
          </a:p>
          <a:p>
            <a:endParaRPr lang="en-US" sz="4800" dirty="0"/>
          </a:p>
          <a:p>
            <a:r>
              <a:rPr lang="en-US" sz="4800" dirty="0"/>
              <a:t>Faculty Affairs Committee</a:t>
            </a:r>
          </a:p>
        </p:txBody>
      </p:sp>
    </p:spTree>
    <p:extLst>
      <p:ext uri="{BB962C8B-B14F-4D97-AF65-F5344CB8AC3E}">
        <p14:creationId xmlns:p14="http://schemas.microsoft.com/office/powerpoint/2010/main" val="2415327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E9F91-3A09-0942-A6C1-0CC2FF66FB66}"/>
              </a:ext>
            </a:extLst>
          </p:cNvPr>
          <p:cNvSpPr>
            <a:spLocks noGrp="1"/>
          </p:cNvSpPr>
          <p:nvPr>
            <p:ph type="title"/>
          </p:nvPr>
        </p:nvSpPr>
        <p:spPr/>
        <p:txBody>
          <a:bodyPr/>
          <a:lstStyle/>
          <a:p>
            <a:r>
              <a:rPr lang="en-US" dirty="0"/>
              <a:t>Section E: Problem</a:t>
            </a:r>
          </a:p>
        </p:txBody>
      </p:sp>
      <p:sp>
        <p:nvSpPr>
          <p:cNvPr id="4" name="Text Placeholder 3">
            <a:extLst>
              <a:ext uri="{FF2B5EF4-FFF2-40B4-BE49-F238E27FC236}">
                <a16:creationId xmlns:a16="http://schemas.microsoft.com/office/drawing/2014/main" id="{E2A9F7A1-9E45-E748-9327-2A7C3F26AA4C}"/>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F2F6F0BB-C88B-A04F-AC60-62FE85A2EFC1}"/>
              </a:ext>
            </a:extLst>
          </p:cNvPr>
          <p:cNvSpPr>
            <a:spLocks noGrp="1"/>
          </p:cNvSpPr>
          <p:nvPr>
            <p:ph sz="half" idx="2"/>
          </p:nvPr>
        </p:nvSpPr>
        <p:spPr/>
        <p:txBody>
          <a:bodyPr>
            <a:normAutofit/>
          </a:bodyPr>
          <a:lstStyle/>
          <a:p>
            <a:r>
              <a:rPr lang="en-US" dirty="0"/>
              <a:t>Part-time lecturers with one-year contracts, regardless of their entitlements, could effectively be terminated by a </a:t>
            </a:r>
            <a:r>
              <a:rPr lang="en-US" dirty="0">
                <a:solidFill>
                  <a:srgbClr val="FF0000"/>
                </a:solidFill>
              </a:rPr>
              <a:t>one-stage review performed only by one person (chair)</a:t>
            </a:r>
          </a:p>
        </p:txBody>
      </p:sp>
      <p:sp>
        <p:nvSpPr>
          <p:cNvPr id="5" name="Text Placeholder 4">
            <a:extLst>
              <a:ext uri="{FF2B5EF4-FFF2-40B4-BE49-F238E27FC236}">
                <a16:creationId xmlns:a16="http://schemas.microsoft.com/office/drawing/2014/main" id="{8467D479-BF1C-AD4C-90F9-5168C924C6AD}"/>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2056AFB1-3C58-2944-B822-2012DD382481}"/>
              </a:ext>
            </a:extLst>
          </p:cNvPr>
          <p:cNvSpPr>
            <a:spLocks noGrp="1"/>
          </p:cNvSpPr>
          <p:nvPr>
            <p:ph sz="quarter" idx="4"/>
          </p:nvPr>
        </p:nvSpPr>
        <p:spPr/>
        <p:txBody>
          <a:bodyPr>
            <a:noAutofit/>
          </a:bodyPr>
          <a:lstStyle/>
          <a:p>
            <a:pPr lvl="1"/>
            <a:r>
              <a:rPr lang="en-US" sz="2800" dirty="0"/>
              <a:t>“In the event of an ‘unsatisfactory’ rating of a lecturer by the evaluation committee or by the chair or equivalent, and given the potential consequences of such a rating, the dean shall subsequently write a separate evaluation of the lecturer.” (Section E)</a:t>
            </a:r>
          </a:p>
        </p:txBody>
      </p:sp>
    </p:spTree>
    <p:extLst>
      <p:ext uri="{BB962C8B-B14F-4D97-AF65-F5344CB8AC3E}">
        <p14:creationId xmlns:p14="http://schemas.microsoft.com/office/powerpoint/2010/main" val="3119532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C47DF-8294-D440-95DA-25A3049B42B7}"/>
              </a:ext>
            </a:extLst>
          </p:cNvPr>
          <p:cNvSpPr>
            <a:spLocks noGrp="1"/>
          </p:cNvSpPr>
          <p:nvPr>
            <p:ph type="title"/>
          </p:nvPr>
        </p:nvSpPr>
        <p:spPr/>
        <p:txBody>
          <a:bodyPr>
            <a:normAutofit/>
          </a:bodyPr>
          <a:lstStyle/>
          <a:p>
            <a:r>
              <a:rPr lang="en-US" dirty="0"/>
              <a:t>Section E: Rating system: lack of nuance</a:t>
            </a:r>
          </a:p>
        </p:txBody>
      </p:sp>
      <p:sp>
        <p:nvSpPr>
          <p:cNvPr id="4" name="Text Placeholder 3">
            <a:extLst>
              <a:ext uri="{FF2B5EF4-FFF2-40B4-BE49-F238E27FC236}">
                <a16:creationId xmlns:a16="http://schemas.microsoft.com/office/drawing/2014/main" id="{1BA54A8F-087B-EB45-ACD0-18D0C0EA00EE}"/>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C7E83A42-BC8D-2149-8477-EBC27BD5BA6B}"/>
              </a:ext>
            </a:extLst>
          </p:cNvPr>
          <p:cNvSpPr>
            <a:spLocks noGrp="1"/>
          </p:cNvSpPr>
          <p:nvPr>
            <p:ph sz="half" idx="2"/>
          </p:nvPr>
        </p:nvSpPr>
        <p:spPr/>
        <p:txBody>
          <a:bodyPr/>
          <a:lstStyle/>
          <a:p>
            <a:r>
              <a:rPr lang="en-US" dirty="0"/>
              <a:t>“Satisfactory”</a:t>
            </a:r>
          </a:p>
          <a:p>
            <a:r>
              <a:rPr lang="en-US" dirty="0"/>
              <a:t>“Unsatisfactory”</a:t>
            </a:r>
          </a:p>
        </p:txBody>
      </p:sp>
      <p:sp>
        <p:nvSpPr>
          <p:cNvPr id="5" name="Text Placeholder 4">
            <a:extLst>
              <a:ext uri="{FF2B5EF4-FFF2-40B4-BE49-F238E27FC236}">
                <a16:creationId xmlns:a16="http://schemas.microsoft.com/office/drawing/2014/main" id="{1AA6B3E5-0C3E-2C4F-B8C5-9CE17B389E99}"/>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535EB46-CA35-A540-A092-5B38562465B3}"/>
              </a:ext>
            </a:extLst>
          </p:cNvPr>
          <p:cNvSpPr>
            <a:spLocks noGrp="1"/>
          </p:cNvSpPr>
          <p:nvPr>
            <p:ph sz="quarter" idx="4"/>
          </p:nvPr>
        </p:nvSpPr>
        <p:spPr/>
        <p:txBody>
          <a:bodyPr/>
          <a:lstStyle/>
          <a:p>
            <a:pPr lvl="0"/>
            <a:r>
              <a:rPr lang="en-US" dirty="0"/>
              <a:t>“Satisfactory-With Distinction” </a:t>
            </a:r>
          </a:p>
          <a:p>
            <a:pPr lvl="0"/>
            <a:r>
              <a:rPr lang="en-US" dirty="0"/>
              <a:t>“Satisfactory” </a:t>
            </a:r>
          </a:p>
          <a:p>
            <a:pPr lvl="0"/>
            <a:r>
              <a:rPr lang="en-US" dirty="0"/>
              <a:t>“Satisfactory-With Concerns”</a:t>
            </a:r>
          </a:p>
          <a:p>
            <a:pPr lvl="0"/>
            <a:r>
              <a:rPr lang="en-US" dirty="0"/>
              <a:t>“Unsatisfactory”</a:t>
            </a:r>
          </a:p>
          <a:p>
            <a:endParaRPr lang="en-US" dirty="0"/>
          </a:p>
        </p:txBody>
      </p:sp>
    </p:spTree>
    <p:extLst>
      <p:ext uri="{BB962C8B-B14F-4D97-AF65-F5344CB8AC3E}">
        <p14:creationId xmlns:p14="http://schemas.microsoft.com/office/powerpoint/2010/main" val="28879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E: Evaluation Process</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lstStyle/>
          <a:p>
            <a:r>
              <a:rPr lang="en-US" dirty="0"/>
              <a:t>What happens to student evaluations from prior spring if not available to review during the spring evaluation period?</a:t>
            </a:r>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lstStyle/>
          <a:p>
            <a:r>
              <a:rPr lang="en-US" dirty="0"/>
              <a:t>Stipulates that the lecturer evaluation will consider student evaluations from prior spring if these were not available at time of prior evaluation</a:t>
            </a:r>
          </a:p>
        </p:txBody>
      </p:sp>
    </p:spTree>
    <p:extLst>
      <p:ext uri="{BB962C8B-B14F-4D97-AF65-F5344CB8AC3E}">
        <p14:creationId xmlns:p14="http://schemas.microsoft.com/office/powerpoint/2010/main" val="2950224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F: Portfolio</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lstStyle/>
          <a:p>
            <a:r>
              <a:rPr lang="en-US" dirty="0"/>
              <a:t>Only required of full-time lecturers</a:t>
            </a:r>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lstStyle/>
          <a:p>
            <a:r>
              <a:rPr lang="en-US" dirty="0"/>
              <a:t>Required for all lecturers</a:t>
            </a:r>
          </a:p>
        </p:txBody>
      </p:sp>
    </p:spTree>
    <p:extLst>
      <p:ext uri="{BB962C8B-B14F-4D97-AF65-F5344CB8AC3E}">
        <p14:creationId xmlns:p14="http://schemas.microsoft.com/office/powerpoint/2010/main" val="979153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35CD-D621-2A43-853F-2ED97575FF90}"/>
              </a:ext>
            </a:extLst>
          </p:cNvPr>
          <p:cNvSpPr>
            <a:spLocks noGrp="1"/>
          </p:cNvSpPr>
          <p:nvPr>
            <p:ph type="title"/>
          </p:nvPr>
        </p:nvSpPr>
        <p:spPr/>
        <p:txBody>
          <a:bodyPr/>
          <a:lstStyle/>
          <a:p>
            <a:r>
              <a:rPr lang="en-US" dirty="0"/>
              <a:t>Feedback received</a:t>
            </a:r>
          </a:p>
        </p:txBody>
      </p:sp>
      <p:sp>
        <p:nvSpPr>
          <p:cNvPr id="7" name="Content Placeholder 6">
            <a:extLst>
              <a:ext uri="{FF2B5EF4-FFF2-40B4-BE49-F238E27FC236}">
                <a16:creationId xmlns:a16="http://schemas.microsoft.com/office/drawing/2014/main" id="{F24CD997-997F-FD46-86D4-76449788C4BF}"/>
              </a:ext>
            </a:extLst>
          </p:cNvPr>
          <p:cNvSpPr>
            <a:spLocks noGrp="1"/>
          </p:cNvSpPr>
          <p:nvPr>
            <p:ph idx="1"/>
          </p:nvPr>
        </p:nvSpPr>
        <p:spPr/>
        <p:txBody>
          <a:bodyPr/>
          <a:lstStyle/>
          <a:p>
            <a:r>
              <a:rPr lang="en-US" dirty="0"/>
              <a:t>“[I] suggest making the Portfolio mandatory for </a:t>
            </a:r>
            <a:r>
              <a:rPr lang="en-US" b="1" dirty="0"/>
              <a:t>all</a:t>
            </a:r>
            <a:r>
              <a:rPr lang="en-US" dirty="0"/>
              <a:t> lecturers, not just full-time lecturers. This would ensure that evaluations of teaching performance are based not strictly on SRT results and peer evaluations of teaching, but also on other evidence of teaching effectiveness. I reviewed the temporary faculty evaluation policies for the other 22 CSU campuses and identified several instances where these alternative sources of evidence were explicitly taken into account.”</a:t>
            </a:r>
          </a:p>
        </p:txBody>
      </p:sp>
    </p:spTree>
    <p:extLst>
      <p:ext uri="{BB962C8B-B14F-4D97-AF65-F5344CB8AC3E}">
        <p14:creationId xmlns:p14="http://schemas.microsoft.com/office/powerpoint/2010/main" val="1689470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F: Portfolio contents</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normAutofit fontScale="92500" lnSpcReduction="10000"/>
          </a:bodyPr>
          <a:lstStyle/>
          <a:p>
            <a:r>
              <a:rPr lang="en-US" dirty="0"/>
              <a:t>Optional:</a:t>
            </a:r>
          </a:p>
          <a:p>
            <a:r>
              <a:rPr lang="en-US" dirty="0"/>
              <a:t>Course materials (examinations, assignments, cases, etc.) </a:t>
            </a:r>
          </a:p>
          <a:p>
            <a:r>
              <a:rPr lang="en-US" dirty="0"/>
              <a:t>A </a:t>
            </a:r>
            <a:r>
              <a:rPr lang="en-US" dirty="0">
                <a:solidFill>
                  <a:srgbClr val="FF0000"/>
                </a:solidFill>
              </a:rPr>
              <a:t>self-assessment</a:t>
            </a:r>
            <a:r>
              <a:rPr lang="en-US" dirty="0"/>
              <a:t> with respect to the duties of the appointment of no more than 500 words. </a:t>
            </a:r>
          </a:p>
          <a:p>
            <a:r>
              <a:rPr lang="en-US" dirty="0"/>
              <a:t>Evidence of scholarly and or creative activities and/or service relevant to the duties of the appointment. </a:t>
            </a:r>
          </a:p>
          <a:p>
            <a:endParaRPr lang="en-US" dirty="0"/>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normAutofit fontScale="92500" lnSpcReduction="10000"/>
          </a:bodyPr>
          <a:lstStyle/>
          <a:p>
            <a:r>
              <a:rPr lang="en-US" dirty="0">
                <a:solidFill>
                  <a:srgbClr val="FF0000"/>
                </a:solidFill>
              </a:rPr>
              <a:t>Required: </a:t>
            </a:r>
          </a:p>
          <a:p>
            <a:pPr lvl="0"/>
            <a:r>
              <a:rPr lang="en-US" dirty="0"/>
              <a:t>Selected course materials (exams, assignments, case studies, etc.)</a:t>
            </a:r>
          </a:p>
          <a:p>
            <a:pPr lvl="0"/>
            <a:r>
              <a:rPr lang="en-US" dirty="0"/>
              <a:t>A </a:t>
            </a:r>
            <a:r>
              <a:rPr lang="en-US" dirty="0">
                <a:solidFill>
                  <a:srgbClr val="FF0000"/>
                </a:solidFill>
              </a:rPr>
              <a:t>self-assessment </a:t>
            </a:r>
            <a:r>
              <a:rPr lang="en-US" dirty="0"/>
              <a:t>(limited to 750 words) with respect to the lecturer’s performance of their duties (highlighting their accomplishments, strengths, areas for improvement, etc.) </a:t>
            </a:r>
          </a:p>
        </p:txBody>
      </p:sp>
    </p:spTree>
    <p:extLst>
      <p:ext uri="{BB962C8B-B14F-4D97-AF65-F5344CB8AC3E}">
        <p14:creationId xmlns:p14="http://schemas.microsoft.com/office/powerpoint/2010/main" val="1730740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G: Criteria for Evaluation</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normAutofit/>
          </a:bodyPr>
          <a:lstStyle/>
          <a:p>
            <a:r>
              <a:rPr lang="en-US" dirty="0"/>
              <a:t>Evidence of teaching effectiveness may include (not listed in order of importance): </a:t>
            </a:r>
          </a:p>
          <a:p>
            <a:pPr lvl="1"/>
            <a:r>
              <a:rPr lang="en-US" sz="2800" dirty="0"/>
              <a:t>Currency in field and subject matter competence as measured by </a:t>
            </a:r>
            <a:r>
              <a:rPr lang="en-US" sz="2800" dirty="0">
                <a:solidFill>
                  <a:srgbClr val="FF0000"/>
                </a:solidFill>
              </a:rPr>
              <a:t>advanced degrees</a:t>
            </a:r>
            <a:r>
              <a:rPr lang="en-US" sz="2800" dirty="0"/>
              <a:t>…</a:t>
            </a:r>
          </a:p>
          <a:p>
            <a:endParaRPr lang="en-US" dirty="0"/>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normAutofit/>
          </a:bodyPr>
          <a:lstStyle/>
          <a:p>
            <a:pPr lvl="0"/>
            <a:r>
              <a:rPr lang="en-US" dirty="0"/>
              <a:t>Evidence of teaching effectiveness may include but is </a:t>
            </a:r>
            <a:r>
              <a:rPr lang="en-US" dirty="0">
                <a:solidFill>
                  <a:srgbClr val="FF0000"/>
                </a:solidFill>
              </a:rPr>
              <a:t>not limited to </a:t>
            </a:r>
            <a:r>
              <a:rPr lang="en-US" dirty="0"/>
              <a:t>the following (not listed in order of importance):</a:t>
            </a:r>
          </a:p>
          <a:p>
            <a:pPr lvl="1"/>
            <a:r>
              <a:rPr lang="en-US" sz="2800" dirty="0"/>
              <a:t>Currency in field and subject matter competence as measured by </a:t>
            </a:r>
            <a:r>
              <a:rPr lang="en-US" sz="2800" dirty="0">
                <a:solidFill>
                  <a:srgbClr val="FF0000"/>
                </a:solidFill>
              </a:rPr>
              <a:t>continuing education…</a:t>
            </a:r>
            <a:endParaRPr lang="en-US" sz="2800" dirty="0"/>
          </a:p>
        </p:txBody>
      </p:sp>
    </p:spTree>
    <p:extLst>
      <p:ext uri="{BB962C8B-B14F-4D97-AF65-F5344CB8AC3E}">
        <p14:creationId xmlns:p14="http://schemas.microsoft.com/office/powerpoint/2010/main" val="3154303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G: Criteria for Evaluation</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normAutofit/>
          </a:bodyPr>
          <a:lstStyle/>
          <a:p>
            <a:pPr marL="0" indent="0">
              <a:buNone/>
            </a:pPr>
            <a:r>
              <a:rPr lang="en-US" dirty="0"/>
              <a:t>Evidence of teaching effectiveness may include (not listed in order of importance): </a:t>
            </a:r>
          </a:p>
          <a:p>
            <a:pPr lvl="1"/>
            <a:r>
              <a:rPr lang="en-US" sz="2800" dirty="0"/>
              <a:t>Grading practices</a:t>
            </a:r>
          </a:p>
          <a:p>
            <a:endParaRPr lang="en-US" dirty="0"/>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normAutofit/>
          </a:bodyPr>
          <a:lstStyle/>
          <a:p>
            <a:pPr marL="0" lvl="0" indent="0">
              <a:buNone/>
            </a:pPr>
            <a:r>
              <a:rPr lang="en-US" dirty="0"/>
              <a:t>Evidence of teaching effectiveness may include but is </a:t>
            </a:r>
            <a:r>
              <a:rPr lang="en-US" dirty="0">
                <a:solidFill>
                  <a:srgbClr val="FF0000"/>
                </a:solidFill>
              </a:rPr>
              <a:t>not limited to </a:t>
            </a:r>
            <a:r>
              <a:rPr lang="en-US" dirty="0"/>
              <a:t>the following (not listed in order of importance):</a:t>
            </a:r>
          </a:p>
          <a:p>
            <a:pPr lvl="1"/>
            <a:r>
              <a:rPr lang="en-US" sz="2800" dirty="0">
                <a:solidFill>
                  <a:srgbClr val="FF0000"/>
                </a:solidFill>
              </a:rPr>
              <a:t>Fair, consistent and rigorous grading practices</a:t>
            </a:r>
            <a:r>
              <a:rPr lang="en-US" sz="2800" dirty="0"/>
              <a:t> (as evidenced by rubrics, etc.)</a:t>
            </a:r>
          </a:p>
          <a:p>
            <a:pPr lvl="1"/>
            <a:endParaRPr lang="en-US" sz="2800" dirty="0"/>
          </a:p>
          <a:p>
            <a:pPr marL="0" lvl="0" indent="0">
              <a:buNone/>
            </a:pPr>
            <a:endParaRPr lang="en-US" dirty="0"/>
          </a:p>
        </p:txBody>
      </p:sp>
    </p:spTree>
    <p:extLst>
      <p:ext uri="{BB962C8B-B14F-4D97-AF65-F5344CB8AC3E}">
        <p14:creationId xmlns:p14="http://schemas.microsoft.com/office/powerpoint/2010/main" val="3871830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Section G: Criteria for Evaluation</a:t>
            </a:r>
          </a:p>
        </p:txBody>
      </p:sp>
      <p:sp>
        <p:nvSpPr>
          <p:cNvPr id="4" name="Text Placeholder 3">
            <a:extLst>
              <a:ext uri="{FF2B5EF4-FFF2-40B4-BE49-F238E27FC236}">
                <a16:creationId xmlns:a16="http://schemas.microsoft.com/office/drawing/2014/main"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949C15E7-629C-C741-AC81-606D5C5EC09C}"/>
              </a:ext>
            </a:extLst>
          </p:cNvPr>
          <p:cNvSpPr>
            <a:spLocks noGrp="1"/>
          </p:cNvSpPr>
          <p:nvPr>
            <p:ph sz="half" idx="2"/>
          </p:nvPr>
        </p:nvSpPr>
        <p:spPr/>
        <p:txBody>
          <a:bodyPr>
            <a:normAutofit/>
          </a:bodyPr>
          <a:lstStyle/>
          <a:p>
            <a:pPr marL="0" indent="0">
              <a:buNone/>
            </a:pPr>
            <a:r>
              <a:rPr lang="en-US" dirty="0"/>
              <a:t>Evidence of teaching effectiveness may include (not listed in order of importance): </a:t>
            </a:r>
          </a:p>
          <a:p>
            <a:pPr lvl="1"/>
            <a:r>
              <a:rPr lang="en-US" sz="2800" dirty="0">
                <a:solidFill>
                  <a:srgbClr val="FF0000"/>
                </a:solidFill>
              </a:rPr>
              <a:t>Teaching portfolios</a:t>
            </a:r>
          </a:p>
          <a:p>
            <a:endParaRPr lang="en-US" dirty="0"/>
          </a:p>
        </p:txBody>
      </p:sp>
      <p:sp>
        <p:nvSpPr>
          <p:cNvPr id="5" name="Text Placeholder 4">
            <a:extLst>
              <a:ext uri="{FF2B5EF4-FFF2-40B4-BE49-F238E27FC236}">
                <a16:creationId xmlns:a16="http://schemas.microsoft.com/office/drawing/2014/main"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C71265E7-3F5C-E344-9CA6-AC17F5AFF1CF}"/>
              </a:ext>
            </a:extLst>
          </p:cNvPr>
          <p:cNvSpPr>
            <a:spLocks noGrp="1"/>
          </p:cNvSpPr>
          <p:nvPr>
            <p:ph sz="quarter" idx="4"/>
          </p:nvPr>
        </p:nvSpPr>
        <p:spPr/>
        <p:txBody>
          <a:bodyPr>
            <a:normAutofit/>
          </a:bodyPr>
          <a:lstStyle/>
          <a:p>
            <a:pPr marL="0" lvl="0" indent="0">
              <a:buNone/>
            </a:pPr>
            <a:r>
              <a:rPr lang="en-US" dirty="0"/>
              <a:t>Evidence of teaching effectiveness may include but is </a:t>
            </a:r>
            <a:r>
              <a:rPr lang="en-US" dirty="0">
                <a:solidFill>
                  <a:srgbClr val="FF0000"/>
                </a:solidFill>
              </a:rPr>
              <a:t>not limited to </a:t>
            </a:r>
            <a:r>
              <a:rPr lang="en-US" dirty="0"/>
              <a:t>the following (not listed in order of importance):</a:t>
            </a:r>
          </a:p>
          <a:p>
            <a:pPr lvl="1"/>
            <a:r>
              <a:rPr lang="en-US" sz="2800" strike="sngStrike" dirty="0"/>
              <a:t>Teaching portfolios</a:t>
            </a:r>
          </a:p>
          <a:p>
            <a:pPr lvl="1"/>
            <a:r>
              <a:rPr lang="en-US" sz="2800" dirty="0"/>
              <a:t>Removed to avoid confusion with “portfolio”</a:t>
            </a:r>
          </a:p>
          <a:p>
            <a:pPr marL="457200" lvl="1" indent="0">
              <a:buNone/>
            </a:pPr>
            <a:endParaRPr lang="en-US" sz="2800" dirty="0"/>
          </a:p>
          <a:p>
            <a:pPr marL="0" lvl="0" indent="0">
              <a:buNone/>
            </a:pPr>
            <a:endParaRPr lang="en-US" dirty="0"/>
          </a:p>
        </p:txBody>
      </p:sp>
    </p:spTree>
    <p:extLst>
      <p:ext uri="{BB962C8B-B14F-4D97-AF65-F5344CB8AC3E}">
        <p14:creationId xmlns:p14="http://schemas.microsoft.com/office/powerpoint/2010/main" val="3765767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B5682-6913-BD48-86C6-AEF6B3601ABE}"/>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id="{D3F69675-0E4E-3E4C-B612-95D209EE3208}"/>
              </a:ext>
            </a:extLst>
          </p:cNvPr>
          <p:cNvSpPr>
            <a:spLocks noGrp="1"/>
          </p:cNvSpPr>
          <p:nvPr>
            <p:ph idx="1"/>
          </p:nvPr>
        </p:nvSpPr>
        <p:spPr/>
        <p:txBody>
          <a:bodyPr/>
          <a:lstStyle/>
          <a:p>
            <a:r>
              <a:rPr lang="en-US" dirty="0"/>
              <a:t>Stage one: The first stage of review will be by a committee of tenured faculty appointed according to the program’s by-laws. </a:t>
            </a:r>
          </a:p>
          <a:p>
            <a:r>
              <a:rPr lang="en-US" i="1" dirty="0"/>
              <a:t>-- Is this a new statement?  Do all programs have by-laws?  My concern is can we accommodate - not sure how this has been done, if done at all, in the past. </a:t>
            </a:r>
          </a:p>
          <a:p>
            <a:pPr marL="0" indent="0">
              <a:buNone/>
            </a:pPr>
            <a:endParaRPr lang="en-US" dirty="0"/>
          </a:p>
          <a:p>
            <a:pPr marL="0" indent="0">
              <a:buNone/>
            </a:pPr>
            <a:r>
              <a:rPr lang="en-US" dirty="0"/>
              <a:t>(we took care of this by eliminating references to by-laws)</a:t>
            </a:r>
          </a:p>
        </p:txBody>
      </p:sp>
    </p:spTree>
    <p:extLst>
      <p:ext uri="{BB962C8B-B14F-4D97-AF65-F5344CB8AC3E}">
        <p14:creationId xmlns:p14="http://schemas.microsoft.com/office/powerpoint/2010/main" val="2939121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08DAA-4C66-6B40-B85B-9C0CFC10963E}"/>
              </a:ext>
            </a:extLst>
          </p:cNvPr>
          <p:cNvSpPr>
            <a:spLocks noGrp="1"/>
          </p:cNvSpPr>
          <p:nvPr>
            <p:ph type="title"/>
          </p:nvPr>
        </p:nvSpPr>
        <p:spPr/>
        <p:txBody>
          <a:bodyPr/>
          <a:lstStyle/>
          <a:p>
            <a:r>
              <a:rPr lang="en-US" dirty="0"/>
              <a:t>Number of Sections</a:t>
            </a:r>
          </a:p>
        </p:txBody>
      </p:sp>
      <p:sp>
        <p:nvSpPr>
          <p:cNvPr id="4" name="Text Placeholder 3">
            <a:extLst>
              <a:ext uri="{FF2B5EF4-FFF2-40B4-BE49-F238E27FC236}">
                <a16:creationId xmlns:a16="http://schemas.microsoft.com/office/drawing/2014/main" id="{59FF2536-9C78-0B4D-B694-B60FA8990EAE}"/>
              </a:ext>
            </a:extLst>
          </p:cNvPr>
          <p:cNvSpPr>
            <a:spLocks noGrp="1"/>
          </p:cNvSpPr>
          <p:nvPr>
            <p:ph type="body" idx="1"/>
          </p:nvPr>
        </p:nvSpPr>
        <p:spPr/>
        <p:txBody>
          <a:bodyPr/>
          <a:lstStyle/>
          <a:p>
            <a:pPr algn="ctr"/>
            <a:r>
              <a:rPr lang="en-US" dirty="0"/>
              <a:t>Existing SP 12-10  (10 sections)</a:t>
            </a:r>
          </a:p>
        </p:txBody>
      </p:sp>
      <p:sp>
        <p:nvSpPr>
          <p:cNvPr id="3" name="Content Placeholder 2">
            <a:extLst>
              <a:ext uri="{FF2B5EF4-FFF2-40B4-BE49-F238E27FC236}">
                <a16:creationId xmlns:a16="http://schemas.microsoft.com/office/drawing/2014/main" id="{C7DA6519-6BE9-9F4B-9B54-5909B0EA7F71}"/>
              </a:ext>
            </a:extLst>
          </p:cNvPr>
          <p:cNvSpPr>
            <a:spLocks noGrp="1"/>
          </p:cNvSpPr>
          <p:nvPr>
            <p:ph sz="half" idx="2"/>
          </p:nvPr>
        </p:nvSpPr>
        <p:spPr/>
        <p:txBody>
          <a:bodyPr>
            <a:normAutofit fontScale="62500" lnSpcReduction="20000"/>
          </a:bodyPr>
          <a:lstStyle/>
          <a:p>
            <a:pPr marL="514350" indent="-514350">
              <a:buFont typeface="+mj-lt"/>
              <a:buAutoNum type="alphaUcPeriod"/>
            </a:pPr>
            <a:r>
              <a:rPr lang="en-US" dirty="0"/>
              <a:t>Philosophy </a:t>
            </a:r>
          </a:p>
          <a:p>
            <a:pPr marL="514350" indent="-514350">
              <a:buFont typeface="+mj-lt"/>
              <a:buAutoNum type="alphaUcPeriod"/>
            </a:pPr>
            <a:r>
              <a:rPr lang="en-US" dirty="0"/>
              <a:t>Purpose </a:t>
            </a:r>
          </a:p>
          <a:p>
            <a:pPr marL="514350" indent="-514350">
              <a:buFont typeface="+mj-lt"/>
              <a:buAutoNum type="alphaUcPeriod"/>
            </a:pPr>
            <a:r>
              <a:rPr lang="en-US" dirty="0"/>
              <a:t>Definitions </a:t>
            </a:r>
          </a:p>
          <a:p>
            <a:pPr marL="514350" indent="-514350">
              <a:buFont typeface="+mj-lt"/>
              <a:buAutoNum type="alphaUcPeriod"/>
            </a:pPr>
            <a:r>
              <a:rPr lang="en-US" dirty="0"/>
              <a:t>General </a:t>
            </a:r>
          </a:p>
          <a:p>
            <a:pPr marL="514350" indent="-514350">
              <a:buFont typeface="+mj-lt"/>
              <a:buAutoNum type="alphaUcPeriod"/>
            </a:pPr>
            <a:r>
              <a:rPr lang="en-US" dirty="0"/>
              <a:t>Full-time lecturers </a:t>
            </a:r>
          </a:p>
          <a:p>
            <a:pPr marL="514350" indent="-514350">
              <a:buFont typeface="+mj-lt"/>
              <a:buAutoNum type="alphaUcPeriod"/>
            </a:pPr>
            <a:r>
              <a:rPr lang="en-US" dirty="0"/>
              <a:t>Part-time lecturers </a:t>
            </a:r>
          </a:p>
          <a:p>
            <a:pPr marL="514350" indent="-514350">
              <a:buFont typeface="+mj-lt"/>
              <a:buAutoNum type="alphaUcPeriod"/>
            </a:pPr>
            <a:r>
              <a:rPr lang="en-US" dirty="0"/>
              <a:t>Lecturers holding or eligible for a 3-year contract </a:t>
            </a:r>
          </a:p>
          <a:p>
            <a:pPr marL="514350" indent="-514350">
              <a:buFont typeface="+mj-lt"/>
              <a:buAutoNum type="alphaUcPeriod"/>
            </a:pPr>
            <a:r>
              <a:rPr lang="en-US" dirty="0"/>
              <a:t>Lecturers hired for one semester or less </a:t>
            </a:r>
          </a:p>
          <a:p>
            <a:pPr marL="514350" indent="-514350">
              <a:buFont typeface="+mj-lt"/>
              <a:buAutoNum type="alphaUcPeriod"/>
            </a:pPr>
            <a:r>
              <a:rPr lang="en-US" dirty="0"/>
              <a:t>Portfolio </a:t>
            </a:r>
          </a:p>
          <a:p>
            <a:pPr marL="514350" indent="-514350">
              <a:buFont typeface="+mj-lt"/>
              <a:buAutoNum type="alphaUcPeriod"/>
            </a:pPr>
            <a:r>
              <a:rPr lang="en-US" dirty="0"/>
              <a:t>Evaluations </a:t>
            </a:r>
          </a:p>
          <a:p>
            <a:pPr marL="514350" indent="-514350">
              <a:buFont typeface="+mj-lt"/>
              <a:buAutoNum type="alphaUcPeriod"/>
            </a:pPr>
            <a:r>
              <a:rPr lang="en-US" dirty="0"/>
              <a:t>Criteria for Evaluation </a:t>
            </a:r>
          </a:p>
          <a:p>
            <a:endParaRPr lang="en-US" dirty="0"/>
          </a:p>
        </p:txBody>
      </p:sp>
      <p:sp>
        <p:nvSpPr>
          <p:cNvPr id="5" name="Text Placeholder 4">
            <a:extLst>
              <a:ext uri="{FF2B5EF4-FFF2-40B4-BE49-F238E27FC236}">
                <a16:creationId xmlns:a16="http://schemas.microsoft.com/office/drawing/2014/main" id="{75BEFD4F-9DE7-A24C-8F2F-C9A7985D98A6}"/>
              </a:ext>
            </a:extLst>
          </p:cNvPr>
          <p:cNvSpPr>
            <a:spLocks noGrp="1"/>
          </p:cNvSpPr>
          <p:nvPr>
            <p:ph type="body" sz="quarter" idx="3"/>
          </p:nvPr>
        </p:nvSpPr>
        <p:spPr/>
        <p:txBody>
          <a:bodyPr/>
          <a:lstStyle/>
          <a:p>
            <a:pPr algn="ctr"/>
            <a:r>
              <a:rPr lang="en-US" dirty="0"/>
              <a:t>Proposed SP 18-XX (7 sections)</a:t>
            </a:r>
          </a:p>
        </p:txBody>
      </p:sp>
      <p:sp>
        <p:nvSpPr>
          <p:cNvPr id="6" name="Content Placeholder 5">
            <a:extLst>
              <a:ext uri="{FF2B5EF4-FFF2-40B4-BE49-F238E27FC236}">
                <a16:creationId xmlns:a16="http://schemas.microsoft.com/office/drawing/2014/main" id="{6F82EEBD-8C39-6849-BA6D-7F7A1A3ED52D}"/>
              </a:ext>
            </a:extLst>
          </p:cNvPr>
          <p:cNvSpPr>
            <a:spLocks noGrp="1"/>
          </p:cNvSpPr>
          <p:nvPr>
            <p:ph sz="quarter" idx="4"/>
          </p:nvPr>
        </p:nvSpPr>
        <p:spPr/>
        <p:txBody>
          <a:bodyPr>
            <a:normAutofit fontScale="62500" lnSpcReduction="20000"/>
          </a:bodyPr>
          <a:lstStyle/>
          <a:p>
            <a:pPr marL="514350" lvl="0" indent="-514350">
              <a:buFont typeface="+mj-lt"/>
              <a:buAutoNum type="alphaUcPeriod"/>
            </a:pPr>
            <a:r>
              <a:rPr lang="en-US" dirty="0"/>
              <a:t>Philosophy</a:t>
            </a:r>
          </a:p>
          <a:p>
            <a:pPr marL="514350" lvl="0" indent="-514350">
              <a:buFont typeface="+mj-lt"/>
              <a:buAutoNum type="alphaUcPeriod"/>
            </a:pPr>
            <a:r>
              <a:rPr lang="en-US" dirty="0"/>
              <a:t>Purpose</a:t>
            </a:r>
          </a:p>
          <a:p>
            <a:pPr marL="514350" lvl="0" indent="-514350">
              <a:buFont typeface="+mj-lt"/>
              <a:buAutoNum type="alphaUcPeriod"/>
            </a:pPr>
            <a:r>
              <a:rPr lang="en-US" dirty="0"/>
              <a:t>Definitions</a:t>
            </a:r>
          </a:p>
          <a:p>
            <a:pPr marL="514350" lvl="0" indent="-514350">
              <a:buFont typeface="+mj-lt"/>
              <a:buAutoNum type="alphaUcPeriod"/>
            </a:pPr>
            <a:r>
              <a:rPr lang="en-US" dirty="0">
                <a:solidFill>
                  <a:srgbClr val="FF0000"/>
                </a:solidFill>
              </a:rPr>
              <a:t>General</a:t>
            </a:r>
          </a:p>
          <a:p>
            <a:pPr marL="514350" lvl="0" indent="-514350">
              <a:buFont typeface="+mj-lt"/>
              <a:buAutoNum type="alphaUcPeriod"/>
            </a:pPr>
            <a:r>
              <a:rPr lang="en-US" dirty="0">
                <a:solidFill>
                  <a:srgbClr val="FF0000"/>
                </a:solidFill>
              </a:rPr>
              <a:t>Evaluation Process</a:t>
            </a:r>
          </a:p>
          <a:p>
            <a:pPr marL="514350" lvl="0" indent="-514350">
              <a:buFont typeface="+mj-lt"/>
              <a:buAutoNum type="alphaUcPeriod"/>
            </a:pPr>
            <a:r>
              <a:rPr lang="en-US" dirty="0">
                <a:solidFill>
                  <a:srgbClr val="FF0000"/>
                </a:solidFill>
              </a:rPr>
              <a:t>Portfolio</a:t>
            </a:r>
          </a:p>
          <a:p>
            <a:pPr marL="514350" lvl="0" indent="-514350">
              <a:buFont typeface="+mj-lt"/>
              <a:buAutoNum type="alphaUcPeriod"/>
            </a:pPr>
            <a:r>
              <a:rPr lang="en-US" dirty="0">
                <a:solidFill>
                  <a:srgbClr val="FF0000"/>
                </a:solidFill>
              </a:rPr>
              <a:t>Criteria for Evaluation</a:t>
            </a:r>
          </a:p>
          <a:p>
            <a:endParaRPr lang="en-US" dirty="0"/>
          </a:p>
        </p:txBody>
      </p:sp>
    </p:spTree>
    <p:extLst>
      <p:ext uri="{BB962C8B-B14F-4D97-AF65-F5344CB8AC3E}">
        <p14:creationId xmlns:p14="http://schemas.microsoft.com/office/powerpoint/2010/main" val="3770289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B5682-6913-BD48-86C6-AEF6B3601ABE}"/>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id="{D3F69675-0E4E-3E4C-B612-95D209EE3208}"/>
              </a:ext>
            </a:extLst>
          </p:cNvPr>
          <p:cNvSpPr>
            <a:spLocks noGrp="1"/>
          </p:cNvSpPr>
          <p:nvPr>
            <p:ph idx="1"/>
          </p:nvPr>
        </p:nvSpPr>
        <p:spPr/>
        <p:txBody>
          <a:bodyPr/>
          <a:lstStyle/>
          <a:p>
            <a:pPr lvl="0"/>
            <a:r>
              <a:rPr lang="en-US" i="1" dirty="0"/>
              <a:t>Do we need a peer review if we are a clinical faculty and how does it work for online courses taught? </a:t>
            </a:r>
          </a:p>
          <a:p>
            <a:pPr lvl="0"/>
            <a:r>
              <a:rPr lang="en-US" dirty="0"/>
              <a:t>We added language to clarify:</a:t>
            </a:r>
          </a:p>
          <a:p>
            <a:pPr lvl="0"/>
            <a:r>
              <a:rPr lang="en-US" dirty="0">
                <a:solidFill>
                  <a:srgbClr val="FF0000"/>
                </a:solidFill>
              </a:rPr>
              <a:t>Program chairs shall ensure that faculty performing class observations of lecturers as part of the lecturer evaluation process are adequately trained to do so, including with regard to the mode of instruction of the class they will be observing (e.g., blended, online, clinical, supervisory).”</a:t>
            </a:r>
            <a:endParaRPr lang="en-US" dirty="0"/>
          </a:p>
        </p:txBody>
      </p:sp>
    </p:spTree>
    <p:extLst>
      <p:ext uri="{BB962C8B-B14F-4D97-AF65-F5344CB8AC3E}">
        <p14:creationId xmlns:p14="http://schemas.microsoft.com/office/powerpoint/2010/main" val="154149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843E5-EC40-4A41-BF80-571E71DE6428}"/>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id="{684D8A21-08BF-A947-8090-57B5B4E92346}"/>
              </a:ext>
            </a:extLst>
          </p:cNvPr>
          <p:cNvSpPr>
            <a:spLocks noGrp="1"/>
          </p:cNvSpPr>
          <p:nvPr>
            <p:ph idx="1"/>
          </p:nvPr>
        </p:nvSpPr>
        <p:spPr/>
        <p:txBody>
          <a:bodyPr/>
          <a:lstStyle/>
          <a:p>
            <a:r>
              <a:rPr lang="en-US" i="1" dirty="0"/>
              <a:t>Section K, as worded discourages creative activities and service by lecturers….Some lecturers carry a large (uncompensated) burden of research and service. If CI wishes to encourage these activities by lecturers, then this paragraph should be changed to reflect that. </a:t>
            </a:r>
          </a:p>
          <a:p>
            <a:endParaRPr lang="en-US" i="1" dirty="0"/>
          </a:p>
          <a:p>
            <a:r>
              <a:rPr lang="en-US" dirty="0"/>
              <a:t>See section G, #2. Slight language change. </a:t>
            </a:r>
          </a:p>
        </p:txBody>
      </p:sp>
    </p:spTree>
    <p:extLst>
      <p:ext uri="{BB962C8B-B14F-4D97-AF65-F5344CB8AC3E}">
        <p14:creationId xmlns:p14="http://schemas.microsoft.com/office/powerpoint/2010/main" val="1248171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SP 12-10:</a:t>
            </a:r>
          </a:p>
        </p:txBody>
      </p:sp>
      <p:sp>
        <p:nvSpPr>
          <p:cNvPr id="9" name="Content Placeholder 8">
            <a:extLst>
              <a:ext uri="{FF2B5EF4-FFF2-40B4-BE49-F238E27FC236}">
                <a16:creationId xmlns:a16="http://schemas.microsoft.com/office/drawing/2014/main" id="{007D3D92-6147-164A-8FB0-515904FE9B3C}"/>
              </a:ext>
            </a:extLst>
          </p:cNvPr>
          <p:cNvSpPr>
            <a:spLocks noGrp="1"/>
          </p:cNvSpPr>
          <p:nvPr>
            <p:ph idx="1"/>
          </p:nvPr>
        </p:nvSpPr>
        <p:spPr/>
        <p:txBody>
          <a:bodyPr/>
          <a:lstStyle/>
          <a:p>
            <a:pPr marL="0" indent="0">
              <a:buNone/>
            </a:pPr>
            <a:r>
              <a:rPr lang="en-US" dirty="0"/>
              <a:t>2. In most cases, lecturers hired to teach do not have scholarship, creative activities or service as part of their job duties, and scholarship, creative activities or service should only be considered if they are directly tied to the lecturer’s currency in the field and subject matter competence with respect to the actual courses being taught. </a:t>
            </a:r>
          </a:p>
        </p:txBody>
      </p:sp>
    </p:spTree>
    <p:extLst>
      <p:ext uri="{BB962C8B-B14F-4D97-AF65-F5344CB8AC3E}">
        <p14:creationId xmlns:p14="http://schemas.microsoft.com/office/powerpoint/2010/main" val="669947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DB33-BFA9-FB4B-9998-82597106395D}"/>
              </a:ext>
            </a:extLst>
          </p:cNvPr>
          <p:cNvSpPr>
            <a:spLocks noGrp="1"/>
          </p:cNvSpPr>
          <p:nvPr>
            <p:ph type="title"/>
          </p:nvPr>
        </p:nvSpPr>
        <p:spPr/>
        <p:txBody>
          <a:bodyPr/>
          <a:lstStyle/>
          <a:p>
            <a:r>
              <a:rPr lang="en-US" dirty="0"/>
              <a:t>SP 18-XX:</a:t>
            </a:r>
          </a:p>
        </p:txBody>
      </p:sp>
      <p:sp>
        <p:nvSpPr>
          <p:cNvPr id="9" name="Content Placeholder 8">
            <a:extLst>
              <a:ext uri="{FF2B5EF4-FFF2-40B4-BE49-F238E27FC236}">
                <a16:creationId xmlns:a16="http://schemas.microsoft.com/office/drawing/2014/main" id="{007D3D92-6147-164A-8FB0-515904FE9B3C}"/>
              </a:ext>
            </a:extLst>
          </p:cNvPr>
          <p:cNvSpPr>
            <a:spLocks noGrp="1"/>
          </p:cNvSpPr>
          <p:nvPr>
            <p:ph idx="1"/>
          </p:nvPr>
        </p:nvSpPr>
        <p:spPr/>
        <p:txBody>
          <a:bodyPr/>
          <a:lstStyle/>
          <a:p>
            <a:pPr marL="0" lvl="0" indent="0">
              <a:buNone/>
            </a:pPr>
            <a:r>
              <a:rPr lang="en-US" dirty="0"/>
              <a:t>2. In most cases, lecturers’ responsibilities are limited to their role as instructors, with no expectation or requirement of scholarship, creative activities or service. However, evaluations of lecturers may consider scholarship, creative activities or service when these activities are directly relevant to the lecturer’s currency in the field or subject matter competence with respect to the duties of the lecturer’s appointment (e.g., the courses being taught).</a:t>
            </a:r>
          </a:p>
        </p:txBody>
      </p:sp>
    </p:spTree>
    <p:extLst>
      <p:ext uri="{BB962C8B-B14F-4D97-AF65-F5344CB8AC3E}">
        <p14:creationId xmlns:p14="http://schemas.microsoft.com/office/powerpoint/2010/main" val="3712606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3AF2-41C8-3C47-91F5-4D213FF8B441}"/>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id="{3950A688-FF9B-CC4D-A848-A94538F6BC34}"/>
              </a:ext>
            </a:extLst>
          </p:cNvPr>
          <p:cNvSpPr>
            <a:spLocks noGrp="1"/>
          </p:cNvSpPr>
          <p:nvPr>
            <p:ph idx="1"/>
          </p:nvPr>
        </p:nvSpPr>
        <p:spPr/>
        <p:txBody>
          <a:bodyPr/>
          <a:lstStyle/>
          <a:p>
            <a:r>
              <a:rPr lang="en-US" i="1" dirty="0"/>
              <a:t>Section E -1: add a location or person that the lecturer is to submit the portfolio to.  List the actual materials to submit &amp; to who (if something more than the portfolio is required by the lecturer). </a:t>
            </a:r>
          </a:p>
          <a:p>
            <a:endParaRPr lang="en-US" i="1" dirty="0"/>
          </a:p>
          <a:p>
            <a:r>
              <a:rPr lang="en-US" dirty="0"/>
              <a:t>See E #8: </a:t>
            </a:r>
          </a:p>
          <a:p>
            <a:r>
              <a:rPr lang="en-US" dirty="0"/>
              <a:t>“The portfolio shall be submitted by the lecturer to their program chair(s) or to the Faculty Affairs Office and shall be incorporated by reference into the PAF."</a:t>
            </a:r>
          </a:p>
          <a:p>
            <a:endParaRPr lang="en-US" dirty="0"/>
          </a:p>
        </p:txBody>
      </p:sp>
    </p:spTree>
    <p:extLst>
      <p:ext uri="{BB962C8B-B14F-4D97-AF65-F5344CB8AC3E}">
        <p14:creationId xmlns:p14="http://schemas.microsoft.com/office/powerpoint/2010/main" val="1761436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BEBF-0B0A-FB4F-B136-804205F5AB19}"/>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id="{94430516-A403-0C47-AB48-80EB361EE73F}"/>
              </a:ext>
            </a:extLst>
          </p:cNvPr>
          <p:cNvSpPr>
            <a:spLocks noGrp="1"/>
          </p:cNvSpPr>
          <p:nvPr>
            <p:ph idx="1"/>
          </p:nvPr>
        </p:nvSpPr>
        <p:spPr/>
        <p:txBody>
          <a:bodyPr>
            <a:normAutofit fontScale="92500" lnSpcReduction="10000"/>
          </a:bodyPr>
          <a:lstStyle/>
          <a:p>
            <a:r>
              <a:rPr lang="en-US" i="1" dirty="0"/>
              <a:t>Specify a Timeline &amp; an official requester for Portfolios:  Maybe it would be good to designate the Chair or her/his designee a date &amp; time to contact lecturers that they will need to submit a portfolio. Perhaps state a time frame like 60 days from such and such a date your portfolio is due, for example.  Policy gets forgotten when there is no designation of roles/duties, so designate a requester &amp; the obligation of the lecturer. (the materials of the portfolio are clear in this policy, but the lecturer obligations, where/how to turn things in, dates, and minimum time frame for a specific date are very unclear).  </a:t>
            </a:r>
          </a:p>
          <a:p>
            <a:r>
              <a:rPr lang="en-US" dirty="0"/>
              <a:t>Response: The calendar and details are listed on Faculty Affairs website: </a:t>
            </a:r>
            <a:r>
              <a:rPr lang="en-US" u="sng" dirty="0">
                <a:hlinkClick r:id="rId2"/>
              </a:rPr>
              <a:t>https://www.csuci.edu/academics/faculty/facultyaffairs/documents/evaluation/lecturerevaluationschedule-2018-19.pdf</a:t>
            </a:r>
            <a:r>
              <a:rPr lang="en-US" dirty="0"/>
              <a:t> </a:t>
            </a:r>
          </a:p>
        </p:txBody>
      </p:sp>
    </p:spTree>
    <p:extLst>
      <p:ext uri="{BB962C8B-B14F-4D97-AF65-F5344CB8AC3E}">
        <p14:creationId xmlns:p14="http://schemas.microsoft.com/office/powerpoint/2010/main" val="743368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25165-DBC5-7045-8F4A-0A76BAC3A5FF}"/>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id="{23E08A9C-717E-C64A-844B-911D20668200}"/>
              </a:ext>
            </a:extLst>
          </p:cNvPr>
          <p:cNvSpPr>
            <a:spLocks noGrp="1"/>
          </p:cNvSpPr>
          <p:nvPr>
            <p:ph idx="1"/>
          </p:nvPr>
        </p:nvSpPr>
        <p:spPr/>
        <p:txBody>
          <a:bodyPr/>
          <a:lstStyle/>
          <a:p>
            <a:r>
              <a:rPr lang="en-US" i="1" dirty="0"/>
              <a:t>Should I actually be including six nearly identical syllabi in a Portfolio for a three-year contract renewal? Or would one example suffice? I would be grateful for some clarification of this language. (</a:t>
            </a:r>
          </a:p>
          <a:p>
            <a:endParaRPr lang="en-US" i="1" dirty="0"/>
          </a:p>
          <a:p>
            <a:pPr lvl="0"/>
            <a:r>
              <a:rPr lang="en-US" dirty="0"/>
              <a:t>See F#2: </a:t>
            </a:r>
          </a:p>
          <a:p>
            <a:pPr lvl="0"/>
            <a:r>
              <a:rPr lang="en-US" dirty="0"/>
              <a:t>“Syllabi for all courses taught during the evaluation cycle (only one syllabus for multiple sections of the same course)”</a:t>
            </a:r>
          </a:p>
          <a:p>
            <a:endParaRPr lang="en-US" dirty="0"/>
          </a:p>
        </p:txBody>
      </p:sp>
    </p:spTree>
    <p:extLst>
      <p:ext uri="{BB962C8B-B14F-4D97-AF65-F5344CB8AC3E}">
        <p14:creationId xmlns:p14="http://schemas.microsoft.com/office/powerpoint/2010/main" val="2353855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0D89BC0-888E-4348-B539-7B20297E315F}"/>
              </a:ext>
            </a:extLst>
          </p:cNvPr>
          <p:cNvSpPr>
            <a:spLocks noGrp="1"/>
          </p:cNvSpPr>
          <p:nvPr>
            <p:ph type="title"/>
          </p:nvPr>
        </p:nvSpPr>
        <p:spPr/>
        <p:txBody>
          <a:bodyPr/>
          <a:lstStyle/>
          <a:p>
            <a:r>
              <a:rPr lang="en-US" dirty="0"/>
              <a:t>Majority of Changes</a:t>
            </a:r>
          </a:p>
        </p:txBody>
      </p:sp>
      <p:sp>
        <p:nvSpPr>
          <p:cNvPr id="8" name="Content Placeholder 7">
            <a:extLst>
              <a:ext uri="{FF2B5EF4-FFF2-40B4-BE49-F238E27FC236}">
                <a16:creationId xmlns:a16="http://schemas.microsoft.com/office/drawing/2014/main" id="{83347C13-D676-314C-BF47-89014C0BE935}"/>
              </a:ext>
            </a:extLst>
          </p:cNvPr>
          <p:cNvSpPr>
            <a:spLocks noGrp="1"/>
          </p:cNvSpPr>
          <p:nvPr>
            <p:ph idx="1"/>
          </p:nvPr>
        </p:nvSpPr>
        <p:spPr/>
        <p:txBody>
          <a:bodyPr/>
          <a:lstStyle/>
          <a:p>
            <a:r>
              <a:rPr lang="en-US" dirty="0"/>
              <a:t>D, E, F of proposed policy</a:t>
            </a:r>
          </a:p>
        </p:txBody>
      </p:sp>
    </p:spTree>
    <p:extLst>
      <p:ext uri="{BB962C8B-B14F-4D97-AF65-F5344CB8AC3E}">
        <p14:creationId xmlns:p14="http://schemas.microsoft.com/office/powerpoint/2010/main" val="3737599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69DBD-C547-2A46-ADFF-F57DBC2B2485}"/>
              </a:ext>
            </a:extLst>
          </p:cNvPr>
          <p:cNvSpPr>
            <a:spLocks noGrp="1"/>
          </p:cNvSpPr>
          <p:nvPr>
            <p:ph type="title"/>
          </p:nvPr>
        </p:nvSpPr>
        <p:spPr/>
        <p:txBody>
          <a:bodyPr/>
          <a:lstStyle/>
          <a:p>
            <a:r>
              <a:rPr lang="en-US" dirty="0"/>
              <a:t>Section D</a:t>
            </a:r>
          </a:p>
        </p:txBody>
      </p:sp>
      <p:sp>
        <p:nvSpPr>
          <p:cNvPr id="3" name="Content Placeholder 2">
            <a:extLst>
              <a:ext uri="{FF2B5EF4-FFF2-40B4-BE49-F238E27FC236}">
                <a16:creationId xmlns:a16="http://schemas.microsoft.com/office/drawing/2014/main" id="{24A8F818-9605-744F-AEA8-4D97FD2ABE90}"/>
              </a:ext>
            </a:extLst>
          </p:cNvPr>
          <p:cNvSpPr>
            <a:spLocks noGrp="1"/>
          </p:cNvSpPr>
          <p:nvPr>
            <p:ph idx="1"/>
          </p:nvPr>
        </p:nvSpPr>
        <p:spPr/>
        <p:txBody>
          <a:bodyPr/>
          <a:lstStyle/>
          <a:p>
            <a:r>
              <a:rPr lang="en-US" dirty="0"/>
              <a:t>Removed point #5 for being too broad: </a:t>
            </a:r>
          </a:p>
          <a:p>
            <a:r>
              <a:rPr lang="en-US" dirty="0"/>
              <a:t>“Any personnel decision with respect to any lecturer faculty shall be based on his/her PAF.”</a:t>
            </a:r>
          </a:p>
        </p:txBody>
      </p:sp>
    </p:spTree>
    <p:extLst>
      <p:ext uri="{BB962C8B-B14F-4D97-AF65-F5344CB8AC3E}">
        <p14:creationId xmlns:p14="http://schemas.microsoft.com/office/powerpoint/2010/main" val="307431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69DBD-C547-2A46-ADFF-F57DBC2B2485}"/>
              </a:ext>
            </a:extLst>
          </p:cNvPr>
          <p:cNvSpPr>
            <a:spLocks noGrp="1"/>
          </p:cNvSpPr>
          <p:nvPr>
            <p:ph type="title"/>
          </p:nvPr>
        </p:nvSpPr>
        <p:spPr/>
        <p:txBody>
          <a:bodyPr/>
          <a:lstStyle/>
          <a:p>
            <a:r>
              <a:rPr lang="en-US" dirty="0"/>
              <a:t>Section D: Clarified role of probationary faculty</a:t>
            </a:r>
          </a:p>
        </p:txBody>
      </p:sp>
      <p:sp>
        <p:nvSpPr>
          <p:cNvPr id="4" name="Text Placeholder 3">
            <a:extLst>
              <a:ext uri="{FF2B5EF4-FFF2-40B4-BE49-F238E27FC236}">
                <a16:creationId xmlns:a16="http://schemas.microsoft.com/office/drawing/2014/main" id="{FD4547DA-AD69-5243-B4C0-5DEB0CD60A28}"/>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24A8F818-9605-744F-AEA8-4D97FD2ABE90}"/>
              </a:ext>
            </a:extLst>
          </p:cNvPr>
          <p:cNvSpPr>
            <a:spLocks noGrp="1"/>
          </p:cNvSpPr>
          <p:nvPr>
            <p:ph sz="half" idx="2"/>
          </p:nvPr>
        </p:nvSpPr>
        <p:spPr/>
        <p:txBody>
          <a:bodyPr>
            <a:normAutofit/>
          </a:bodyPr>
          <a:lstStyle/>
          <a:p>
            <a:r>
              <a:rPr lang="en-US" dirty="0"/>
              <a:t>“Only tenured faculty can serve on peer review committees. Probationary faculty </a:t>
            </a:r>
            <a:r>
              <a:rPr lang="en-US" dirty="0">
                <a:solidFill>
                  <a:srgbClr val="FF0000"/>
                </a:solidFill>
              </a:rPr>
              <a:t>may provide peer input</a:t>
            </a:r>
            <a:r>
              <a:rPr lang="en-US" dirty="0"/>
              <a:t>, but may not engage in deliberations or make recommendations.”</a:t>
            </a:r>
          </a:p>
          <a:p>
            <a:endParaRPr lang="en-US" dirty="0"/>
          </a:p>
        </p:txBody>
      </p:sp>
      <p:sp>
        <p:nvSpPr>
          <p:cNvPr id="5" name="Text Placeholder 4">
            <a:extLst>
              <a:ext uri="{FF2B5EF4-FFF2-40B4-BE49-F238E27FC236}">
                <a16:creationId xmlns:a16="http://schemas.microsoft.com/office/drawing/2014/main" id="{BE74F451-AEDB-F74B-9B77-290B628A2640}"/>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724EE908-F58E-284E-A751-2E4300294F54}"/>
              </a:ext>
            </a:extLst>
          </p:cNvPr>
          <p:cNvSpPr>
            <a:spLocks noGrp="1"/>
          </p:cNvSpPr>
          <p:nvPr>
            <p:ph sz="quarter" idx="4"/>
          </p:nvPr>
        </p:nvSpPr>
        <p:spPr/>
        <p:txBody>
          <a:bodyPr>
            <a:normAutofit/>
          </a:bodyPr>
          <a:lstStyle/>
          <a:p>
            <a:r>
              <a:rPr lang="en-US" dirty="0"/>
              <a:t>Proposal: “Probationary faculty </a:t>
            </a:r>
            <a:r>
              <a:rPr lang="en-US" dirty="0">
                <a:solidFill>
                  <a:srgbClr val="FF0000"/>
                </a:solidFill>
              </a:rPr>
              <a:t>may perform class observations </a:t>
            </a:r>
            <a:r>
              <a:rPr lang="en-US" dirty="0"/>
              <a:t>of lecturer colleagues as part of the lecturer evaluation process, but program chairs are advised not to assign first-year assistant professors to perform class observations unless absolutely necessary.”</a:t>
            </a:r>
          </a:p>
          <a:p>
            <a:endParaRPr lang="en-US" dirty="0"/>
          </a:p>
        </p:txBody>
      </p:sp>
    </p:spTree>
    <p:extLst>
      <p:ext uri="{BB962C8B-B14F-4D97-AF65-F5344CB8AC3E}">
        <p14:creationId xmlns:p14="http://schemas.microsoft.com/office/powerpoint/2010/main" val="1860890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69DBD-C547-2A46-ADFF-F57DBC2B2485}"/>
              </a:ext>
            </a:extLst>
          </p:cNvPr>
          <p:cNvSpPr>
            <a:spLocks noGrp="1"/>
          </p:cNvSpPr>
          <p:nvPr>
            <p:ph type="title"/>
          </p:nvPr>
        </p:nvSpPr>
        <p:spPr/>
        <p:txBody>
          <a:bodyPr/>
          <a:lstStyle/>
          <a:p>
            <a:r>
              <a:rPr lang="en-US" dirty="0"/>
              <a:t>Section D: Language issues</a:t>
            </a:r>
          </a:p>
        </p:txBody>
      </p:sp>
      <p:sp>
        <p:nvSpPr>
          <p:cNvPr id="4" name="Text Placeholder 3">
            <a:extLst>
              <a:ext uri="{FF2B5EF4-FFF2-40B4-BE49-F238E27FC236}">
                <a16:creationId xmlns:a16="http://schemas.microsoft.com/office/drawing/2014/main" id="{94FBB5C4-1EF8-394B-8B25-8C6D63041EB4}"/>
              </a:ext>
            </a:extLst>
          </p:cNvPr>
          <p:cNvSpPr>
            <a:spLocks noGrp="1"/>
          </p:cNvSpPr>
          <p:nvPr>
            <p:ph type="body" idx="1"/>
          </p:nvPr>
        </p:nvSpPr>
        <p:spPr/>
        <p:txBody>
          <a:bodyPr/>
          <a:lstStyle/>
          <a:p>
            <a:pPr algn="ctr"/>
            <a:r>
              <a:rPr lang="en-US" dirty="0"/>
              <a:t>SP 12-10	</a:t>
            </a:r>
          </a:p>
        </p:txBody>
      </p:sp>
      <p:sp>
        <p:nvSpPr>
          <p:cNvPr id="3" name="Content Placeholder 2">
            <a:extLst>
              <a:ext uri="{FF2B5EF4-FFF2-40B4-BE49-F238E27FC236}">
                <a16:creationId xmlns:a16="http://schemas.microsoft.com/office/drawing/2014/main" id="{24A8F818-9605-744F-AEA8-4D97FD2ABE90}"/>
              </a:ext>
            </a:extLst>
          </p:cNvPr>
          <p:cNvSpPr>
            <a:spLocks noGrp="1"/>
          </p:cNvSpPr>
          <p:nvPr>
            <p:ph sz="half" idx="2"/>
          </p:nvPr>
        </p:nvSpPr>
        <p:spPr>
          <a:xfrm>
            <a:off x="839788" y="2505075"/>
            <a:ext cx="5157787" cy="3684588"/>
          </a:xfrm>
        </p:spPr>
        <p:txBody>
          <a:bodyPr>
            <a:normAutofit/>
          </a:bodyPr>
          <a:lstStyle/>
          <a:p>
            <a:r>
              <a:rPr lang="en-US" dirty="0"/>
              <a:t>Not “</a:t>
            </a:r>
            <a:r>
              <a:rPr lang="en-US" dirty="0">
                <a:solidFill>
                  <a:srgbClr val="FF0000"/>
                </a:solidFill>
              </a:rPr>
              <a:t>peer observation” </a:t>
            </a:r>
            <a:r>
              <a:rPr lang="en-US" dirty="0"/>
              <a:t>because class observations are not performed by lecturers</a:t>
            </a:r>
          </a:p>
          <a:p>
            <a:r>
              <a:rPr lang="en-US" dirty="0"/>
              <a:t>“peer review committee”</a:t>
            </a:r>
          </a:p>
          <a:p>
            <a:r>
              <a:rPr lang="en-US" dirty="0"/>
              <a:t>“Review” and “evaluation” used interchangeably in SP 12-10</a:t>
            </a:r>
          </a:p>
          <a:p>
            <a:r>
              <a:rPr lang="en-US" dirty="0"/>
              <a:t>Example: “For purposes of the review…”</a:t>
            </a:r>
          </a:p>
          <a:p>
            <a:endParaRPr lang="en-US" dirty="0"/>
          </a:p>
          <a:p>
            <a:endParaRPr lang="en-US" dirty="0"/>
          </a:p>
        </p:txBody>
      </p:sp>
      <p:sp>
        <p:nvSpPr>
          <p:cNvPr id="5" name="Text Placeholder 4">
            <a:extLst>
              <a:ext uri="{FF2B5EF4-FFF2-40B4-BE49-F238E27FC236}">
                <a16:creationId xmlns:a16="http://schemas.microsoft.com/office/drawing/2014/main" id="{AA86DE3B-6510-4746-8EF1-7052B69B703D}"/>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34E618AC-FB08-C042-8A01-9E4EF2A44BE3}"/>
              </a:ext>
            </a:extLst>
          </p:cNvPr>
          <p:cNvSpPr>
            <a:spLocks noGrp="1"/>
          </p:cNvSpPr>
          <p:nvPr>
            <p:ph sz="quarter" idx="4"/>
          </p:nvPr>
        </p:nvSpPr>
        <p:spPr/>
        <p:txBody>
          <a:bodyPr>
            <a:normAutofit/>
          </a:bodyPr>
          <a:lstStyle/>
          <a:p>
            <a:r>
              <a:rPr lang="en-US" dirty="0"/>
              <a:t>“Class observations”</a:t>
            </a:r>
          </a:p>
          <a:p>
            <a:pPr marL="0" indent="0">
              <a:buNone/>
            </a:pPr>
            <a:endParaRPr lang="en-US" dirty="0"/>
          </a:p>
          <a:p>
            <a:r>
              <a:rPr lang="en-US" dirty="0"/>
              <a:t>“Lecturer Evaluation Committee”</a:t>
            </a:r>
          </a:p>
          <a:p>
            <a:pPr marL="0" indent="0">
              <a:buNone/>
            </a:pPr>
            <a:endParaRPr lang="en-US" dirty="0"/>
          </a:p>
          <a:p>
            <a:r>
              <a:rPr lang="en-US" dirty="0"/>
              <a:t>Changed to “evaluation” when appropriate</a:t>
            </a:r>
          </a:p>
        </p:txBody>
      </p:sp>
    </p:spTree>
    <p:extLst>
      <p:ext uri="{BB962C8B-B14F-4D97-AF65-F5344CB8AC3E}">
        <p14:creationId xmlns:p14="http://schemas.microsoft.com/office/powerpoint/2010/main" val="4203084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69DBD-C547-2A46-ADFF-F57DBC2B2485}"/>
              </a:ext>
            </a:extLst>
          </p:cNvPr>
          <p:cNvSpPr>
            <a:spLocks noGrp="1"/>
          </p:cNvSpPr>
          <p:nvPr>
            <p:ph type="title"/>
          </p:nvPr>
        </p:nvSpPr>
        <p:spPr/>
        <p:txBody>
          <a:bodyPr/>
          <a:lstStyle/>
          <a:p>
            <a:r>
              <a:rPr lang="en-US" dirty="0"/>
              <a:t>Section D: Class observation issues</a:t>
            </a:r>
          </a:p>
        </p:txBody>
      </p:sp>
      <p:sp>
        <p:nvSpPr>
          <p:cNvPr id="4" name="Text Placeholder 3">
            <a:extLst>
              <a:ext uri="{FF2B5EF4-FFF2-40B4-BE49-F238E27FC236}">
                <a16:creationId xmlns:a16="http://schemas.microsoft.com/office/drawing/2014/main" id="{94FBB5C4-1EF8-394B-8B25-8C6D63041EB4}"/>
              </a:ext>
            </a:extLst>
          </p:cNvPr>
          <p:cNvSpPr>
            <a:spLocks noGrp="1"/>
          </p:cNvSpPr>
          <p:nvPr>
            <p:ph type="body" idx="1"/>
          </p:nvPr>
        </p:nvSpPr>
        <p:spPr/>
        <p:txBody>
          <a:bodyPr/>
          <a:lstStyle/>
          <a:p>
            <a:pPr algn="ctr"/>
            <a:r>
              <a:rPr lang="en-US" dirty="0"/>
              <a:t>SP 12-10	</a:t>
            </a:r>
          </a:p>
        </p:txBody>
      </p:sp>
      <p:sp>
        <p:nvSpPr>
          <p:cNvPr id="3" name="Content Placeholder 2">
            <a:extLst>
              <a:ext uri="{FF2B5EF4-FFF2-40B4-BE49-F238E27FC236}">
                <a16:creationId xmlns:a16="http://schemas.microsoft.com/office/drawing/2014/main" id="{24A8F818-9605-744F-AEA8-4D97FD2ABE90}"/>
              </a:ext>
            </a:extLst>
          </p:cNvPr>
          <p:cNvSpPr>
            <a:spLocks noGrp="1"/>
          </p:cNvSpPr>
          <p:nvPr>
            <p:ph sz="half" idx="2"/>
          </p:nvPr>
        </p:nvSpPr>
        <p:spPr>
          <a:xfrm>
            <a:off x="839788" y="2505075"/>
            <a:ext cx="5157787" cy="3684588"/>
          </a:xfrm>
        </p:spPr>
        <p:txBody>
          <a:bodyPr>
            <a:normAutofit fontScale="92500" lnSpcReduction="20000"/>
          </a:bodyPr>
          <a:lstStyle/>
          <a:p>
            <a:r>
              <a:rPr lang="en-US" dirty="0"/>
              <a:t>Nothing about who can do observation.</a:t>
            </a:r>
          </a:p>
        </p:txBody>
      </p:sp>
      <p:sp>
        <p:nvSpPr>
          <p:cNvPr id="5" name="Text Placeholder 4">
            <a:extLst>
              <a:ext uri="{FF2B5EF4-FFF2-40B4-BE49-F238E27FC236}">
                <a16:creationId xmlns:a16="http://schemas.microsoft.com/office/drawing/2014/main" id="{AA86DE3B-6510-4746-8EF1-7052B69B703D}"/>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34E618AC-FB08-C042-8A01-9E4EF2A44BE3}"/>
              </a:ext>
            </a:extLst>
          </p:cNvPr>
          <p:cNvSpPr>
            <a:spLocks noGrp="1"/>
          </p:cNvSpPr>
          <p:nvPr>
            <p:ph sz="quarter" idx="4"/>
          </p:nvPr>
        </p:nvSpPr>
        <p:spPr/>
        <p:txBody>
          <a:bodyPr>
            <a:normAutofit fontScale="92500" lnSpcReduction="20000"/>
          </a:bodyPr>
          <a:lstStyle/>
          <a:p>
            <a:r>
              <a:rPr lang="en-US" dirty="0"/>
              <a:t>Added language to ensure appropriateness of the observation:</a:t>
            </a:r>
          </a:p>
          <a:p>
            <a:r>
              <a:rPr lang="en-US" dirty="0"/>
              <a:t> “</a:t>
            </a:r>
            <a:r>
              <a:rPr lang="en-US" dirty="0">
                <a:solidFill>
                  <a:srgbClr val="FF0000"/>
                </a:solidFill>
              </a:rPr>
              <a:t>Program chairs shall ensure that faculty performing class observations of lecturers as part of the lecturer evaluation process are adequately trained to do so, including with regard to the mode of instruction of the class they will be observing (e.g., blended, online, clinical, supervisory).”</a:t>
            </a:r>
          </a:p>
        </p:txBody>
      </p:sp>
    </p:spTree>
    <p:extLst>
      <p:ext uri="{BB962C8B-B14F-4D97-AF65-F5344CB8AC3E}">
        <p14:creationId xmlns:p14="http://schemas.microsoft.com/office/powerpoint/2010/main" val="88466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C196-CD0B-D540-9502-DE9956FB3EA0}"/>
              </a:ext>
            </a:extLst>
          </p:cNvPr>
          <p:cNvSpPr>
            <a:spLocks noGrp="1"/>
          </p:cNvSpPr>
          <p:nvPr>
            <p:ph type="title"/>
          </p:nvPr>
        </p:nvSpPr>
        <p:spPr/>
        <p:txBody>
          <a:bodyPr/>
          <a:lstStyle/>
          <a:p>
            <a:r>
              <a:rPr lang="en-US" dirty="0"/>
              <a:t>Section D: Evaluation Committees	</a:t>
            </a:r>
          </a:p>
        </p:txBody>
      </p:sp>
      <p:sp>
        <p:nvSpPr>
          <p:cNvPr id="4" name="Text Placeholder 3">
            <a:extLst>
              <a:ext uri="{FF2B5EF4-FFF2-40B4-BE49-F238E27FC236}">
                <a16:creationId xmlns:a16="http://schemas.microsoft.com/office/drawing/2014/main" id="{935AF97F-B391-E948-910B-8BBD7DB66914}"/>
              </a:ext>
            </a:extLst>
          </p:cNvPr>
          <p:cNvSpPr>
            <a:spLocks noGrp="1"/>
          </p:cNvSpPr>
          <p:nvPr>
            <p:ph type="body" idx="1"/>
          </p:nvPr>
        </p:nvSpPr>
        <p:spPr/>
        <p:txBody>
          <a:bodyPr/>
          <a:lstStyle/>
          <a:p>
            <a:pPr algn="ctr"/>
            <a:r>
              <a:rPr lang="en-US" dirty="0"/>
              <a:t>SP 12-10	</a:t>
            </a:r>
          </a:p>
        </p:txBody>
      </p:sp>
      <p:sp>
        <p:nvSpPr>
          <p:cNvPr id="3" name="Content Placeholder 2">
            <a:extLst>
              <a:ext uri="{FF2B5EF4-FFF2-40B4-BE49-F238E27FC236}">
                <a16:creationId xmlns:a16="http://schemas.microsoft.com/office/drawing/2014/main" id="{5094AF3C-E4EC-B041-869E-47BCE1841E95}"/>
              </a:ext>
            </a:extLst>
          </p:cNvPr>
          <p:cNvSpPr>
            <a:spLocks noGrp="1"/>
          </p:cNvSpPr>
          <p:nvPr>
            <p:ph sz="half" idx="2"/>
          </p:nvPr>
        </p:nvSpPr>
        <p:spPr/>
        <p:txBody>
          <a:bodyPr/>
          <a:lstStyle/>
          <a:p>
            <a:r>
              <a:rPr lang="en-US" dirty="0"/>
              <a:t>Doesn’t say what happens if not enough tenured faculty to form committee</a:t>
            </a:r>
          </a:p>
        </p:txBody>
      </p:sp>
      <p:sp>
        <p:nvSpPr>
          <p:cNvPr id="5" name="Text Placeholder 4">
            <a:extLst>
              <a:ext uri="{FF2B5EF4-FFF2-40B4-BE49-F238E27FC236}">
                <a16:creationId xmlns:a16="http://schemas.microsoft.com/office/drawing/2014/main" id="{CA4F8841-1C9F-1C4D-818C-1CA392471FC5}"/>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0AC7CFF4-2071-504F-98F6-7E4AD70E3BBC}"/>
              </a:ext>
            </a:extLst>
          </p:cNvPr>
          <p:cNvSpPr>
            <a:spLocks noGrp="1"/>
          </p:cNvSpPr>
          <p:nvPr>
            <p:ph sz="quarter" idx="4"/>
          </p:nvPr>
        </p:nvSpPr>
        <p:spPr/>
        <p:txBody>
          <a:bodyPr/>
          <a:lstStyle/>
          <a:p>
            <a:r>
              <a:rPr lang="en-US" dirty="0"/>
              <a:t>Stipulates that program chairs shall invite tenured faculty from other programs if they don’t have enough to form a committee</a:t>
            </a:r>
          </a:p>
          <a:p>
            <a:endParaRPr lang="en-US" dirty="0"/>
          </a:p>
        </p:txBody>
      </p:sp>
    </p:spTree>
    <p:extLst>
      <p:ext uri="{BB962C8B-B14F-4D97-AF65-F5344CB8AC3E}">
        <p14:creationId xmlns:p14="http://schemas.microsoft.com/office/powerpoint/2010/main" val="1628430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5AF5E-E68F-7549-8846-1083724CDB54}"/>
              </a:ext>
            </a:extLst>
          </p:cNvPr>
          <p:cNvSpPr>
            <a:spLocks noGrp="1"/>
          </p:cNvSpPr>
          <p:nvPr>
            <p:ph type="title"/>
          </p:nvPr>
        </p:nvSpPr>
        <p:spPr/>
        <p:txBody>
          <a:bodyPr/>
          <a:lstStyle/>
          <a:p>
            <a:r>
              <a:rPr lang="en-US" dirty="0"/>
              <a:t>Section E: Evaluation Process</a:t>
            </a:r>
          </a:p>
        </p:txBody>
      </p:sp>
      <p:sp>
        <p:nvSpPr>
          <p:cNvPr id="4" name="Text Placeholder 3">
            <a:extLst>
              <a:ext uri="{FF2B5EF4-FFF2-40B4-BE49-F238E27FC236}">
                <a16:creationId xmlns:a16="http://schemas.microsoft.com/office/drawing/2014/main" id="{5D1D45A4-F045-514E-AF35-39C0998C0340}"/>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id="{3E628C4D-D34E-B747-AD8D-ABAC369F2581}"/>
              </a:ext>
            </a:extLst>
          </p:cNvPr>
          <p:cNvSpPr>
            <a:spLocks noGrp="1"/>
          </p:cNvSpPr>
          <p:nvPr>
            <p:ph sz="half" idx="2"/>
          </p:nvPr>
        </p:nvSpPr>
        <p:spPr/>
        <p:txBody>
          <a:bodyPr/>
          <a:lstStyle/>
          <a:p>
            <a:r>
              <a:rPr lang="en-US" dirty="0"/>
              <a:t>Four different sections on the evaluation process with much repetition of language</a:t>
            </a:r>
          </a:p>
        </p:txBody>
      </p:sp>
      <p:sp>
        <p:nvSpPr>
          <p:cNvPr id="5" name="Text Placeholder 4">
            <a:extLst>
              <a:ext uri="{FF2B5EF4-FFF2-40B4-BE49-F238E27FC236}">
                <a16:creationId xmlns:a16="http://schemas.microsoft.com/office/drawing/2014/main" id="{C702F384-37DA-0543-A146-754D4E3A9F0D}"/>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id="{3556F26C-DF8E-914D-840B-612352C1D66B}"/>
              </a:ext>
            </a:extLst>
          </p:cNvPr>
          <p:cNvSpPr>
            <a:spLocks noGrp="1"/>
          </p:cNvSpPr>
          <p:nvPr>
            <p:ph sz="quarter" idx="4"/>
          </p:nvPr>
        </p:nvSpPr>
        <p:spPr/>
        <p:txBody>
          <a:bodyPr/>
          <a:lstStyle/>
          <a:p>
            <a:r>
              <a:rPr lang="en-US" dirty="0"/>
              <a:t>Reduce to one section on evaluation process (E) with points specifying when something is unique for a given category of lecturer</a:t>
            </a:r>
          </a:p>
          <a:p>
            <a:endParaRPr lang="en-US" dirty="0"/>
          </a:p>
        </p:txBody>
      </p:sp>
    </p:spTree>
    <p:extLst>
      <p:ext uri="{BB962C8B-B14F-4D97-AF65-F5344CB8AC3E}">
        <p14:creationId xmlns:p14="http://schemas.microsoft.com/office/powerpoint/2010/main" val="4146816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1319</Words>
  <Application>Microsoft Office PowerPoint</Application>
  <PresentationFormat>Widescreen</PresentationFormat>
  <Paragraphs>151</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Highlights of Proposed changes to SP 12-10</vt:lpstr>
      <vt:lpstr>Number of Sections</vt:lpstr>
      <vt:lpstr>Majority of Changes</vt:lpstr>
      <vt:lpstr>Section D</vt:lpstr>
      <vt:lpstr>Section D: Clarified role of probationary faculty</vt:lpstr>
      <vt:lpstr>Section D: Language issues</vt:lpstr>
      <vt:lpstr>Section D: Class observation issues</vt:lpstr>
      <vt:lpstr>Section D: Evaluation Committees </vt:lpstr>
      <vt:lpstr>Section E: Evaluation Process</vt:lpstr>
      <vt:lpstr>Section E: Problem</vt:lpstr>
      <vt:lpstr>Section E: Rating system: lack of nuance</vt:lpstr>
      <vt:lpstr>Section E: Evaluation Process</vt:lpstr>
      <vt:lpstr>Section F: Portfolio</vt:lpstr>
      <vt:lpstr>Feedback received</vt:lpstr>
      <vt:lpstr>Section F: Portfolio contents</vt:lpstr>
      <vt:lpstr>Section G: Criteria for Evaluation</vt:lpstr>
      <vt:lpstr>Section G: Criteria for Evaluation</vt:lpstr>
      <vt:lpstr>Section G: Criteria for Evaluation</vt:lpstr>
      <vt:lpstr>Other feedback from lecturers incorporated</vt:lpstr>
      <vt:lpstr>Other feedback from lecturers incorporated</vt:lpstr>
      <vt:lpstr>Other feedback from lecturers incorporated</vt:lpstr>
      <vt:lpstr>SP 12-10:</vt:lpstr>
      <vt:lpstr>SP 18-XX:</vt:lpstr>
      <vt:lpstr>Feedback from Lecturers</vt:lpstr>
      <vt:lpstr>Feedback from Lecturers</vt:lpstr>
      <vt:lpstr>Feedback from lecturers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Edwards, Jeannette</cp:lastModifiedBy>
  <cp:revision>51</cp:revision>
  <dcterms:created xsi:type="dcterms:W3CDTF">2019-02-21T20:00:51Z</dcterms:created>
  <dcterms:modified xsi:type="dcterms:W3CDTF">2019-03-05T20:07:28Z</dcterms:modified>
</cp:coreProperties>
</file>