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9" r:id="rId1"/>
  </p:sldMasterIdLst>
  <p:sldIdLst>
    <p:sldId id="256" r:id="rId2"/>
    <p:sldId id="257" r:id="rId3"/>
    <p:sldId id="260" r:id="rId4"/>
    <p:sldId id="263" r:id="rId5"/>
    <p:sldId id="259" r:id="rId6"/>
    <p:sldId id="262" r:id="rId7"/>
    <p:sldId id="261" r:id="rId8"/>
    <p:sldId id="258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6600"/>
    <a:srgbClr val="006600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4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4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3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DB72B-D94E-4872-AB4B-DC146BF5A931}" type="datetimeFigureOut">
              <a:rPr lang="en-US" smtClean="0"/>
              <a:t>10/22/2019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7C6A223E-F50C-40A3-8FD1-1B5A6C5AD614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0409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DB72B-D94E-4872-AB4B-DC146BF5A931}" type="datetimeFigureOut">
              <a:rPr lang="en-US" smtClean="0"/>
              <a:t>10/22/2019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A223E-F50C-40A3-8FD1-1B5A6C5AD614}" type="slidenum">
              <a:rPr lang="en-US" smtClean="0"/>
              <a:t>‹#›</a:t>
            </a:fld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54539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DB72B-D94E-4872-AB4B-DC146BF5A931}" type="datetimeFigureOut">
              <a:rPr lang="en-US" smtClean="0"/>
              <a:t>10/22/2019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A223E-F50C-40A3-8FD1-1B5A6C5AD614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93860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DB72B-D94E-4872-AB4B-DC146BF5A931}" type="datetimeFigureOut">
              <a:rPr lang="en-US" smtClean="0"/>
              <a:t>10/22/2019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A223E-F50C-40A3-8FD1-1B5A6C5AD614}" type="slidenum">
              <a:rPr lang="en-US" smtClean="0"/>
              <a:t>‹#›</a:t>
            </a:fld>
            <a:endParaRPr lang="en-US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86170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DB72B-D94E-4872-AB4B-DC146BF5A931}" type="datetimeFigureOut">
              <a:rPr lang="en-US" smtClean="0"/>
              <a:t>10/22/2019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A223E-F50C-40A3-8FD1-1B5A6C5AD614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5156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DB72B-D94E-4872-AB4B-DC146BF5A931}" type="datetimeFigureOut">
              <a:rPr lang="en-US" smtClean="0"/>
              <a:t>10/22/2019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A223E-F50C-40A3-8FD1-1B5A6C5AD614}" type="slidenum">
              <a:rPr lang="en-US" smtClean="0"/>
              <a:t>‹#›</a:t>
            </a:fld>
            <a:endParaRPr lang="en-US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726971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DB72B-D94E-4872-AB4B-DC146BF5A931}" type="datetimeFigureOut">
              <a:rPr lang="en-US" smtClean="0"/>
              <a:t>10/22/2019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A223E-F50C-40A3-8FD1-1B5A6C5AD614}" type="slidenum">
              <a:rPr lang="en-US" smtClean="0"/>
              <a:t>‹#›</a:t>
            </a:fld>
            <a:endParaRPr lang="en-US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616810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DB72B-D94E-4872-AB4B-DC146BF5A931}" type="datetimeFigureOut">
              <a:rPr lang="en-US" smtClean="0"/>
              <a:t>10/22/2019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A223E-F50C-40A3-8FD1-1B5A6C5AD614}" type="slidenum">
              <a:rPr lang="en-US" smtClean="0"/>
              <a:t>‹#›</a:t>
            </a:fld>
            <a:endParaRPr lang="en-US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08699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DB72B-D94E-4872-AB4B-DC146BF5A931}" type="datetimeFigureOut">
              <a:rPr lang="en-US" smtClean="0"/>
              <a:t>10/22/2019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A223E-F50C-40A3-8FD1-1B5A6C5AD6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23109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DB72B-D94E-4872-AB4B-DC146BF5A931}" type="datetimeFigureOut">
              <a:rPr lang="en-US" smtClean="0"/>
              <a:t>10/22/2019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A223E-F50C-40A3-8FD1-1B5A6C5AD614}" type="slidenum">
              <a:rPr lang="en-US" smtClean="0"/>
              <a:t>‹#›</a:t>
            </a:fld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566091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26CDB72B-D94E-4872-AB4B-DC146BF5A931}" type="datetimeFigureOut">
              <a:rPr lang="en-US" smtClean="0"/>
              <a:t>10/22/2019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A223E-F50C-40A3-8FD1-1B5A6C5AD614}" type="slidenum">
              <a:rPr lang="en-US" smtClean="0"/>
              <a:t>‹#›</a:t>
            </a:fld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26557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CDB72B-D94E-4872-AB4B-DC146BF5A931}" type="datetimeFigureOut">
              <a:rPr lang="en-US" smtClean="0"/>
              <a:t>10/22/2019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7C6A223E-F50C-40A3-8FD1-1B5A6C5AD614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028328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0" r:id="rId1"/>
    <p:sldLayoutId id="2147483971" r:id="rId2"/>
    <p:sldLayoutId id="2147483972" r:id="rId3"/>
    <p:sldLayoutId id="2147483973" r:id="rId4"/>
    <p:sldLayoutId id="2147483974" r:id="rId5"/>
    <p:sldLayoutId id="2147483975" r:id="rId6"/>
    <p:sldLayoutId id="2147483976" r:id="rId7"/>
    <p:sldLayoutId id="2147483977" r:id="rId8"/>
    <p:sldLayoutId id="2147483978" r:id="rId9"/>
    <p:sldLayoutId id="2147483979" r:id="rId10"/>
    <p:sldLayoutId id="214748398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ditage.com/insights/norway-joins-the-ranks-of-germany-and-sweden-cancels-subscription-with-elsevier" TargetMode="External"/><Relationship Id="rId2" Type="http://schemas.openxmlformats.org/officeDocument/2006/relationships/hyperlink" Target="https://www.universityofcalifornia.edu/news/why-uc-split-publishing-giant-Elsevier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insidehighered.com/news/2019/04/24/elsevier-agrees-first-read-and-publish-dea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5400" b="1" dirty="0">
                <a:latin typeface="+mn-lt"/>
              </a:rPr>
              <a:t>CSU-Elsevier Negotiations for </a:t>
            </a:r>
            <a:r>
              <a:rPr lang="en-US" sz="5400" b="1" dirty="0" err="1">
                <a:latin typeface="+mn-lt"/>
              </a:rPr>
              <a:t>ScienceDirect</a:t>
            </a:r>
            <a:r>
              <a:rPr lang="en-US" sz="5400" b="1" dirty="0">
                <a:latin typeface="+mn-lt"/>
              </a:rPr>
              <a:t>: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1570" y="3531204"/>
            <a:ext cx="10721340" cy="977621"/>
          </a:xfrm>
        </p:spPr>
        <p:txBody>
          <a:bodyPr>
            <a:noAutofit/>
          </a:bodyPr>
          <a:lstStyle/>
          <a:p>
            <a:r>
              <a:rPr lang="en-US" sz="4400" b="1" dirty="0"/>
              <a:t>Implications for access @Ci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27522" y="5358384"/>
            <a:ext cx="39805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Monica Pereira, Collections Coordinator</a:t>
            </a:r>
          </a:p>
          <a:p>
            <a:r>
              <a:rPr lang="en-US" dirty="0"/>
              <a:t>John Spoor Broome Library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925858" y="5364480"/>
            <a:ext cx="50284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Presented to CSU Channel Islands Academic Senate</a:t>
            </a:r>
          </a:p>
          <a:p>
            <a:r>
              <a:rPr lang="en-US" dirty="0"/>
              <a:t>October 22, 2019</a:t>
            </a:r>
          </a:p>
        </p:txBody>
      </p:sp>
    </p:spTree>
    <p:extLst>
      <p:ext uri="{BB962C8B-B14F-4D97-AF65-F5344CB8AC3E}">
        <p14:creationId xmlns:p14="http://schemas.microsoft.com/office/powerpoint/2010/main" val="30484193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latin typeface="+mn-lt"/>
              </a:rPr>
              <a:t>CSU CI </a:t>
            </a:r>
            <a:r>
              <a:rPr lang="en-US" b="1" dirty="0" err="1">
                <a:latin typeface="+mn-lt"/>
              </a:rPr>
              <a:t>Consortial</a:t>
            </a:r>
            <a:r>
              <a:rPr lang="en-US" b="1" dirty="0">
                <a:latin typeface="+mn-lt"/>
              </a:rPr>
              <a:t> Price: 2013-2019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Over 6 years (2 multiyear contracts): 25.00</a:t>
            </a:r>
            <a:r>
              <a:rPr lang="en-US" sz="3200"/>
              <a:t>% increase.</a:t>
            </a:r>
            <a:endParaRPr lang="en-US" sz="3200" dirty="0"/>
          </a:p>
          <a:p>
            <a:r>
              <a:rPr lang="en-US" sz="3200" dirty="0"/>
              <a:t>Average price increase: 4.17% per year.</a:t>
            </a:r>
          </a:p>
          <a:p>
            <a:r>
              <a:rPr lang="en-US" sz="3200" dirty="0"/>
              <a:t>2019 sees the end of the latest multiyear contract.</a:t>
            </a:r>
          </a:p>
          <a:p>
            <a:r>
              <a:rPr lang="en-US" sz="3200" dirty="0"/>
              <a:t>2019 cost for </a:t>
            </a:r>
            <a:r>
              <a:rPr lang="en-US" sz="3200" u="sng" dirty="0"/>
              <a:t>CI</a:t>
            </a:r>
            <a:r>
              <a:rPr lang="en-US" sz="3200" dirty="0"/>
              <a:t>: $81,745.00 for </a:t>
            </a:r>
            <a:r>
              <a:rPr lang="en-US" sz="3200" dirty="0" err="1"/>
              <a:t>ScienceDirect</a:t>
            </a:r>
            <a:r>
              <a:rPr lang="en-US" sz="3200" dirty="0"/>
              <a:t>.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8388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b="1" dirty="0">
                <a:latin typeface="+mn-lt"/>
              </a:rPr>
              <a:t>Top 20 Most Used </a:t>
            </a:r>
            <a:r>
              <a:rPr lang="en-US" b="1" dirty="0" err="1">
                <a:latin typeface="+mn-lt"/>
              </a:rPr>
              <a:t>ScienceDirect</a:t>
            </a:r>
            <a:r>
              <a:rPr lang="en-US" b="1" dirty="0">
                <a:latin typeface="+mn-lt"/>
              </a:rPr>
              <a:t> Journals @ CI </a:t>
            </a:r>
            <a:r>
              <a:rPr lang="en-US" b="1" dirty="0"/>
              <a:t>[2018-2019]</a:t>
            </a:r>
            <a:br>
              <a:rPr lang="en-US" dirty="0"/>
            </a:br>
            <a:endParaRPr lang="en-US" b="1" dirty="0">
              <a:latin typeface="+mn-lt"/>
            </a:endParaRPr>
          </a:p>
        </p:txBody>
      </p:sp>
      <p:graphicFrame>
        <p:nvGraphicFramePr>
          <p:cNvPr id="15" name="Content Placeholder 1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21502082"/>
              </p:ext>
            </p:extLst>
          </p:nvPr>
        </p:nvGraphicFramePr>
        <p:xfrm>
          <a:off x="246691" y="1970170"/>
          <a:ext cx="11715154" cy="429576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4643627">
                  <a:extLst>
                    <a:ext uri="{9D8B030D-6E8A-4147-A177-3AD203B41FA5}">
                      <a16:colId xmlns:a16="http://schemas.microsoft.com/office/drawing/2014/main" val="1966152784"/>
                    </a:ext>
                  </a:extLst>
                </a:gridCol>
                <a:gridCol w="875430">
                  <a:extLst>
                    <a:ext uri="{9D8B030D-6E8A-4147-A177-3AD203B41FA5}">
                      <a16:colId xmlns:a16="http://schemas.microsoft.com/office/drawing/2014/main" val="848441245"/>
                    </a:ext>
                  </a:extLst>
                </a:gridCol>
                <a:gridCol w="252902">
                  <a:extLst>
                    <a:ext uri="{9D8B030D-6E8A-4147-A177-3AD203B41FA5}">
                      <a16:colId xmlns:a16="http://schemas.microsoft.com/office/drawing/2014/main" val="2637752054"/>
                    </a:ext>
                  </a:extLst>
                </a:gridCol>
                <a:gridCol w="5090867">
                  <a:extLst>
                    <a:ext uri="{9D8B030D-6E8A-4147-A177-3AD203B41FA5}">
                      <a16:colId xmlns:a16="http://schemas.microsoft.com/office/drawing/2014/main" val="2450667063"/>
                    </a:ext>
                  </a:extLst>
                </a:gridCol>
                <a:gridCol w="852328">
                  <a:extLst>
                    <a:ext uri="{9D8B030D-6E8A-4147-A177-3AD203B41FA5}">
                      <a16:colId xmlns:a16="http://schemas.microsoft.com/office/drawing/2014/main" val="1631544264"/>
                    </a:ext>
                  </a:extLst>
                </a:gridCol>
              </a:tblGrid>
              <a:tr h="39744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Personality and Individual Differences</a:t>
                      </a:r>
                      <a:endParaRPr lang="en-US" sz="22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500" marR="735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1,295</a:t>
                      </a:r>
                      <a:endParaRPr lang="en-US" sz="22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500" marR="73500" marT="0" marB="0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 marL="98000" marR="98000" marT="49000" marB="4900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Journal of Affective Disorders</a:t>
                      </a:r>
                      <a:endParaRPr lang="en-US" sz="22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500" marR="73500" marT="0" marB="0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437</a:t>
                      </a:r>
                      <a:endParaRPr lang="en-US" sz="22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500" marR="73500" marT="0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99090312"/>
                  </a:ext>
                </a:extLst>
              </a:tr>
              <a:tr h="66093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The Lancet</a:t>
                      </a:r>
                      <a:endParaRPr lang="en-US" sz="22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500" marR="735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1,146</a:t>
                      </a:r>
                      <a:endParaRPr lang="en-US" sz="22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500" marR="73500" marT="0" marB="0" anchor="ctr"/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 marL="98000" marR="98000" marT="49000" marB="49000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Journal of the American Academy of Child &amp; Adolescent Psychiatry</a:t>
                      </a:r>
                      <a:endParaRPr lang="en-US" sz="22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500" marR="7350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418</a:t>
                      </a:r>
                      <a:endParaRPr lang="en-US" sz="22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500" marR="73500" marT="0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763859661"/>
                  </a:ext>
                </a:extLst>
              </a:tr>
              <a:tr h="39744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Computers in Human Behavior</a:t>
                      </a:r>
                      <a:endParaRPr lang="en-US" sz="22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500" marR="735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888</a:t>
                      </a:r>
                      <a:endParaRPr lang="en-US" sz="22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500" marR="73500" marT="0" marB="0" anchor="ctr"/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 marL="98000" marR="98000" marT="49000" marB="49000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Biological Conservation</a:t>
                      </a:r>
                      <a:endParaRPr lang="en-US" sz="22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500" marR="7350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375</a:t>
                      </a:r>
                      <a:endParaRPr lang="en-US" sz="22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500" marR="73500" marT="0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630486469"/>
                  </a:ext>
                </a:extLst>
              </a:tr>
              <a:tr h="39744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Social Science &amp; Medicine</a:t>
                      </a:r>
                      <a:endParaRPr lang="en-US" sz="22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500" marR="735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833</a:t>
                      </a:r>
                      <a:endParaRPr lang="en-US" sz="22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500" marR="73500" marT="0" marB="0" anchor="ctr"/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 marL="98000" marR="98000" marT="49000" marB="49000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Journal of Adolescence</a:t>
                      </a:r>
                      <a:endParaRPr lang="en-US" sz="22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500" marR="7350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360</a:t>
                      </a:r>
                      <a:endParaRPr lang="en-US" sz="22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500" marR="73500" marT="0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130705418"/>
                  </a:ext>
                </a:extLst>
              </a:tr>
              <a:tr h="39744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Cell Reports</a:t>
                      </a:r>
                      <a:endParaRPr lang="en-US" sz="22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500" marR="735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802</a:t>
                      </a:r>
                      <a:endParaRPr lang="en-US" sz="22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500" marR="73500" marT="0" marB="0" anchor="ctr"/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 marL="98000" marR="98000" marT="49000" marB="49000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Journal of Adolescent Health</a:t>
                      </a:r>
                      <a:endParaRPr lang="en-US" sz="22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500" marR="7350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355</a:t>
                      </a:r>
                      <a:endParaRPr lang="en-US" sz="22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500" marR="73500" marT="0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557003821"/>
                  </a:ext>
                </a:extLst>
              </a:tr>
              <a:tr h="39744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Child Abuse &amp; Neglect</a:t>
                      </a:r>
                      <a:endParaRPr lang="en-US" sz="22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500" marR="735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689</a:t>
                      </a:r>
                      <a:endParaRPr lang="en-US" sz="22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500" marR="73500" marT="0" marB="0" anchor="ctr"/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 marL="98000" marR="98000" marT="49000" marB="49000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Stem Cell Research</a:t>
                      </a:r>
                      <a:endParaRPr lang="en-US" sz="22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500" marR="7350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342</a:t>
                      </a:r>
                      <a:endParaRPr lang="en-US" sz="22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500" marR="73500" marT="0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4049062423"/>
                  </a:ext>
                </a:extLst>
              </a:tr>
              <a:tr h="39744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Marine Pollution Bulletin</a:t>
                      </a:r>
                      <a:endParaRPr lang="en-US" sz="22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500" marR="735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593</a:t>
                      </a:r>
                      <a:endParaRPr lang="en-US" sz="22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500" marR="73500" marT="0" marB="0" anchor="ctr"/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 marL="98000" marR="98000" marT="49000" marB="49000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Cell</a:t>
                      </a:r>
                      <a:endParaRPr lang="en-US" sz="22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500" marR="7350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308</a:t>
                      </a:r>
                      <a:endParaRPr lang="en-US" sz="22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500" marR="73500" marT="0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395622410"/>
                  </a:ext>
                </a:extLst>
              </a:tr>
              <a:tr h="39744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Current Biology</a:t>
                      </a:r>
                      <a:endParaRPr lang="en-US" sz="22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500" marR="735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591</a:t>
                      </a:r>
                      <a:endParaRPr lang="en-US" sz="22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500" marR="73500" marT="0" marB="0" anchor="ctr"/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 marL="98000" marR="98000" marT="49000" marB="49000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International Journal of Nursing Studies</a:t>
                      </a:r>
                      <a:endParaRPr lang="en-US" sz="22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500" marR="7350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303</a:t>
                      </a:r>
                      <a:endParaRPr lang="en-US" sz="22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500" marR="73500" marT="0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178875305"/>
                  </a:ext>
                </a:extLst>
              </a:tr>
              <a:tr h="39744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Science of The Total Environment</a:t>
                      </a:r>
                      <a:endParaRPr lang="en-US" sz="22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500" marR="735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527</a:t>
                      </a:r>
                      <a:endParaRPr lang="en-US" sz="22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500" marR="73500" marT="0" marB="0" anchor="ctr"/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 marL="98000" marR="98000" marT="49000" marB="49000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Environmental Pollution</a:t>
                      </a:r>
                      <a:endParaRPr lang="en-US" sz="22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500" marR="7350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297</a:t>
                      </a:r>
                      <a:endParaRPr lang="en-US" sz="22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500" marR="73500" marT="0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998490776"/>
                  </a:ext>
                </a:extLst>
              </a:tr>
              <a:tr h="39744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Children and Youth Services Review</a:t>
                      </a:r>
                      <a:endParaRPr lang="en-US" sz="22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500" marR="735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442</a:t>
                      </a:r>
                      <a:endParaRPr lang="en-US" sz="22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500" marR="73500" marT="0" marB="0"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 marL="98000" marR="98000" marT="49000" marB="49000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Appetite</a:t>
                      </a:r>
                      <a:endParaRPr lang="en-US" sz="22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500" marR="73500" marT="0" marB="0"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271</a:t>
                      </a:r>
                      <a:endParaRPr lang="en-US" sz="22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500" marR="73500" marT="0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364319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968371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dirty="0">
                <a:latin typeface="+mn-lt"/>
              </a:rPr>
              <a:t>Publishing Model for Elsevier</a:t>
            </a:r>
          </a:p>
        </p:txBody>
      </p:sp>
      <p:pic>
        <p:nvPicPr>
          <p:cNvPr id="4" name="Picture 2" descr="CSU Libraries Networ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899047"/>
            <a:ext cx="2407884" cy="1749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3279" y="1899047"/>
            <a:ext cx="1741510" cy="154800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1984" y="2425959"/>
            <a:ext cx="2620776" cy="804953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38200" y="3677893"/>
            <a:ext cx="278207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Library uses state funding to pay for subscriptions for reading access.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11911" y="3677893"/>
            <a:ext cx="284092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CSU authors pay for open access via article processing charges (APC) with grant monies.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56760" y="3677893"/>
            <a:ext cx="286044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Publishers, in this case Elsevier, collect funds from </a:t>
            </a:r>
            <a:r>
              <a:rPr lang="en-US" sz="2400" b="1" dirty="0"/>
              <a:t>both</a:t>
            </a:r>
            <a:r>
              <a:rPr lang="en-US" sz="2400" dirty="0"/>
              <a:t> parties.</a:t>
            </a:r>
          </a:p>
        </p:txBody>
      </p:sp>
      <p:sp>
        <p:nvSpPr>
          <p:cNvPr id="12" name="Pentagon 11"/>
          <p:cNvSpPr/>
          <p:nvPr/>
        </p:nvSpPr>
        <p:spPr>
          <a:xfrm>
            <a:off x="3638442" y="2425959"/>
            <a:ext cx="1288815" cy="690463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Pentagon 12"/>
          <p:cNvSpPr/>
          <p:nvPr/>
        </p:nvSpPr>
        <p:spPr>
          <a:xfrm rot="10800000">
            <a:off x="7040811" y="2425959"/>
            <a:ext cx="1288815" cy="690463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3764279" y="2612091"/>
            <a:ext cx="9566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$$$$$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247147" y="2612091"/>
            <a:ext cx="9625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$$$$$</a:t>
            </a:r>
          </a:p>
        </p:txBody>
      </p:sp>
    </p:spTree>
    <p:extLst>
      <p:ext uri="{BB962C8B-B14F-4D97-AF65-F5344CB8AC3E}">
        <p14:creationId xmlns:p14="http://schemas.microsoft.com/office/powerpoint/2010/main" val="37240402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latin typeface="+mn-lt"/>
              </a:rPr>
              <a:t>Publishing Landscape Changes</a:t>
            </a:r>
          </a:p>
        </p:txBody>
      </p:sp>
      <p:sp>
        <p:nvSpPr>
          <p:cNvPr id="5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Libraries currently pay for reading rights to journal content via subscriptions; large blocks of titles subscriptions are often called “Big Deals” and are similar to the metaphor of cable TV bundling.</a:t>
            </a:r>
          </a:p>
          <a:p>
            <a:r>
              <a:rPr lang="en-US" sz="2400" dirty="0"/>
              <a:t>Movement to shift the dollars from paying to read journal articles to publishing </a:t>
            </a:r>
            <a:r>
              <a:rPr lang="en-US" sz="2400" i="1" dirty="0"/>
              <a:t>open access</a:t>
            </a:r>
            <a:r>
              <a:rPr lang="en-US" sz="2400" dirty="0"/>
              <a:t> (called offsetting).</a:t>
            </a:r>
          </a:p>
          <a:p>
            <a:r>
              <a:rPr lang="en-US" sz="2400" dirty="0"/>
              <a:t>Other large, research-intensive institutions have explored, and successfully negotiated, “read and publish” deals with some major publishers.</a:t>
            </a:r>
          </a:p>
        </p:txBody>
      </p:sp>
    </p:spTree>
    <p:extLst>
      <p:ext uri="{BB962C8B-B14F-4D97-AF65-F5344CB8AC3E}">
        <p14:creationId xmlns:p14="http://schemas.microsoft.com/office/powerpoint/2010/main" val="33262426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latin typeface="+mn-lt"/>
              </a:rPr>
              <a:t>Open Access (OA)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3200" dirty="0"/>
              <a:t>What is open access?</a:t>
            </a:r>
            <a:br>
              <a:rPr lang="en-US" sz="3200" dirty="0"/>
            </a:br>
            <a:r>
              <a:rPr lang="en-US" sz="3200" dirty="0"/>
              <a:t>The type of access to all forms of published research outputs.</a:t>
            </a:r>
          </a:p>
          <a:p>
            <a:r>
              <a:rPr lang="en-US" sz="3200" dirty="0"/>
              <a:t>Types of OA journals: </a:t>
            </a:r>
            <a:r>
              <a:rPr lang="en-US" sz="3200" b="1" dirty="0"/>
              <a:t>Gold</a:t>
            </a:r>
            <a:r>
              <a:rPr lang="en-US" sz="3200" dirty="0"/>
              <a:t>: full OA; </a:t>
            </a:r>
            <a:r>
              <a:rPr lang="en-US" sz="3200" b="1" dirty="0"/>
              <a:t>Green</a:t>
            </a:r>
            <a:r>
              <a:rPr lang="en-US" sz="3200" dirty="0"/>
              <a:t>: self-archiving by author(s)/ institution(s); </a:t>
            </a:r>
            <a:r>
              <a:rPr lang="en-US" sz="3200" b="1" dirty="0"/>
              <a:t>Hybrid</a:t>
            </a:r>
            <a:r>
              <a:rPr lang="en-US" sz="3200" dirty="0"/>
              <a:t>: some OA, some not; </a:t>
            </a:r>
            <a:r>
              <a:rPr lang="en-US" sz="3200" b="1" dirty="0"/>
              <a:t>Bronze</a:t>
            </a:r>
            <a:r>
              <a:rPr lang="en-US" sz="3200" dirty="0"/>
              <a:t>: delayed OA; </a:t>
            </a:r>
            <a:r>
              <a:rPr lang="en-US" sz="3200" b="1" dirty="0"/>
              <a:t>Diamond</a:t>
            </a:r>
            <a:r>
              <a:rPr lang="en-US" sz="3200" dirty="0"/>
              <a:t>/</a:t>
            </a:r>
            <a:r>
              <a:rPr lang="en-US" sz="3200" b="1" dirty="0"/>
              <a:t>Platinum</a:t>
            </a:r>
            <a:r>
              <a:rPr lang="en-US" sz="3200" dirty="0"/>
              <a:t>: OA with no APCs.</a:t>
            </a:r>
          </a:p>
        </p:txBody>
      </p:sp>
    </p:spTree>
    <p:extLst>
      <p:ext uri="{BB962C8B-B14F-4D97-AF65-F5344CB8AC3E}">
        <p14:creationId xmlns:p14="http://schemas.microsoft.com/office/powerpoint/2010/main" val="35777055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dirty="0">
                <a:latin typeface="+mn-lt"/>
              </a:rPr>
              <a:t>Impact of Negotiations with Elsevier</a:t>
            </a:r>
          </a:p>
        </p:txBody>
      </p:sp>
      <p:sp>
        <p:nvSpPr>
          <p:cNvPr id="5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3200" dirty="0"/>
              <a:t>Update CI community on the CSU-Elsevier contract negotiations for </a:t>
            </a:r>
            <a:r>
              <a:rPr lang="en-US" sz="3200" dirty="0" err="1"/>
              <a:t>ScienceDirect</a:t>
            </a:r>
            <a:r>
              <a:rPr lang="en-US" sz="3200" dirty="0"/>
              <a:t>.</a:t>
            </a:r>
          </a:p>
          <a:p>
            <a:r>
              <a:rPr lang="en-US" sz="3200" dirty="0"/>
              <a:t>Solicit input from CI community about impacts on research, teaching &amp; learning.</a:t>
            </a:r>
          </a:p>
          <a:p>
            <a:r>
              <a:rPr lang="en-US" sz="3200" dirty="0"/>
              <a:t>Meet with program faculty in Spring 2020 to solicit support for pushing back on upward spiraling cost of </a:t>
            </a:r>
            <a:r>
              <a:rPr lang="en-US" sz="3200" dirty="0" err="1"/>
              <a:t>ScienceDirect</a:t>
            </a:r>
            <a:r>
              <a:rPr lang="en-US" sz="3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36916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latin typeface="+mn-lt"/>
              </a:rPr>
              <a:t>In the News</a:t>
            </a:r>
          </a:p>
        </p:txBody>
      </p:sp>
      <p:sp>
        <p:nvSpPr>
          <p:cNvPr id="4" name="Content Placeholder 4"/>
          <p:cNvSpPr txBox="1">
            <a:spLocks/>
          </p:cNvSpPr>
          <p:nvPr/>
        </p:nvSpPr>
        <p:spPr>
          <a:xfrm>
            <a:off x="838199" y="1876564"/>
            <a:ext cx="10515600" cy="46735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/>
              <a:t>University of California discontinues negotiations for </a:t>
            </a:r>
            <a:r>
              <a:rPr lang="en-US" sz="2400" dirty="0" err="1"/>
              <a:t>ScienceDirect</a:t>
            </a:r>
            <a:r>
              <a:rPr lang="en-US" sz="2400" dirty="0"/>
              <a:t> content</a:t>
            </a:r>
          </a:p>
          <a:p>
            <a:pPr lvl="1"/>
            <a:r>
              <a:rPr lang="en-US" dirty="0">
                <a:hlinkClick r:id="rId2"/>
              </a:rPr>
              <a:t>https://www.universityofcalifornia.edu/news/why-uc-split-publishing-giant-Elsevier</a:t>
            </a:r>
            <a:r>
              <a:rPr lang="en-US" dirty="0"/>
              <a:t> [March 6, 2019]</a:t>
            </a:r>
          </a:p>
          <a:p>
            <a:r>
              <a:rPr lang="en-US" sz="2400" dirty="0"/>
              <a:t>Norway joins Germany and Sweden in cancelling Elsevier subscription</a:t>
            </a:r>
          </a:p>
          <a:p>
            <a:pPr lvl="1"/>
            <a:r>
              <a:rPr lang="en-US" dirty="0">
                <a:hlinkClick r:id="rId3"/>
              </a:rPr>
              <a:t>https://www.editage.com/insights/norway-joins-the-ranks-of-germany-and-sweden-cancels-subscription-with-elsevier</a:t>
            </a:r>
            <a:r>
              <a:rPr lang="en-US" dirty="0"/>
              <a:t> [March 19, 2019]</a:t>
            </a:r>
          </a:p>
          <a:p>
            <a:r>
              <a:rPr lang="en-US" sz="2400" dirty="0"/>
              <a:t>Norwegian consortium signs “read and publish” pilot agreement Elsevier</a:t>
            </a:r>
          </a:p>
          <a:p>
            <a:pPr lvl="1"/>
            <a:r>
              <a:rPr lang="en-US" dirty="0">
                <a:hlinkClick r:id="rId4"/>
              </a:rPr>
              <a:t>https://www.insidehighered.com/news/2019/04/24/elsevier-agrees-first-read-and-publish-deal</a:t>
            </a:r>
            <a:r>
              <a:rPr lang="en-US" dirty="0"/>
              <a:t> [April, 24, 2019]</a:t>
            </a:r>
          </a:p>
        </p:txBody>
      </p:sp>
    </p:spTree>
    <p:extLst>
      <p:ext uri="{BB962C8B-B14F-4D97-AF65-F5344CB8AC3E}">
        <p14:creationId xmlns:p14="http://schemas.microsoft.com/office/powerpoint/2010/main" val="1156481243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121</TotalTime>
  <Words>451</Words>
  <Application>Microsoft Office PowerPoint</Application>
  <PresentationFormat>Widescreen</PresentationFormat>
  <Paragraphs>76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Gill Sans MT</vt:lpstr>
      <vt:lpstr>Gallery</vt:lpstr>
      <vt:lpstr>CSU-Elsevier Negotiations for ScienceDirect:</vt:lpstr>
      <vt:lpstr>CSU CI Consortial Price: 2013-2019</vt:lpstr>
      <vt:lpstr>Top 20 Most Used ScienceDirect Journals @ CI [2018-2019] </vt:lpstr>
      <vt:lpstr>Publishing Model for Elsevier</vt:lpstr>
      <vt:lpstr>Publishing Landscape Changes</vt:lpstr>
      <vt:lpstr>Open Access (OA)</vt:lpstr>
      <vt:lpstr>Impact of Negotiations with Elsevier</vt:lpstr>
      <vt:lpstr>In the News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ab</dc:creator>
  <cp:lastModifiedBy>Edwards, Jeannette</cp:lastModifiedBy>
  <cp:revision>41</cp:revision>
  <dcterms:created xsi:type="dcterms:W3CDTF">2019-10-19T21:55:48Z</dcterms:created>
  <dcterms:modified xsi:type="dcterms:W3CDTF">2019-10-22T19:08:52Z</dcterms:modified>
</cp:coreProperties>
</file>