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sldIdLst>
    <p:sldId id="256" r:id="rId2"/>
    <p:sldId id="270" r:id="rId3"/>
    <p:sldId id="257" r:id="rId4"/>
    <p:sldId id="266" r:id="rId5"/>
    <p:sldId id="258" r:id="rId6"/>
    <p:sldId id="267" r:id="rId7"/>
    <p:sldId id="259" r:id="rId8"/>
    <p:sldId id="261" r:id="rId9"/>
    <p:sldId id="260" r:id="rId10"/>
    <p:sldId id="269" r:id="rId11"/>
    <p:sldId id="264" r:id="rId12"/>
    <p:sldId id="262"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93"/>
  </p:normalViewPr>
  <p:slideViewPr>
    <p:cSldViewPr snapToGrid="0" snapToObjects="1">
      <p:cViewPr varScale="1">
        <p:scale>
          <a:sx n="108" d="100"/>
          <a:sy n="108" d="100"/>
        </p:scale>
        <p:origin x="678" y="1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30"/>
          <p:cNvSpPr>
            <a:spLocks noChangeArrowheads="1"/>
          </p:cNvSpPr>
          <p:nvPr/>
        </p:nvSpPr>
        <p:spPr bwMode="auto">
          <a:xfrm>
            <a:off x="0" y="0"/>
            <a:ext cx="914400" cy="6858000"/>
          </a:xfrm>
          <a:prstGeom prst="rect">
            <a:avLst/>
          </a:prstGeom>
          <a:solidFill>
            <a:srgbClr val="FF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sz="1800"/>
          </a:p>
        </p:txBody>
      </p:sp>
      <p:sp>
        <p:nvSpPr>
          <p:cNvPr id="3" name="Rectangle 31"/>
          <p:cNvSpPr>
            <a:spLocks noChangeArrowheads="1"/>
          </p:cNvSpPr>
          <p:nvPr/>
        </p:nvSpPr>
        <p:spPr bwMode="auto">
          <a:xfrm>
            <a:off x="508000" y="0"/>
            <a:ext cx="508000" cy="6858000"/>
          </a:xfrm>
          <a:prstGeom prst="rect">
            <a:avLst/>
          </a:prstGeom>
          <a:solidFill>
            <a:srgbClr val="C0C0C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sz="1800"/>
          </a:p>
        </p:txBody>
      </p:sp>
      <p:pic>
        <p:nvPicPr>
          <p:cNvPr id="4" name="Picture 12" descr="CI Formal Logo_1B grad.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20801" y="5867400"/>
            <a:ext cx="3365500" cy="60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10146364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atin typeface="Times New Roman" pitchFamily="18" charset="0"/>
                <a:cs typeface="Times New Roman" pitchFamily="18" charset="0"/>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lvl1pPr>
              <a:defRPr>
                <a:latin typeface="Times New Roman" pitchFamily="18" charset="0"/>
                <a:cs typeface="Times New Roman" pitchFamily="18" charset="0"/>
              </a:defRPr>
            </a:lvl1pPr>
            <a:lvl2pPr>
              <a:defRPr>
                <a:latin typeface="Times New Roman" pitchFamily="18" charset="0"/>
                <a:cs typeface="Times New Roman" pitchFamily="18" charset="0"/>
              </a:defRPr>
            </a:lvl2pPr>
            <a:lvl3pPr>
              <a:defRPr>
                <a:latin typeface="Times New Roman" pitchFamily="18" charset="0"/>
                <a:cs typeface="Times New Roman" pitchFamily="18" charset="0"/>
              </a:defRPr>
            </a:lvl3pPr>
            <a:lvl4pPr>
              <a:defRPr>
                <a:latin typeface="Times New Roman" pitchFamily="18" charset="0"/>
                <a:cs typeface="Times New Roman" pitchFamily="18" charset="0"/>
              </a:defRPr>
            </a:lvl4pPr>
            <a:lvl5pPr>
              <a:defRPr>
                <a:latin typeface="Times New Roman" pitchFamily="18" charset="0"/>
                <a:cs typeface="Times New Roman"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79670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lvl1pPr>
              <a:defRPr>
                <a:latin typeface="Times New Roman" pitchFamily="18" charset="0"/>
                <a:cs typeface="Times New Roman" pitchFamily="18" charset="0"/>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a:prstGeom prst="rect">
            <a:avLst/>
          </a:prstGeom>
        </p:spPr>
        <p:txBody>
          <a:bodyPr vert="eaVert"/>
          <a:lstStyle>
            <a:lvl1pPr>
              <a:defRPr>
                <a:latin typeface="Times New Roman" pitchFamily="18" charset="0"/>
                <a:cs typeface="Times New Roman" pitchFamily="18" charset="0"/>
              </a:defRPr>
            </a:lvl1pPr>
            <a:lvl2pPr>
              <a:defRPr>
                <a:latin typeface="Times New Roman" pitchFamily="18" charset="0"/>
                <a:cs typeface="Times New Roman" pitchFamily="18" charset="0"/>
              </a:defRPr>
            </a:lvl2pPr>
            <a:lvl3pPr>
              <a:defRPr>
                <a:latin typeface="Times New Roman" pitchFamily="18" charset="0"/>
                <a:cs typeface="Times New Roman" pitchFamily="18" charset="0"/>
              </a:defRPr>
            </a:lvl3pPr>
            <a:lvl4pPr>
              <a:defRPr>
                <a:latin typeface="Times New Roman" pitchFamily="18" charset="0"/>
                <a:cs typeface="Times New Roman" pitchFamily="18" charset="0"/>
              </a:defRPr>
            </a:lvl4pPr>
            <a:lvl5pPr>
              <a:defRPr>
                <a:latin typeface="Times New Roman" pitchFamily="18" charset="0"/>
                <a:cs typeface="Times New Roman"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231957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a:prstGeom prst="rect">
            <a:avLst/>
          </a:prstGeom>
        </p:spPr>
        <p:txBody>
          <a:bodyPr/>
          <a:lstStyle>
            <a:lvl1pPr>
              <a:defRPr>
                <a:latin typeface="Times New Roman" pitchFamily="18" charset="0"/>
                <a:cs typeface="Times New Roman" pitchFamily="18" charset="0"/>
              </a:defRPr>
            </a:lvl1pPr>
          </a:lstStyle>
          <a:p>
            <a:r>
              <a:rPr lang="en-US"/>
              <a:t>Click to edit Master title style</a:t>
            </a:r>
            <a:endParaRPr lang="en-US" dirty="0"/>
          </a:p>
        </p:txBody>
      </p:sp>
      <p:sp>
        <p:nvSpPr>
          <p:cNvPr id="3" name="Content Placeholder 2"/>
          <p:cNvSpPr>
            <a:spLocks noGrp="1"/>
          </p:cNvSpPr>
          <p:nvPr>
            <p:ph sz="quarter" idx="1"/>
          </p:nvPr>
        </p:nvSpPr>
        <p:spPr>
          <a:xfrm>
            <a:off x="609600" y="1600200"/>
            <a:ext cx="5384800" cy="2185988"/>
          </a:xfrm>
          <a:prstGeom prst="rect">
            <a:avLst/>
          </a:prstGeom>
        </p:spPr>
        <p:txBody>
          <a:bodyPr/>
          <a:lstStyle>
            <a:lvl1pPr>
              <a:defRPr>
                <a:latin typeface="Times New Roman" pitchFamily="18" charset="0"/>
                <a:cs typeface="Times New Roman" pitchFamily="18" charset="0"/>
              </a:defRPr>
            </a:lvl1pPr>
            <a:lvl2pPr>
              <a:defRPr>
                <a:latin typeface="Times New Roman" pitchFamily="18" charset="0"/>
                <a:cs typeface="Times New Roman" pitchFamily="18" charset="0"/>
              </a:defRPr>
            </a:lvl2pPr>
            <a:lvl3pPr>
              <a:defRPr>
                <a:latin typeface="Times New Roman" pitchFamily="18" charset="0"/>
                <a:cs typeface="Times New Roman" pitchFamily="18" charset="0"/>
              </a:defRPr>
            </a:lvl3pPr>
            <a:lvl4pPr>
              <a:defRPr>
                <a:latin typeface="Times New Roman" pitchFamily="18" charset="0"/>
                <a:cs typeface="Times New Roman" pitchFamily="18" charset="0"/>
              </a:defRPr>
            </a:lvl4pPr>
            <a:lvl5pPr>
              <a:defRPr>
                <a:latin typeface="Times New Roman" pitchFamily="18" charset="0"/>
                <a:cs typeface="Times New Roman"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quarter" idx="2"/>
          </p:nvPr>
        </p:nvSpPr>
        <p:spPr>
          <a:xfrm>
            <a:off x="6197600" y="1600200"/>
            <a:ext cx="5384800" cy="2185988"/>
          </a:xfrm>
          <a:prstGeom prst="rect">
            <a:avLst/>
          </a:prstGeom>
        </p:spPr>
        <p:txBody>
          <a:bodyPr/>
          <a:lstStyle>
            <a:lvl1pPr>
              <a:defRPr>
                <a:latin typeface="Times New Roman" pitchFamily="18" charset="0"/>
                <a:cs typeface="Times New Roman" pitchFamily="18" charset="0"/>
              </a:defRPr>
            </a:lvl1pPr>
            <a:lvl2pPr>
              <a:defRPr>
                <a:latin typeface="Times New Roman" pitchFamily="18" charset="0"/>
                <a:cs typeface="Times New Roman" pitchFamily="18" charset="0"/>
              </a:defRPr>
            </a:lvl2pPr>
            <a:lvl3pPr>
              <a:defRPr>
                <a:latin typeface="Times New Roman" pitchFamily="18" charset="0"/>
                <a:cs typeface="Times New Roman" pitchFamily="18" charset="0"/>
              </a:defRPr>
            </a:lvl3pPr>
            <a:lvl4pPr>
              <a:defRPr>
                <a:latin typeface="Times New Roman" pitchFamily="18" charset="0"/>
                <a:cs typeface="Times New Roman" pitchFamily="18" charset="0"/>
              </a:defRPr>
            </a:lvl4pPr>
            <a:lvl5pPr>
              <a:defRPr>
                <a:latin typeface="Times New Roman" pitchFamily="18" charset="0"/>
                <a:cs typeface="Times New Roman"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4"/>
          <p:cNvSpPr>
            <a:spLocks noGrp="1"/>
          </p:cNvSpPr>
          <p:nvPr>
            <p:ph sz="quarter" idx="3"/>
          </p:nvPr>
        </p:nvSpPr>
        <p:spPr>
          <a:xfrm>
            <a:off x="609600" y="3938589"/>
            <a:ext cx="5384800" cy="2187575"/>
          </a:xfrm>
          <a:prstGeom prst="rect">
            <a:avLst/>
          </a:prstGeom>
        </p:spPr>
        <p:txBody>
          <a:bodyPr/>
          <a:lstStyle>
            <a:lvl1pPr>
              <a:defRPr>
                <a:latin typeface="Times New Roman" pitchFamily="18" charset="0"/>
                <a:cs typeface="Times New Roman" pitchFamily="18" charset="0"/>
              </a:defRPr>
            </a:lvl1pPr>
            <a:lvl2pPr>
              <a:defRPr>
                <a:latin typeface="Times New Roman" pitchFamily="18" charset="0"/>
                <a:cs typeface="Times New Roman" pitchFamily="18" charset="0"/>
              </a:defRPr>
            </a:lvl2pPr>
            <a:lvl3pPr>
              <a:defRPr>
                <a:latin typeface="Times New Roman" pitchFamily="18" charset="0"/>
                <a:cs typeface="Times New Roman" pitchFamily="18" charset="0"/>
              </a:defRPr>
            </a:lvl3pPr>
            <a:lvl4pPr>
              <a:defRPr>
                <a:latin typeface="Times New Roman" pitchFamily="18" charset="0"/>
                <a:cs typeface="Times New Roman" pitchFamily="18" charset="0"/>
              </a:defRPr>
            </a:lvl4pPr>
            <a:lvl5pPr>
              <a:defRPr>
                <a:latin typeface="Times New Roman" pitchFamily="18" charset="0"/>
                <a:cs typeface="Times New Roman"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197600" y="3938589"/>
            <a:ext cx="5384800" cy="2187575"/>
          </a:xfrm>
          <a:prstGeom prst="rect">
            <a:avLst/>
          </a:prstGeom>
        </p:spPr>
        <p:txBody>
          <a:bodyPr/>
          <a:lstStyle>
            <a:lvl1pPr>
              <a:defRPr>
                <a:latin typeface="Times New Roman" pitchFamily="18" charset="0"/>
                <a:cs typeface="Times New Roman" pitchFamily="18" charset="0"/>
              </a:defRPr>
            </a:lvl1pPr>
            <a:lvl2pPr>
              <a:defRPr>
                <a:latin typeface="Times New Roman" pitchFamily="18" charset="0"/>
                <a:cs typeface="Times New Roman" pitchFamily="18" charset="0"/>
              </a:defRPr>
            </a:lvl2pPr>
            <a:lvl3pPr>
              <a:defRPr>
                <a:latin typeface="Times New Roman" pitchFamily="18" charset="0"/>
                <a:cs typeface="Times New Roman" pitchFamily="18" charset="0"/>
              </a:defRPr>
            </a:lvl3pPr>
            <a:lvl4pPr>
              <a:defRPr>
                <a:latin typeface="Times New Roman" pitchFamily="18" charset="0"/>
                <a:cs typeface="Times New Roman" pitchFamily="18" charset="0"/>
              </a:defRPr>
            </a:lvl4pPr>
            <a:lvl5pPr>
              <a:defRPr>
                <a:latin typeface="Times New Roman" pitchFamily="18" charset="0"/>
                <a:cs typeface="Times New Roman"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289833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3"/>
          <p:cNvSpPr>
            <a:spLocks noGrp="1"/>
          </p:cNvSpPr>
          <p:nvPr>
            <p:ph sz="half" idx="10" hasCustomPrompt="1"/>
          </p:nvPr>
        </p:nvSpPr>
        <p:spPr>
          <a:xfrm>
            <a:off x="7823200" y="2971801"/>
            <a:ext cx="2743200" cy="1905000"/>
          </a:xfrm>
          <a:prstGeom prst="rect">
            <a:avLst/>
          </a:prstGeom>
          <a:solidFill>
            <a:schemeClr val="bg1"/>
          </a:solidFill>
        </p:spPr>
        <p:txBody>
          <a:bodyPr/>
          <a:lstStyle>
            <a:lvl1pPr marL="0" indent="0" algn="ctr">
              <a:buNone/>
              <a:defRPr sz="2800" baseline="0"/>
            </a:lvl1pPr>
            <a:lvl2pPr>
              <a:defRPr sz="2400"/>
            </a:lvl2pPr>
            <a:lvl3pPr>
              <a:defRPr sz="2000"/>
            </a:lvl3pPr>
            <a:lvl4pPr>
              <a:defRPr sz="1800"/>
            </a:lvl4pPr>
            <a:lvl5pPr algn="ctr">
              <a:defRPr sz="1800"/>
            </a:lvl5pPr>
            <a:lvl6pPr>
              <a:defRPr sz="1800"/>
            </a:lvl6pPr>
            <a:lvl7pPr>
              <a:defRPr sz="1800"/>
            </a:lvl7pPr>
            <a:lvl8pPr>
              <a:defRPr sz="1800"/>
            </a:lvl8pPr>
            <a:lvl9pPr>
              <a:defRPr sz="1800"/>
            </a:lvl9pPr>
          </a:lstStyle>
          <a:p>
            <a:pPr lvl="0"/>
            <a:r>
              <a:rPr lang="en-US" dirty="0"/>
              <a:t>Enter text or graphic here</a:t>
            </a:r>
          </a:p>
        </p:txBody>
      </p:sp>
    </p:spTree>
    <p:extLst>
      <p:ext uri="{BB962C8B-B14F-4D97-AF65-F5344CB8AC3E}">
        <p14:creationId xmlns:p14="http://schemas.microsoft.com/office/powerpoint/2010/main" val="2849261689"/>
      </p:ext>
    </p:extLst>
  </p:cSld>
  <p:clrMapOvr>
    <a:masterClrMapping/>
  </p:clrMapOvr>
  <p:transition spd="slow">
    <p:fade thruBlk="1"/>
  </p:transition>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5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447801"/>
            <a:ext cx="5386917" cy="72707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3"/>
          <p:cNvSpPr>
            <a:spLocks noGrp="1"/>
          </p:cNvSpPr>
          <p:nvPr>
            <p:ph sz="half" idx="10" hasCustomPrompt="1"/>
          </p:nvPr>
        </p:nvSpPr>
        <p:spPr>
          <a:xfrm>
            <a:off x="7823200" y="2971801"/>
            <a:ext cx="2743200" cy="1905000"/>
          </a:xfrm>
          <a:prstGeom prst="rect">
            <a:avLst/>
          </a:prstGeom>
          <a:solidFill>
            <a:schemeClr val="bg1"/>
          </a:solidFill>
        </p:spPr>
        <p:txBody>
          <a:bodyPr/>
          <a:lstStyle>
            <a:lvl1pPr marL="0" indent="0" algn="ctr">
              <a:buNone/>
              <a:defRPr sz="2800" baseline="0"/>
            </a:lvl1pPr>
            <a:lvl2pPr>
              <a:defRPr sz="2400"/>
            </a:lvl2pPr>
            <a:lvl3pPr>
              <a:defRPr sz="2000"/>
            </a:lvl3pPr>
            <a:lvl4pPr>
              <a:defRPr sz="1800"/>
            </a:lvl4pPr>
            <a:lvl5pPr algn="ctr">
              <a:defRPr sz="1800"/>
            </a:lvl5pPr>
            <a:lvl6pPr>
              <a:defRPr sz="1800"/>
            </a:lvl6pPr>
            <a:lvl7pPr>
              <a:defRPr sz="1800"/>
            </a:lvl7pPr>
            <a:lvl8pPr>
              <a:defRPr sz="1800"/>
            </a:lvl8pPr>
            <a:lvl9pPr>
              <a:defRPr sz="1800"/>
            </a:lvl9pPr>
          </a:lstStyle>
          <a:p>
            <a:pPr lvl="0"/>
            <a:r>
              <a:rPr lang="en-US" dirty="0"/>
              <a:t>Enter text or graphic here</a:t>
            </a:r>
          </a:p>
        </p:txBody>
      </p:sp>
    </p:spTree>
    <p:extLst>
      <p:ext uri="{BB962C8B-B14F-4D97-AF65-F5344CB8AC3E}">
        <p14:creationId xmlns:p14="http://schemas.microsoft.com/office/powerpoint/2010/main" val="1590659367"/>
      </p:ext>
    </p:extLst>
  </p:cSld>
  <p:clrMapOvr>
    <a:masterClrMapping/>
  </p:clrMapOvr>
  <p:transition spd="slow">
    <p:fade thruBlk="1"/>
  </p:transition>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6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4" name="Content Placeholder 3"/>
          <p:cNvSpPr>
            <a:spLocks noGrp="1"/>
          </p:cNvSpPr>
          <p:nvPr>
            <p:ph sz="half" idx="10" hasCustomPrompt="1"/>
          </p:nvPr>
        </p:nvSpPr>
        <p:spPr>
          <a:xfrm>
            <a:off x="7823200" y="2971801"/>
            <a:ext cx="2743200" cy="1905000"/>
          </a:xfrm>
          <a:prstGeom prst="rect">
            <a:avLst/>
          </a:prstGeom>
          <a:solidFill>
            <a:schemeClr val="bg1"/>
          </a:solidFill>
        </p:spPr>
        <p:txBody>
          <a:bodyPr/>
          <a:lstStyle>
            <a:lvl1pPr marL="0" indent="0" algn="ctr">
              <a:buNone/>
              <a:defRPr sz="2800" baseline="0"/>
            </a:lvl1pPr>
            <a:lvl2pPr>
              <a:defRPr sz="2400"/>
            </a:lvl2pPr>
            <a:lvl3pPr>
              <a:defRPr sz="2000"/>
            </a:lvl3pPr>
            <a:lvl4pPr>
              <a:defRPr sz="1800"/>
            </a:lvl4pPr>
            <a:lvl5pPr algn="ctr">
              <a:defRPr sz="1800"/>
            </a:lvl5pPr>
            <a:lvl6pPr>
              <a:defRPr sz="1800"/>
            </a:lvl6pPr>
            <a:lvl7pPr>
              <a:defRPr sz="1800"/>
            </a:lvl7pPr>
            <a:lvl8pPr>
              <a:defRPr sz="1800"/>
            </a:lvl8pPr>
            <a:lvl9pPr>
              <a:defRPr sz="1800"/>
            </a:lvl9pPr>
          </a:lstStyle>
          <a:p>
            <a:pPr lvl="0"/>
            <a:r>
              <a:rPr lang="en-US" dirty="0"/>
              <a:t>Enter text or graphic here</a:t>
            </a:r>
          </a:p>
        </p:txBody>
      </p:sp>
    </p:spTree>
    <p:extLst>
      <p:ext uri="{BB962C8B-B14F-4D97-AF65-F5344CB8AC3E}">
        <p14:creationId xmlns:p14="http://schemas.microsoft.com/office/powerpoint/2010/main" val="4241171307"/>
      </p:ext>
    </p:extLst>
  </p:cSld>
  <p:clrMapOvr>
    <a:masterClrMapping/>
  </p:clrMapOvr>
  <p:transition spd="slow">
    <p:fade thruBlk="1"/>
  </p:transition>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7_Custom Layout">
    <p:spTree>
      <p:nvGrpSpPr>
        <p:cNvPr id="1" name=""/>
        <p:cNvGrpSpPr/>
        <p:nvPr/>
      </p:nvGrpSpPr>
      <p:grpSpPr>
        <a:xfrm>
          <a:off x="0" y="0"/>
          <a:ext cx="0" cy="0"/>
          <a:chOff x="0" y="0"/>
          <a:chExt cx="0" cy="0"/>
        </a:xfrm>
      </p:grpSpPr>
      <p:sp>
        <p:nvSpPr>
          <p:cNvPr id="3" name="Content Placeholder 3"/>
          <p:cNvSpPr>
            <a:spLocks noGrp="1"/>
          </p:cNvSpPr>
          <p:nvPr>
            <p:ph sz="half" idx="10" hasCustomPrompt="1"/>
          </p:nvPr>
        </p:nvSpPr>
        <p:spPr>
          <a:xfrm>
            <a:off x="7823200" y="2971801"/>
            <a:ext cx="2743200" cy="1905000"/>
          </a:xfrm>
          <a:prstGeom prst="rect">
            <a:avLst/>
          </a:prstGeom>
          <a:solidFill>
            <a:schemeClr val="bg1"/>
          </a:solidFill>
        </p:spPr>
        <p:txBody>
          <a:bodyPr/>
          <a:lstStyle>
            <a:lvl1pPr marL="0" indent="0" algn="ctr">
              <a:buNone/>
              <a:defRPr sz="2800" baseline="0"/>
            </a:lvl1pPr>
            <a:lvl2pPr>
              <a:defRPr sz="2400"/>
            </a:lvl2pPr>
            <a:lvl3pPr>
              <a:defRPr sz="2000"/>
            </a:lvl3pPr>
            <a:lvl4pPr>
              <a:defRPr sz="1800"/>
            </a:lvl4pPr>
            <a:lvl5pPr algn="ctr">
              <a:defRPr sz="1800"/>
            </a:lvl5pPr>
            <a:lvl6pPr>
              <a:defRPr sz="1800"/>
            </a:lvl6pPr>
            <a:lvl7pPr>
              <a:defRPr sz="1800"/>
            </a:lvl7pPr>
            <a:lvl8pPr>
              <a:defRPr sz="1800"/>
            </a:lvl8pPr>
            <a:lvl9pPr>
              <a:defRPr sz="1800"/>
            </a:lvl9pPr>
          </a:lstStyle>
          <a:p>
            <a:pPr lvl="0"/>
            <a:r>
              <a:rPr lang="en-US" dirty="0"/>
              <a:t>Enter text or graphic here</a:t>
            </a:r>
          </a:p>
        </p:txBody>
      </p:sp>
    </p:spTree>
    <p:extLst>
      <p:ext uri="{BB962C8B-B14F-4D97-AF65-F5344CB8AC3E}">
        <p14:creationId xmlns:p14="http://schemas.microsoft.com/office/powerpoint/2010/main" val="907410517"/>
      </p:ext>
    </p:extLst>
  </p:cSld>
  <p:clrMapOvr>
    <a:masterClrMapping/>
  </p:clrMapOvr>
  <p:transition spd="slow">
    <p:fade thruBlk="1"/>
  </p:transition>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8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a:t>Click to edit Master title style</a:t>
            </a:r>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Content Placeholder 3"/>
          <p:cNvSpPr>
            <a:spLocks noGrp="1"/>
          </p:cNvSpPr>
          <p:nvPr>
            <p:ph sz="half" idx="10" hasCustomPrompt="1"/>
          </p:nvPr>
        </p:nvSpPr>
        <p:spPr>
          <a:xfrm>
            <a:off x="7823200" y="2971801"/>
            <a:ext cx="2743200" cy="1905000"/>
          </a:xfrm>
          <a:prstGeom prst="rect">
            <a:avLst/>
          </a:prstGeom>
          <a:solidFill>
            <a:schemeClr val="bg1"/>
          </a:solidFill>
        </p:spPr>
        <p:txBody>
          <a:bodyPr/>
          <a:lstStyle>
            <a:lvl1pPr marL="0" indent="0" algn="ctr">
              <a:buNone/>
              <a:defRPr sz="2800" baseline="0"/>
            </a:lvl1pPr>
            <a:lvl2pPr>
              <a:defRPr sz="2400"/>
            </a:lvl2pPr>
            <a:lvl3pPr>
              <a:defRPr sz="2000"/>
            </a:lvl3pPr>
            <a:lvl4pPr>
              <a:defRPr sz="1800"/>
            </a:lvl4pPr>
            <a:lvl5pPr algn="ctr">
              <a:defRPr sz="1800"/>
            </a:lvl5pPr>
            <a:lvl6pPr>
              <a:defRPr sz="1800"/>
            </a:lvl6pPr>
            <a:lvl7pPr>
              <a:defRPr sz="1800"/>
            </a:lvl7pPr>
            <a:lvl8pPr>
              <a:defRPr sz="1800"/>
            </a:lvl8pPr>
            <a:lvl9pPr>
              <a:defRPr sz="1800"/>
            </a:lvl9pPr>
          </a:lstStyle>
          <a:p>
            <a:pPr lvl="0"/>
            <a:r>
              <a:rPr lang="en-US" dirty="0"/>
              <a:t>Enter text or graphic here</a:t>
            </a:r>
          </a:p>
        </p:txBody>
      </p:sp>
    </p:spTree>
    <p:extLst>
      <p:ext uri="{BB962C8B-B14F-4D97-AF65-F5344CB8AC3E}">
        <p14:creationId xmlns:p14="http://schemas.microsoft.com/office/powerpoint/2010/main" val="3760328952"/>
      </p:ext>
    </p:extLst>
  </p:cSld>
  <p:clrMapOvr>
    <a:masterClrMapping/>
  </p:clrMapOvr>
  <p:transition spd="slow">
    <p:fade thruBlk="1"/>
  </p:transition>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9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219200" y="4800600"/>
            <a:ext cx="5181600" cy="566738"/>
          </a:xfrm>
          <a:prstGeom prst="rect">
            <a:avLst/>
          </a:prstGeom>
        </p:spPr>
        <p:txBody>
          <a:bodyPr anchor="b"/>
          <a:lstStyle>
            <a:lvl1pPr algn="l">
              <a:defRPr sz="2000" b="1"/>
            </a:lvl1pPr>
          </a:lstStyle>
          <a:p>
            <a:r>
              <a:rPr lang="en-US"/>
              <a:t>Click to edit Master title style</a:t>
            </a:r>
            <a:endParaRPr lang="en-US" dirty="0"/>
          </a:p>
        </p:txBody>
      </p:sp>
      <p:sp>
        <p:nvSpPr>
          <p:cNvPr id="3" name="Picture Placeholder 2"/>
          <p:cNvSpPr>
            <a:spLocks noGrp="1"/>
          </p:cNvSpPr>
          <p:nvPr>
            <p:ph type="pic" idx="1"/>
          </p:nvPr>
        </p:nvSpPr>
        <p:spPr>
          <a:xfrm>
            <a:off x="1219200" y="612775"/>
            <a:ext cx="5181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219200" y="5367338"/>
            <a:ext cx="5181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Content Placeholder 3"/>
          <p:cNvSpPr>
            <a:spLocks noGrp="1"/>
          </p:cNvSpPr>
          <p:nvPr>
            <p:ph sz="half" idx="10" hasCustomPrompt="1"/>
          </p:nvPr>
        </p:nvSpPr>
        <p:spPr>
          <a:xfrm>
            <a:off x="7823200" y="2971801"/>
            <a:ext cx="2743200" cy="1905000"/>
          </a:xfrm>
          <a:prstGeom prst="rect">
            <a:avLst/>
          </a:prstGeom>
          <a:solidFill>
            <a:schemeClr val="bg1"/>
          </a:solidFill>
        </p:spPr>
        <p:txBody>
          <a:bodyPr/>
          <a:lstStyle>
            <a:lvl1pPr marL="0" indent="0" algn="ctr">
              <a:buNone/>
              <a:defRPr sz="2800" baseline="0"/>
            </a:lvl1pPr>
            <a:lvl2pPr>
              <a:defRPr sz="2400"/>
            </a:lvl2pPr>
            <a:lvl3pPr>
              <a:defRPr sz="2000"/>
            </a:lvl3pPr>
            <a:lvl4pPr>
              <a:defRPr sz="1800"/>
            </a:lvl4pPr>
            <a:lvl5pPr algn="ctr">
              <a:defRPr sz="1800"/>
            </a:lvl5pPr>
            <a:lvl6pPr>
              <a:defRPr sz="1800"/>
            </a:lvl6pPr>
            <a:lvl7pPr>
              <a:defRPr sz="1800"/>
            </a:lvl7pPr>
            <a:lvl8pPr>
              <a:defRPr sz="1800"/>
            </a:lvl8pPr>
            <a:lvl9pPr>
              <a:defRPr sz="1800"/>
            </a:lvl9pPr>
          </a:lstStyle>
          <a:p>
            <a:pPr lvl="0"/>
            <a:r>
              <a:rPr lang="en-US" dirty="0"/>
              <a:t>Enter text or graphic here</a:t>
            </a:r>
          </a:p>
        </p:txBody>
      </p:sp>
    </p:spTree>
    <p:extLst>
      <p:ext uri="{BB962C8B-B14F-4D97-AF65-F5344CB8AC3E}">
        <p14:creationId xmlns:p14="http://schemas.microsoft.com/office/powerpoint/2010/main" val="2159339453"/>
      </p:ext>
    </p:extLst>
  </p:cSld>
  <p:clrMapOvr>
    <a:masterClrMapping/>
  </p:clrMapOvr>
  <p:transition spd="slow">
    <p:fade thruBlk="1"/>
  </p:transition>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1"/>
            <a:ext cx="5994400" cy="4525963"/>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3"/>
          <p:cNvSpPr>
            <a:spLocks noGrp="1"/>
          </p:cNvSpPr>
          <p:nvPr>
            <p:ph sz="half" idx="10" hasCustomPrompt="1"/>
          </p:nvPr>
        </p:nvSpPr>
        <p:spPr>
          <a:xfrm>
            <a:off x="7823200" y="2971801"/>
            <a:ext cx="2743200" cy="1905000"/>
          </a:xfrm>
          <a:prstGeom prst="rect">
            <a:avLst/>
          </a:prstGeom>
          <a:solidFill>
            <a:schemeClr val="bg1"/>
          </a:solidFill>
        </p:spPr>
        <p:txBody>
          <a:bodyPr/>
          <a:lstStyle>
            <a:lvl1pPr marL="0" indent="0" algn="ctr">
              <a:buNone/>
              <a:defRPr sz="2800" baseline="0"/>
            </a:lvl1pPr>
            <a:lvl2pPr>
              <a:defRPr sz="2400"/>
            </a:lvl2pPr>
            <a:lvl3pPr>
              <a:defRPr sz="2000"/>
            </a:lvl3pPr>
            <a:lvl4pPr>
              <a:defRPr sz="1800"/>
            </a:lvl4pPr>
            <a:lvl5pPr algn="ctr">
              <a:defRPr sz="1800"/>
            </a:lvl5pPr>
            <a:lvl6pPr>
              <a:defRPr sz="1800"/>
            </a:lvl6pPr>
            <a:lvl7pPr>
              <a:defRPr sz="1800"/>
            </a:lvl7pPr>
            <a:lvl8pPr>
              <a:defRPr sz="1800"/>
            </a:lvl8pPr>
            <a:lvl9pPr>
              <a:defRPr sz="1800"/>
            </a:lvl9pPr>
          </a:lstStyle>
          <a:p>
            <a:pPr lvl="0"/>
            <a:r>
              <a:rPr lang="en-US" dirty="0"/>
              <a:t>Enter text or graphic here</a:t>
            </a:r>
          </a:p>
        </p:txBody>
      </p:sp>
    </p:spTree>
    <p:extLst>
      <p:ext uri="{BB962C8B-B14F-4D97-AF65-F5344CB8AC3E}">
        <p14:creationId xmlns:p14="http://schemas.microsoft.com/office/powerpoint/2010/main" val="3253401320"/>
      </p:ext>
    </p:extLst>
  </p:cSld>
  <p:clrMapOvr>
    <a:masterClrMapping/>
  </p:clrMapOvr>
  <p:transition spd="slow">
    <p:fade thruBlk="1"/>
  </p:transition>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atin typeface="Times New Roman" pitchFamily="18" charset="0"/>
                <a:cs typeface="Times New Roman" pitchFamily="18" charset="0"/>
              </a:defRPr>
            </a:lvl1pPr>
          </a:lstStyle>
          <a:p>
            <a:r>
              <a:rPr lang="en-US"/>
              <a:t>Click to edit Master title style</a:t>
            </a:r>
            <a:endParaRPr lang="en-US" dirty="0"/>
          </a:p>
        </p:txBody>
      </p:sp>
      <p:sp>
        <p:nvSpPr>
          <p:cNvPr id="3" name="Content Placeholder 2"/>
          <p:cNvSpPr>
            <a:spLocks noGrp="1"/>
          </p:cNvSpPr>
          <p:nvPr>
            <p:ph idx="1"/>
          </p:nvPr>
        </p:nvSpPr>
        <p:spPr>
          <a:xfrm>
            <a:off x="609600" y="1600201"/>
            <a:ext cx="10972800" cy="4525963"/>
          </a:xfrm>
          <a:prstGeom prst="rect">
            <a:avLst/>
          </a:prstGeom>
        </p:spPr>
        <p:txBody>
          <a:bodyPr/>
          <a:lstStyle>
            <a:lvl1pPr>
              <a:defRPr>
                <a:latin typeface="Times New Roman" pitchFamily="18" charset="0"/>
                <a:cs typeface="Times New Roman" pitchFamily="18" charset="0"/>
              </a:defRPr>
            </a:lvl1pPr>
            <a:lvl2pPr>
              <a:defRPr>
                <a:latin typeface="Times New Roman" pitchFamily="18" charset="0"/>
                <a:cs typeface="Times New Roman" pitchFamily="18" charset="0"/>
              </a:defRPr>
            </a:lvl2pPr>
            <a:lvl3pPr>
              <a:defRPr>
                <a:latin typeface="Times New Roman" pitchFamily="18" charset="0"/>
                <a:cs typeface="Times New Roman" pitchFamily="18" charset="0"/>
              </a:defRPr>
            </a:lvl3pPr>
            <a:lvl4pPr>
              <a:defRPr>
                <a:latin typeface="Times New Roman" pitchFamily="18" charset="0"/>
                <a:cs typeface="Times New Roman" pitchFamily="18" charset="0"/>
              </a:defRPr>
            </a:lvl4pPr>
            <a:lvl5pPr>
              <a:defRPr>
                <a:latin typeface="Times New Roman" pitchFamily="18" charset="0"/>
                <a:cs typeface="Times New Roman" pitchFamily="18"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041131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2"/>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smtClean="0"/>
              <a:t>10/24/2017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837033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atin typeface="Times New Roman" pitchFamily="18" charset="0"/>
                <a:cs typeface="Times New Roman" pitchFamily="18" charset="0"/>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atin typeface="Times New Roman" pitchFamily="18" charset="0"/>
                <a:cs typeface="Times New Roman" pitchFamily="18"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Tree>
    <p:extLst>
      <p:ext uri="{BB962C8B-B14F-4D97-AF65-F5344CB8AC3E}">
        <p14:creationId xmlns:p14="http://schemas.microsoft.com/office/powerpoint/2010/main" val="3495916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atin typeface="Times New Roman" pitchFamily="18" charset="0"/>
                <a:cs typeface="Times New Roman" pitchFamily="18" charset="0"/>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atin typeface="Times New Roman" pitchFamily="18" charset="0"/>
                <a:cs typeface="Times New Roman" pitchFamily="18" charset="0"/>
              </a:defRPr>
            </a:lvl1pPr>
            <a:lvl2pPr>
              <a:defRPr sz="2400">
                <a:latin typeface="Times New Roman" pitchFamily="18" charset="0"/>
                <a:cs typeface="Times New Roman" pitchFamily="18" charset="0"/>
              </a:defRPr>
            </a:lvl2pPr>
            <a:lvl3pPr>
              <a:defRPr sz="2000">
                <a:latin typeface="Times New Roman" pitchFamily="18" charset="0"/>
                <a:cs typeface="Times New Roman" pitchFamily="18" charset="0"/>
              </a:defRPr>
            </a:lvl3pPr>
            <a:lvl4pPr>
              <a:defRPr sz="1800">
                <a:latin typeface="Times New Roman" pitchFamily="18" charset="0"/>
                <a:cs typeface="Times New Roman" pitchFamily="18" charset="0"/>
              </a:defRPr>
            </a:lvl4pPr>
            <a:lvl5pPr>
              <a:defRPr sz="1800">
                <a:latin typeface="Times New Roman" pitchFamily="18" charset="0"/>
                <a:cs typeface="Times New Roman" pitchFamily="18"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atin typeface="Times New Roman" pitchFamily="18" charset="0"/>
                <a:cs typeface="Times New Roman" pitchFamily="18" charset="0"/>
              </a:defRPr>
            </a:lvl1pPr>
            <a:lvl2pPr>
              <a:defRPr sz="2400">
                <a:latin typeface="Times New Roman" pitchFamily="18" charset="0"/>
                <a:cs typeface="Times New Roman" pitchFamily="18" charset="0"/>
              </a:defRPr>
            </a:lvl2pPr>
            <a:lvl3pPr>
              <a:defRPr sz="2000">
                <a:latin typeface="Times New Roman" pitchFamily="18" charset="0"/>
                <a:cs typeface="Times New Roman" pitchFamily="18" charset="0"/>
              </a:defRPr>
            </a:lvl3pPr>
            <a:lvl4pPr>
              <a:defRPr sz="1800">
                <a:latin typeface="Times New Roman" pitchFamily="18" charset="0"/>
                <a:cs typeface="Times New Roman" pitchFamily="18" charset="0"/>
              </a:defRPr>
            </a:lvl4pPr>
            <a:lvl5pPr>
              <a:defRPr sz="1800">
                <a:latin typeface="Times New Roman" pitchFamily="18" charset="0"/>
                <a:cs typeface="Times New Roman" pitchFamily="18"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48293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atin typeface="Times New Roman" pitchFamily="18" charset="0"/>
                <a:cs typeface="Times New Roman" pitchFamily="18" charset="0"/>
              </a:defRPr>
            </a:lvl1pPr>
          </a:lstStyle>
          <a:p>
            <a:r>
              <a:rPr lang="en-US"/>
              <a:t>Click to edit Master title style</a:t>
            </a:r>
            <a:endParaRPr lang="en-US" dirty="0"/>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atin typeface="Times New Roman" pitchFamily="18" charset="0"/>
                <a:cs typeface="Times New Roman"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atin typeface="Times New Roman" pitchFamily="18" charset="0"/>
                <a:cs typeface="Times New Roman" pitchFamily="18" charset="0"/>
              </a:defRPr>
            </a:lvl1pPr>
            <a:lvl2pPr>
              <a:defRPr sz="2000">
                <a:latin typeface="Times New Roman" pitchFamily="18" charset="0"/>
                <a:cs typeface="Times New Roman" pitchFamily="18" charset="0"/>
              </a:defRPr>
            </a:lvl2pPr>
            <a:lvl3pPr>
              <a:defRPr sz="1800">
                <a:latin typeface="Times New Roman" pitchFamily="18" charset="0"/>
                <a:cs typeface="Times New Roman" pitchFamily="18" charset="0"/>
              </a:defRPr>
            </a:lvl3pPr>
            <a:lvl4pPr>
              <a:defRPr sz="1600">
                <a:latin typeface="Times New Roman" pitchFamily="18" charset="0"/>
                <a:cs typeface="Times New Roman" pitchFamily="18" charset="0"/>
              </a:defRPr>
            </a:lvl4pPr>
            <a:lvl5pPr>
              <a:defRPr sz="1600">
                <a:latin typeface="Times New Roman" pitchFamily="18" charset="0"/>
                <a:cs typeface="Times New Roman" pitchFamily="18" charset="0"/>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atin typeface="Times New Roman" pitchFamily="18" charset="0"/>
                <a:cs typeface="Times New Roman"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atin typeface="Times New Roman" pitchFamily="18" charset="0"/>
                <a:cs typeface="Times New Roman" pitchFamily="18" charset="0"/>
              </a:defRPr>
            </a:lvl1pPr>
            <a:lvl2pPr>
              <a:defRPr sz="2000">
                <a:latin typeface="Times New Roman" pitchFamily="18" charset="0"/>
                <a:cs typeface="Times New Roman" pitchFamily="18" charset="0"/>
              </a:defRPr>
            </a:lvl2pPr>
            <a:lvl3pPr>
              <a:defRPr sz="1800">
                <a:latin typeface="Times New Roman" pitchFamily="18" charset="0"/>
                <a:cs typeface="Times New Roman" pitchFamily="18" charset="0"/>
              </a:defRPr>
            </a:lvl3pPr>
            <a:lvl4pPr>
              <a:defRPr sz="1600">
                <a:latin typeface="Times New Roman" pitchFamily="18" charset="0"/>
                <a:cs typeface="Times New Roman" pitchFamily="18" charset="0"/>
              </a:defRPr>
            </a:lvl4pPr>
            <a:lvl5pPr>
              <a:defRPr sz="1600">
                <a:latin typeface="Times New Roman" pitchFamily="18" charset="0"/>
                <a:cs typeface="Times New Roman" pitchFamily="18" charset="0"/>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04433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atin typeface="Times New Roman" pitchFamily="18" charset="0"/>
                <a:cs typeface="Times New Roman" pitchFamily="18" charset="0"/>
              </a:defRPr>
            </a:lvl1pPr>
          </a:lstStyle>
          <a:p>
            <a:r>
              <a:rPr lang="en-US"/>
              <a:t>Click to edit Master title style</a:t>
            </a:r>
            <a:endParaRPr lang="en-US" dirty="0"/>
          </a:p>
        </p:txBody>
      </p:sp>
    </p:spTree>
    <p:extLst>
      <p:ext uri="{BB962C8B-B14F-4D97-AF65-F5344CB8AC3E}">
        <p14:creationId xmlns:p14="http://schemas.microsoft.com/office/powerpoint/2010/main" val="847956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9857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atin typeface="Times New Roman" pitchFamily="18" charset="0"/>
                <a:cs typeface="Times New Roman" pitchFamily="18" charset="0"/>
              </a:defRPr>
            </a:lvl1pPr>
          </a:lstStyle>
          <a:p>
            <a:r>
              <a:rPr lang="en-US"/>
              <a:t>Click to edit Master title style</a:t>
            </a:r>
            <a:endParaRPr lang="en-US" dirty="0"/>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atin typeface="Times New Roman" pitchFamily="18" charset="0"/>
                <a:cs typeface="Times New Roman" pitchFamily="18" charset="0"/>
              </a:defRPr>
            </a:lvl1pPr>
            <a:lvl2pPr>
              <a:defRPr sz="2800">
                <a:latin typeface="Times New Roman" pitchFamily="18" charset="0"/>
                <a:cs typeface="Times New Roman" pitchFamily="18" charset="0"/>
              </a:defRPr>
            </a:lvl2pPr>
            <a:lvl3pPr>
              <a:defRPr sz="2400">
                <a:latin typeface="Times New Roman" pitchFamily="18" charset="0"/>
                <a:cs typeface="Times New Roman" pitchFamily="18" charset="0"/>
              </a:defRPr>
            </a:lvl3pPr>
            <a:lvl4pPr>
              <a:defRPr sz="2000">
                <a:latin typeface="Times New Roman" pitchFamily="18" charset="0"/>
                <a:cs typeface="Times New Roman" pitchFamily="18" charset="0"/>
              </a:defRPr>
            </a:lvl4pPr>
            <a:lvl5pPr>
              <a:defRPr sz="2000">
                <a:latin typeface="Times New Roman" pitchFamily="18" charset="0"/>
                <a:cs typeface="Times New Roman" pitchFamily="18" charset="0"/>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atin typeface="Times New Roman" pitchFamily="18" charset="0"/>
                <a:cs typeface="Times New Roman"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961178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atin typeface="Times New Roman" pitchFamily="18" charset="0"/>
                <a:cs typeface="Times New Roman" pitchFamily="18" charset="0"/>
              </a:defRPr>
            </a:lvl1pPr>
          </a:lstStyle>
          <a:p>
            <a:r>
              <a:rPr lang="en-US"/>
              <a:t>Click to edit Master title style</a:t>
            </a:r>
            <a:endParaRPr lang="en-US" dirty="0"/>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atin typeface="Times New Roman" pitchFamily="18" charset="0"/>
                <a:cs typeface="Times New Roman" pitchFamily="18"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atin typeface="Times New Roman" pitchFamily="18" charset="0"/>
                <a:cs typeface="Times New Roman"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28743247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53"/>
          <p:cNvSpPr>
            <a:spLocks noChangeArrowheads="1"/>
          </p:cNvSpPr>
          <p:nvPr/>
        </p:nvSpPr>
        <p:spPr bwMode="auto">
          <a:xfrm>
            <a:off x="0" y="0"/>
            <a:ext cx="914400" cy="6858000"/>
          </a:xfrm>
          <a:prstGeom prst="rect">
            <a:avLst/>
          </a:prstGeom>
          <a:solidFill>
            <a:srgbClr val="FF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sz="1800"/>
          </a:p>
        </p:txBody>
      </p:sp>
      <p:sp>
        <p:nvSpPr>
          <p:cNvPr id="1027" name="Rectangle 54"/>
          <p:cNvSpPr>
            <a:spLocks noChangeArrowheads="1"/>
          </p:cNvSpPr>
          <p:nvPr/>
        </p:nvSpPr>
        <p:spPr bwMode="auto">
          <a:xfrm>
            <a:off x="508000" y="0"/>
            <a:ext cx="508000" cy="6858000"/>
          </a:xfrm>
          <a:prstGeom prst="rect">
            <a:avLst/>
          </a:prstGeom>
          <a:solidFill>
            <a:srgbClr val="C0C0C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sz="1800"/>
          </a:p>
        </p:txBody>
      </p:sp>
      <p:pic>
        <p:nvPicPr>
          <p:cNvPr id="1028" name="Picture 12" descr="CI Formal Logo_1B grad.jpg"/>
          <p:cNvPicPr>
            <a:picLocks noChangeAspect="1"/>
          </p:cNvPicPr>
          <p:nvPr/>
        </p:nvPicPr>
        <p:blipFill>
          <a:blip r:embed="rId22">
            <a:extLst>
              <a:ext uri="{28A0092B-C50C-407E-A947-70E740481C1C}">
                <a14:useLocalDpi xmlns:a14="http://schemas.microsoft.com/office/drawing/2010/main" val="0"/>
              </a:ext>
            </a:extLst>
          </a:blip>
          <a:srcRect/>
          <a:stretch>
            <a:fillRect/>
          </a:stretch>
        </p:blipFill>
        <p:spPr bwMode="auto">
          <a:xfrm>
            <a:off x="1320801" y="5867400"/>
            <a:ext cx="3365500" cy="60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465529055"/>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 id="2147483864" r:id="rId12"/>
    <p:sldLayoutId id="2147483865" r:id="rId13"/>
    <p:sldLayoutId id="2147483866" r:id="rId14"/>
    <p:sldLayoutId id="2147483867" r:id="rId15"/>
    <p:sldLayoutId id="2147483868" r:id="rId16"/>
    <p:sldLayoutId id="2147483869" r:id="rId17"/>
    <p:sldLayoutId id="2147483870" r:id="rId18"/>
    <p:sldLayoutId id="2147483871" r:id="rId19"/>
    <p:sldLayoutId id="2147483872" r:id="rId20"/>
  </p:sldLayoutIdLst>
  <p:transition spd="slow">
    <p:fade thruBlk="1"/>
  </p:transition>
  <p:hf sldNum="0" hdr="0" ftr="0" dt="0"/>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omic Sans MS" pitchFamily="66" charset="0"/>
        </a:defRPr>
      </a:lvl2pPr>
      <a:lvl3pPr algn="ctr" rtl="0" eaLnBrk="1" fontAlgn="base" hangingPunct="1">
        <a:spcBef>
          <a:spcPct val="0"/>
        </a:spcBef>
        <a:spcAft>
          <a:spcPct val="0"/>
        </a:spcAft>
        <a:defRPr sz="4400">
          <a:solidFill>
            <a:schemeClr val="tx1"/>
          </a:solidFill>
          <a:latin typeface="Comic Sans MS" pitchFamily="66" charset="0"/>
        </a:defRPr>
      </a:lvl3pPr>
      <a:lvl4pPr algn="ctr" rtl="0" eaLnBrk="1" fontAlgn="base" hangingPunct="1">
        <a:spcBef>
          <a:spcPct val="0"/>
        </a:spcBef>
        <a:spcAft>
          <a:spcPct val="0"/>
        </a:spcAft>
        <a:defRPr sz="4400">
          <a:solidFill>
            <a:schemeClr val="tx1"/>
          </a:solidFill>
          <a:latin typeface="Comic Sans MS" pitchFamily="66" charset="0"/>
        </a:defRPr>
      </a:lvl4pPr>
      <a:lvl5pPr algn="ctr" rtl="0" eaLnBrk="1" fontAlgn="base" hangingPunct="1">
        <a:spcBef>
          <a:spcPct val="0"/>
        </a:spcBef>
        <a:spcAft>
          <a:spcPct val="0"/>
        </a:spcAft>
        <a:defRPr sz="4400">
          <a:solidFill>
            <a:schemeClr val="tx1"/>
          </a:solidFill>
          <a:latin typeface="Comic Sans MS" pitchFamily="66" charset="0"/>
        </a:defRPr>
      </a:lvl5pPr>
      <a:lvl6pPr marL="457200" algn="ctr" rtl="0" eaLnBrk="1" fontAlgn="base" hangingPunct="1">
        <a:spcBef>
          <a:spcPct val="0"/>
        </a:spcBef>
        <a:spcAft>
          <a:spcPct val="0"/>
        </a:spcAft>
        <a:defRPr sz="4400">
          <a:solidFill>
            <a:schemeClr val="tx1"/>
          </a:solidFill>
          <a:latin typeface="Comic Sans MS" pitchFamily="66" charset="0"/>
        </a:defRPr>
      </a:lvl6pPr>
      <a:lvl7pPr marL="914400" algn="ctr" rtl="0" eaLnBrk="1" fontAlgn="base" hangingPunct="1">
        <a:spcBef>
          <a:spcPct val="0"/>
        </a:spcBef>
        <a:spcAft>
          <a:spcPct val="0"/>
        </a:spcAft>
        <a:defRPr sz="4400">
          <a:solidFill>
            <a:schemeClr val="tx1"/>
          </a:solidFill>
          <a:latin typeface="Comic Sans MS" pitchFamily="66" charset="0"/>
        </a:defRPr>
      </a:lvl7pPr>
      <a:lvl8pPr marL="1371600" algn="ctr" rtl="0" eaLnBrk="1" fontAlgn="base" hangingPunct="1">
        <a:spcBef>
          <a:spcPct val="0"/>
        </a:spcBef>
        <a:spcAft>
          <a:spcPct val="0"/>
        </a:spcAft>
        <a:defRPr sz="4400">
          <a:solidFill>
            <a:schemeClr val="tx1"/>
          </a:solidFill>
          <a:latin typeface="Comic Sans MS" pitchFamily="66" charset="0"/>
        </a:defRPr>
      </a:lvl8pPr>
      <a:lvl9pPr marL="1828800" algn="ctr" rtl="0" eaLnBrk="1" fontAlgn="base" hangingPunct="1">
        <a:spcBef>
          <a:spcPct val="0"/>
        </a:spcBef>
        <a:spcAft>
          <a:spcPct val="0"/>
        </a:spcAft>
        <a:defRPr sz="4400">
          <a:solidFill>
            <a:schemeClr val="tx1"/>
          </a:solidFill>
          <a:latin typeface="Comic Sans MS" pitchFamily="66"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4294967295"/>
          </p:nvPr>
        </p:nvSpPr>
        <p:spPr>
          <a:xfrm>
            <a:off x="1179659" y="4033178"/>
            <a:ext cx="6846153" cy="1425575"/>
          </a:xfrm>
        </p:spPr>
        <p:txBody>
          <a:bodyPr>
            <a:normAutofit fontScale="62500" lnSpcReduction="20000"/>
          </a:bodyPr>
          <a:lstStyle/>
          <a:p>
            <a:pPr marL="0" indent="0">
              <a:buNone/>
            </a:pPr>
            <a:r>
              <a:rPr lang="en-US" dirty="0">
                <a:latin typeface="Gill Sans MT" panose="020B0502020104020203" pitchFamily="34" charset="0"/>
              </a:rPr>
              <a:t>Co-Chairs: Dr. Wm. Gregory Sawyer and Dr. Marie Francois </a:t>
            </a:r>
          </a:p>
          <a:p>
            <a:pPr marL="0" indent="0">
              <a:buNone/>
            </a:pPr>
            <a:endParaRPr lang="en-US" sz="1600" dirty="0">
              <a:latin typeface="Gill Sans MT" panose="020B0502020104020203" pitchFamily="34" charset="0"/>
            </a:endParaRPr>
          </a:p>
          <a:p>
            <a:pPr marL="0" indent="0">
              <a:buNone/>
            </a:pPr>
            <a:r>
              <a:rPr lang="en-US" dirty="0">
                <a:latin typeface="Gill Sans MT" panose="020B0502020104020203" pitchFamily="34" charset="0"/>
              </a:rPr>
              <a:t>Sub-Committee Members: Dr. Julia </a:t>
            </a:r>
            <a:r>
              <a:rPr lang="en-US" dirty="0" err="1">
                <a:latin typeface="Gill Sans MT" panose="020B0502020104020203" pitchFamily="34" charset="0"/>
              </a:rPr>
              <a:t>Balén</a:t>
            </a:r>
            <a:r>
              <a:rPr lang="en-US" dirty="0">
                <a:latin typeface="Gill Sans MT" panose="020B0502020104020203" pitchFamily="34" charset="0"/>
              </a:rPr>
              <a:t>, Dr. Amanda Carpenter, Mia Fernandez, Gary C. Gordon II, Dr. Sean Kelly, Dr. Lynette Landry, Monica Pereira, Richard Pineda</a:t>
            </a:r>
          </a:p>
        </p:txBody>
      </p:sp>
      <p:pic>
        <p:nvPicPr>
          <p:cNvPr id="5" name="Picture 4"/>
          <p:cNvPicPr>
            <a:picLocks noChangeAspect="1"/>
          </p:cNvPicPr>
          <p:nvPr/>
        </p:nvPicPr>
        <p:blipFill>
          <a:blip r:embed="rId2"/>
          <a:stretch>
            <a:fillRect/>
          </a:stretch>
        </p:blipFill>
        <p:spPr>
          <a:xfrm>
            <a:off x="1456472" y="1162818"/>
            <a:ext cx="9967824" cy="3036071"/>
          </a:xfrm>
          <a:prstGeom prst="rect">
            <a:avLst/>
          </a:prstGeom>
        </p:spPr>
      </p:pic>
      <p:sp>
        <p:nvSpPr>
          <p:cNvPr id="2" name="TextBox 1"/>
          <p:cNvSpPr txBox="1"/>
          <p:nvPr/>
        </p:nvSpPr>
        <p:spPr>
          <a:xfrm>
            <a:off x="8025812" y="405458"/>
            <a:ext cx="3942295" cy="4801315"/>
          </a:xfrm>
          <a:prstGeom prst="rect">
            <a:avLst/>
          </a:prstGeom>
          <a:solidFill>
            <a:schemeClr val="bg1">
              <a:lumMod val="85000"/>
            </a:schemeClr>
          </a:solidFill>
        </p:spPr>
        <p:txBody>
          <a:bodyPr wrap="square" rtlCol="0">
            <a:spAutoFit/>
          </a:bodyPr>
          <a:lstStyle/>
          <a:p>
            <a:r>
              <a:rPr lang="en-US" dirty="0"/>
              <a:t>“Recognizing CSUCI’s commitment </a:t>
            </a:r>
          </a:p>
          <a:p>
            <a:r>
              <a:rPr lang="en-US" dirty="0"/>
              <a:t>to the four pillars, undergraduate</a:t>
            </a:r>
          </a:p>
          <a:p>
            <a:r>
              <a:rPr lang="en-US" dirty="0"/>
              <a:t> research, and to equity and inclusion, CSUCI must look to continue to develop key initiatives that seek to </a:t>
            </a:r>
            <a:r>
              <a:rPr lang="en-US" dirty="0">
                <a:solidFill>
                  <a:srgbClr val="FF0000"/>
                </a:solidFill>
              </a:rPr>
              <a:t>integrate these commitments.</a:t>
            </a:r>
          </a:p>
          <a:p>
            <a:endParaRPr lang="en-US" dirty="0">
              <a:solidFill>
                <a:srgbClr val="FF0000"/>
              </a:solidFill>
            </a:endParaRPr>
          </a:p>
          <a:p>
            <a:r>
              <a:rPr lang="en-US" dirty="0"/>
              <a:t>[This] Subcommittee is charged with identifying . . . initiatives CSUCI can launch, reinforce or reconfigure that will reflect the </a:t>
            </a:r>
            <a:r>
              <a:rPr lang="en-US" b="1" dirty="0">
                <a:solidFill>
                  <a:schemeClr val="tx2"/>
                </a:solidFill>
              </a:rPr>
              <a:t>intellectual commitments </a:t>
            </a:r>
            <a:r>
              <a:rPr lang="en-US" dirty="0"/>
              <a:t>of our University while also making a significant impact on the </a:t>
            </a:r>
            <a:r>
              <a:rPr lang="en-US" b="1" dirty="0">
                <a:solidFill>
                  <a:srgbClr val="FF0000"/>
                </a:solidFill>
              </a:rPr>
              <a:t>engagement and success </a:t>
            </a:r>
            <a:r>
              <a:rPr lang="en-US" dirty="0"/>
              <a:t>of our students.”</a:t>
            </a:r>
          </a:p>
        </p:txBody>
      </p:sp>
    </p:spTree>
    <p:extLst>
      <p:ext uri="{BB962C8B-B14F-4D97-AF65-F5344CB8AC3E}">
        <p14:creationId xmlns:p14="http://schemas.microsoft.com/office/powerpoint/2010/main" val="3508492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027113"/>
          </a:xfrm>
        </p:spPr>
        <p:txBody>
          <a:bodyPr/>
          <a:lstStyle/>
          <a:p>
            <a:r>
              <a:rPr lang="en-US" sz="4000" b="1" dirty="0"/>
              <a:t>Early Intervention Career/Academic Advising</a:t>
            </a:r>
          </a:p>
        </p:txBody>
      </p:sp>
      <p:sp>
        <p:nvSpPr>
          <p:cNvPr id="3" name="Content Placeholder 2"/>
          <p:cNvSpPr>
            <a:spLocks noGrp="1"/>
          </p:cNvSpPr>
          <p:nvPr>
            <p:ph idx="1"/>
          </p:nvPr>
        </p:nvSpPr>
        <p:spPr>
          <a:xfrm>
            <a:off x="1270000" y="1301751"/>
            <a:ext cx="10312400" cy="4824414"/>
          </a:xfrm>
        </p:spPr>
        <p:txBody>
          <a:bodyPr/>
          <a:lstStyle/>
          <a:p>
            <a:pPr marL="0" indent="0">
              <a:buNone/>
            </a:pPr>
            <a:r>
              <a:rPr lang="en-US" sz="2800" dirty="0"/>
              <a:t>Inter-divisional project to work with students, faculty, and staff to identify and pursue opportunities to improve aspects of student advising that relate to career advising, collaboration between Career Development Services, Academic Advising, and Center for Community Engagement</a:t>
            </a:r>
          </a:p>
          <a:p>
            <a:r>
              <a:rPr lang="en-US" sz="2400" dirty="0"/>
              <a:t>Undeclared and pre-nursing students have high drop out rates (&gt; 40%):  </a:t>
            </a:r>
          </a:p>
          <a:p>
            <a:pPr lvl="1"/>
            <a:r>
              <a:rPr lang="en-US" sz="2000" dirty="0"/>
              <a:t>early connection to academic and career advising and experiential learning opportunities</a:t>
            </a:r>
          </a:p>
          <a:p>
            <a:pPr lvl="1"/>
            <a:r>
              <a:rPr lang="en-US" sz="2000" dirty="0"/>
              <a:t>Students explore relationships to and differences between major and career </a:t>
            </a:r>
          </a:p>
          <a:p>
            <a:r>
              <a:rPr lang="en-US" sz="2400" dirty="0"/>
              <a:t>Internships key benchmarking indicator of career preparation:  </a:t>
            </a:r>
          </a:p>
          <a:p>
            <a:pPr lvl="1"/>
            <a:r>
              <a:rPr lang="en-US" sz="2000" dirty="0"/>
              <a:t>Advisors and Career Counselors work together to integrate internships early into academic planning</a:t>
            </a:r>
          </a:p>
          <a:p>
            <a:endParaRPr lang="en-US" sz="2400" dirty="0"/>
          </a:p>
          <a:p>
            <a:endParaRPr lang="en-US" dirty="0"/>
          </a:p>
          <a:p>
            <a:endParaRPr lang="en-US" dirty="0"/>
          </a:p>
          <a:p>
            <a:endParaRPr lang="en-US" dirty="0"/>
          </a:p>
        </p:txBody>
      </p:sp>
    </p:spTree>
    <p:extLst>
      <p:ext uri="{BB962C8B-B14F-4D97-AF65-F5344CB8AC3E}">
        <p14:creationId xmlns:p14="http://schemas.microsoft.com/office/powerpoint/2010/main" val="2617223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2"/>
                </a:solidFill>
                <a:latin typeface="Gill Sans MT" panose="020B0502020104020203" pitchFamily="34" charset="0"/>
              </a:rPr>
              <a:t>15</a:t>
            </a:r>
            <a:r>
              <a:rPr lang="en-US" b="1" dirty="0">
                <a:latin typeface="Gill Sans MT" panose="020B0502020104020203" pitchFamily="34" charset="0"/>
              </a:rPr>
              <a:t> to Finish</a:t>
            </a:r>
          </a:p>
        </p:txBody>
      </p:sp>
      <p:sp>
        <p:nvSpPr>
          <p:cNvPr id="3" name="Content Placeholder 2"/>
          <p:cNvSpPr>
            <a:spLocks noGrp="1"/>
          </p:cNvSpPr>
          <p:nvPr>
            <p:ph idx="1"/>
          </p:nvPr>
        </p:nvSpPr>
        <p:spPr>
          <a:xfrm>
            <a:off x="1072738" y="1137063"/>
            <a:ext cx="10972800" cy="4736687"/>
          </a:xfrm>
        </p:spPr>
        <p:txBody>
          <a:bodyPr>
            <a:normAutofit fontScale="92500" lnSpcReduction="20000"/>
          </a:bodyPr>
          <a:lstStyle/>
          <a:p>
            <a:r>
              <a:rPr lang="en-US" sz="2400" dirty="0">
                <a:latin typeface="Gill Sans MT" panose="020B0502020104020203" pitchFamily="34" charset="0"/>
              </a:rPr>
              <a:t>Create a holistic communication plan to encourage on-time graduation by investing in a university messaging campaign that urges students to </a:t>
            </a:r>
            <a:r>
              <a:rPr lang="en-US" sz="2400" dirty="0">
                <a:solidFill>
                  <a:schemeClr val="tx2"/>
                </a:solidFill>
                <a:latin typeface="Gill Sans MT" panose="020B0502020104020203" pitchFamily="34" charset="0"/>
              </a:rPr>
              <a:t>take a full load of classes (15 units) every semester</a:t>
            </a:r>
            <a:r>
              <a:rPr lang="en-US" sz="2400" dirty="0">
                <a:latin typeface="Gill Sans MT" panose="020B0502020104020203" pitchFamily="34" charset="0"/>
              </a:rPr>
              <a:t>. </a:t>
            </a:r>
          </a:p>
          <a:p>
            <a:endParaRPr lang="en-US" sz="2400" dirty="0">
              <a:latin typeface="Gill Sans MT" panose="020B0502020104020203" pitchFamily="34" charset="0"/>
            </a:endParaRPr>
          </a:p>
          <a:p>
            <a:r>
              <a:rPr lang="en-US" sz="2400" dirty="0">
                <a:latin typeface="Gill Sans MT" panose="020B0502020104020203" pitchFamily="34" charset="0"/>
              </a:rPr>
              <a:t>Some CI students operate under the mistaken belief that 12 units is “full time” (true for financial aid, but bad for their pocketbook). </a:t>
            </a:r>
            <a:br>
              <a:rPr lang="en-US" sz="2400" dirty="0">
                <a:latin typeface="Gill Sans MT" panose="020B0502020104020203" pitchFamily="34" charset="0"/>
              </a:rPr>
            </a:br>
            <a:r>
              <a:rPr lang="en-US" sz="2400" dirty="0">
                <a:latin typeface="Gill Sans MT" panose="020B0502020104020203" pitchFamily="34" charset="0"/>
              </a:rPr>
              <a:t>For instance:</a:t>
            </a:r>
          </a:p>
          <a:p>
            <a:pPr lvl="1"/>
            <a:r>
              <a:rPr lang="en-US" sz="2000" dirty="0">
                <a:latin typeface="Gill Sans MT" panose="020B0502020104020203" pitchFamily="34" charset="0"/>
              </a:rPr>
              <a:t>Four year cost at 15 units per semester: 6802 x 4 = 27,208</a:t>
            </a:r>
          </a:p>
          <a:p>
            <a:pPr lvl="1"/>
            <a:r>
              <a:rPr lang="en-US" sz="2000" dirty="0">
                <a:latin typeface="Gill Sans MT" panose="020B0502020104020203" pitchFamily="34" charset="0"/>
              </a:rPr>
              <a:t>Four year cost at 12 units per semester: 6802 x 5 = 34,010</a:t>
            </a:r>
          </a:p>
          <a:p>
            <a:pPr lvl="1"/>
            <a:r>
              <a:rPr lang="en-US" sz="2000" dirty="0">
                <a:latin typeface="Gill Sans MT" panose="020B0502020104020203" pitchFamily="34" charset="0"/>
              </a:rPr>
              <a:t>15 to Finish saves you almost $7,000</a:t>
            </a:r>
          </a:p>
          <a:p>
            <a:pPr marL="457200" lvl="1" indent="0">
              <a:buNone/>
            </a:pPr>
            <a:endParaRPr lang="en-US" sz="2000" dirty="0">
              <a:latin typeface="Gill Sans MT" panose="020B0502020104020203" pitchFamily="34" charset="0"/>
            </a:endParaRPr>
          </a:p>
          <a:p>
            <a:r>
              <a:rPr lang="en-US" sz="2400" dirty="0">
                <a:latin typeface="Gill Sans MT" panose="020B0502020104020203" pitchFamily="34" charset="0"/>
              </a:rPr>
              <a:t>Challenge:  how to promote this while recognizing that many student need to work for living expenses and to contribute to family income.  </a:t>
            </a:r>
          </a:p>
          <a:p>
            <a:r>
              <a:rPr lang="en-US" sz="2400" dirty="0">
                <a:latin typeface="Gill Sans MT" panose="020B0502020104020203" pitchFamily="34" charset="0"/>
              </a:rPr>
              <a:t>More scholarships to make it possible </a:t>
            </a:r>
          </a:p>
          <a:p>
            <a:r>
              <a:rPr lang="en-US" sz="2400" dirty="0">
                <a:latin typeface="Gill Sans MT" panose="020B0502020104020203" pitchFamily="34" charset="0"/>
              </a:rPr>
              <a:t>More availability of courses needed, especially those to take in sequence.</a:t>
            </a:r>
          </a:p>
          <a:p>
            <a:endParaRPr lang="en-US" sz="2400" dirty="0">
              <a:latin typeface="Gill Sans MT" panose="020B0502020104020203" pitchFamily="34" charset="0"/>
            </a:endParaRPr>
          </a:p>
        </p:txBody>
      </p:sp>
    </p:spTree>
    <p:extLst>
      <p:ext uri="{BB962C8B-B14F-4D97-AF65-F5344CB8AC3E}">
        <p14:creationId xmlns:p14="http://schemas.microsoft.com/office/powerpoint/2010/main" val="9942987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0644" y="155884"/>
            <a:ext cx="11491356" cy="1143000"/>
          </a:xfrm>
        </p:spPr>
        <p:txBody>
          <a:bodyPr/>
          <a:lstStyle/>
          <a:p>
            <a:r>
              <a:rPr lang="en-US" b="1" dirty="0">
                <a:latin typeface="Gill Sans MT" panose="020B0502020104020203" pitchFamily="34" charset="0"/>
              </a:rPr>
              <a:t>Other Synergies: </a:t>
            </a:r>
            <a:br>
              <a:rPr lang="en-US" b="1" dirty="0">
                <a:latin typeface="Gill Sans MT" panose="020B0502020104020203" pitchFamily="34" charset="0"/>
              </a:rPr>
            </a:br>
            <a:r>
              <a:rPr lang="en-US" b="1" dirty="0">
                <a:latin typeface="Gill Sans MT" panose="020B0502020104020203" pitchFamily="34" charset="0"/>
              </a:rPr>
              <a:t>Stand Alone or Woven In</a:t>
            </a:r>
          </a:p>
        </p:txBody>
      </p:sp>
      <p:sp>
        <p:nvSpPr>
          <p:cNvPr id="3" name="Content Placeholder 2"/>
          <p:cNvSpPr>
            <a:spLocks noGrp="1"/>
          </p:cNvSpPr>
          <p:nvPr>
            <p:ph idx="1"/>
          </p:nvPr>
        </p:nvSpPr>
        <p:spPr>
          <a:xfrm>
            <a:off x="1508125" y="1476376"/>
            <a:ext cx="10525538" cy="4756666"/>
          </a:xfrm>
        </p:spPr>
        <p:txBody>
          <a:bodyPr/>
          <a:lstStyle/>
          <a:p>
            <a:r>
              <a:rPr lang="en-US" sz="2400" dirty="0">
                <a:latin typeface="Gill Sans MT" panose="020B0502020104020203" pitchFamily="34" charset="0"/>
              </a:rPr>
              <a:t>Synergy among and support for the Affinity and Marginalized Student </a:t>
            </a:r>
            <a:r>
              <a:rPr lang="en-US" sz="2400" dirty="0" err="1">
                <a:latin typeface="Gill Sans MT" panose="020B0502020104020203" pitchFamily="34" charset="0"/>
              </a:rPr>
              <a:t>Stoling</a:t>
            </a:r>
            <a:r>
              <a:rPr lang="en-US" sz="2400" dirty="0">
                <a:latin typeface="Gill Sans MT" panose="020B0502020104020203" pitchFamily="34" charset="0"/>
              </a:rPr>
              <a:t>/Chord  Celebrations – </a:t>
            </a:r>
            <a:r>
              <a:rPr lang="en-US" sz="2400" dirty="0" err="1">
                <a:latin typeface="Gill Sans MT" panose="020B0502020104020203" pitchFamily="34" charset="0"/>
              </a:rPr>
              <a:t>Si</a:t>
            </a:r>
            <a:r>
              <a:rPr lang="en-US" sz="2400" dirty="0">
                <a:latin typeface="Gill Sans MT" panose="020B0502020104020203" pitchFamily="34" charset="0"/>
              </a:rPr>
              <a:t> Se </a:t>
            </a:r>
            <a:r>
              <a:rPr lang="en-US" sz="2400" dirty="0" err="1">
                <a:latin typeface="Gill Sans MT" panose="020B0502020104020203" pitchFamily="34" charset="0"/>
              </a:rPr>
              <a:t>Pudo</a:t>
            </a:r>
            <a:r>
              <a:rPr lang="en-US" sz="2400" dirty="0">
                <a:latin typeface="Gill Sans MT" panose="020B0502020104020203" pitchFamily="34" charset="0"/>
              </a:rPr>
              <a:t>, Black Student </a:t>
            </a:r>
            <a:r>
              <a:rPr lang="en-US" sz="2400" dirty="0" err="1">
                <a:latin typeface="Gill Sans MT" panose="020B0502020104020203" pitchFamily="34" charset="0"/>
              </a:rPr>
              <a:t>Stoling</a:t>
            </a:r>
            <a:r>
              <a:rPr lang="en-US" sz="2400" dirty="0">
                <a:latin typeface="Gill Sans MT" panose="020B0502020104020203" pitchFamily="34" charset="0"/>
              </a:rPr>
              <a:t> Ceremony, Lavender Lunch Chord Ceremony, </a:t>
            </a:r>
            <a:r>
              <a:rPr lang="en-US" sz="2400" dirty="0" err="1">
                <a:latin typeface="Gill Sans MT" panose="020B0502020104020203" pitchFamily="34" charset="0"/>
              </a:rPr>
              <a:t>Undoca</a:t>
            </a:r>
            <a:r>
              <a:rPr lang="en-US" sz="2400" dirty="0">
                <a:latin typeface="Gill Sans MT" panose="020B0502020104020203" pitchFamily="34" charset="0"/>
              </a:rPr>
              <a:t> Student </a:t>
            </a:r>
            <a:r>
              <a:rPr lang="en-US" sz="2400" dirty="0" err="1">
                <a:latin typeface="Gill Sans MT" panose="020B0502020104020203" pitchFamily="34" charset="0"/>
              </a:rPr>
              <a:t>Stoling</a:t>
            </a:r>
            <a:r>
              <a:rPr lang="en-US" sz="2400" dirty="0">
                <a:latin typeface="Gill Sans MT" panose="020B0502020104020203" pitchFamily="34" charset="0"/>
              </a:rPr>
              <a:t> Ceremony, etc., tying the event into the Mission</a:t>
            </a:r>
          </a:p>
          <a:p>
            <a:r>
              <a:rPr lang="en-US" sz="2400" dirty="0">
                <a:latin typeface="Gill Sans MT" panose="020B0502020104020203" pitchFamily="34" charset="0"/>
              </a:rPr>
              <a:t>Mission-Based Centers (MBCs) -- Increase interconnection among MBCs, sustained connections to both courses and student affairs programming and sufficient staffing – embedded in other proposals </a:t>
            </a:r>
          </a:p>
          <a:p>
            <a:r>
              <a:rPr lang="en-US" sz="2400" dirty="0">
                <a:latin typeface="Gill Sans MT" panose="020B0502020104020203" pitchFamily="34" charset="0"/>
              </a:rPr>
              <a:t>General Education Theme Tracks (pending GE policy implementation):  </a:t>
            </a:r>
          </a:p>
          <a:p>
            <a:pPr lvl="1"/>
            <a:r>
              <a:rPr lang="en-US" sz="2000" dirty="0">
                <a:latin typeface="Gill Sans MT" panose="020B0502020104020203" pitchFamily="34" charset="0"/>
              </a:rPr>
              <a:t>Mission Centers, in close consultation with Departments and Chairs, will design GE Tracks;</a:t>
            </a:r>
          </a:p>
          <a:p>
            <a:pPr lvl="1"/>
            <a:r>
              <a:rPr lang="en-US" sz="2000" dirty="0">
                <a:latin typeface="Gill Sans MT" panose="020B0502020104020203" pitchFamily="34" charset="0"/>
              </a:rPr>
              <a:t>Each track will have a dedicated academic advisor</a:t>
            </a:r>
          </a:p>
          <a:p>
            <a:pPr lvl="1"/>
            <a:r>
              <a:rPr lang="en-US" sz="2000" dirty="0">
                <a:latin typeface="Gill Sans MT" panose="020B0502020104020203" pitchFamily="34" charset="0"/>
              </a:rPr>
              <a:t>Tracks can be “grafted” onto LCs to create a minor or endorsement on completion</a:t>
            </a:r>
          </a:p>
          <a:p>
            <a:endParaRPr lang="en-US" sz="2400" dirty="0">
              <a:latin typeface="Gill Sans MT" panose="020B0502020104020203" pitchFamily="34" charset="0"/>
            </a:endParaRPr>
          </a:p>
        </p:txBody>
      </p:sp>
    </p:spTree>
    <p:extLst>
      <p:ext uri="{BB962C8B-B14F-4D97-AF65-F5344CB8AC3E}">
        <p14:creationId xmlns:p14="http://schemas.microsoft.com/office/powerpoint/2010/main" val="18159879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Gill Sans MT" panose="020B0502020104020203" pitchFamily="34" charset="0"/>
              </a:rPr>
              <a:t>Other Synergies (</a:t>
            </a:r>
            <a:r>
              <a:rPr lang="en-US" b="1" dirty="0" err="1">
                <a:latin typeface="Gill Sans MT" panose="020B0502020104020203" pitchFamily="34" charset="0"/>
              </a:rPr>
              <a:t>cont</a:t>
            </a:r>
            <a:r>
              <a:rPr lang="en-US" b="1" dirty="0">
                <a:latin typeface="Gill Sans MT" panose="020B0502020104020203" pitchFamily="34" charset="0"/>
              </a:rPr>
              <a:t>): </a:t>
            </a:r>
            <a:br>
              <a:rPr lang="en-US" b="1" dirty="0">
                <a:latin typeface="Gill Sans MT" panose="020B0502020104020203" pitchFamily="34" charset="0"/>
              </a:rPr>
            </a:br>
            <a:r>
              <a:rPr lang="en-US" b="1" dirty="0">
                <a:latin typeface="Gill Sans MT" panose="020B0502020104020203" pitchFamily="34" charset="0"/>
              </a:rPr>
              <a:t>Stand Alone or Woven In</a:t>
            </a:r>
            <a:endParaRPr lang="en-US" dirty="0"/>
          </a:p>
        </p:txBody>
      </p:sp>
      <p:sp>
        <p:nvSpPr>
          <p:cNvPr id="3" name="Content Placeholder 2"/>
          <p:cNvSpPr>
            <a:spLocks noGrp="1"/>
          </p:cNvSpPr>
          <p:nvPr>
            <p:ph idx="1"/>
          </p:nvPr>
        </p:nvSpPr>
        <p:spPr>
          <a:xfrm>
            <a:off x="1746250" y="1600201"/>
            <a:ext cx="9836150" cy="4525963"/>
          </a:xfrm>
        </p:spPr>
        <p:txBody>
          <a:bodyPr/>
          <a:lstStyle/>
          <a:p>
            <a:r>
              <a:rPr lang="en-US" sz="2400" dirty="0">
                <a:latin typeface="Gill Sans MT" panose="020B0502020104020203" pitchFamily="34" charset="0"/>
              </a:rPr>
              <a:t>Improve communication throughout campus -- about programs, activities and events regarding opportunities for faculty, students, and staff.</a:t>
            </a:r>
          </a:p>
          <a:p>
            <a:r>
              <a:rPr lang="en-US" sz="2400" dirty="0">
                <a:latin typeface="Gill Sans MT" panose="020B0502020104020203" pitchFamily="34" charset="0"/>
              </a:rPr>
              <a:t>Outcome synergy (while maintaining additional specific ones) between the curriculum and the co-curriculum</a:t>
            </a:r>
          </a:p>
          <a:p>
            <a:pPr lvl="1"/>
            <a:r>
              <a:rPr lang="en-US" sz="2000" dirty="0" err="1">
                <a:latin typeface="Gill Sans MT" panose="020B0502020104020203" pitchFamily="34" charset="0"/>
              </a:rPr>
              <a:t>Lacayo</a:t>
            </a:r>
            <a:r>
              <a:rPr lang="en-US" sz="2000" dirty="0">
                <a:latin typeface="Gill Sans MT" panose="020B0502020104020203" pitchFamily="34" charset="0"/>
              </a:rPr>
              <a:t> Internships drawing on GE outcomes and Program Internship outcomes</a:t>
            </a:r>
          </a:p>
          <a:p>
            <a:pPr lvl="1"/>
            <a:r>
              <a:rPr lang="en-US" sz="2000" dirty="0">
                <a:latin typeface="Gill Sans MT" panose="020B0502020104020203" pitchFamily="34" charset="0"/>
              </a:rPr>
              <a:t>ROI programming drawing on SLOs for multicultural courses</a:t>
            </a:r>
          </a:p>
          <a:p>
            <a:pPr lvl="1"/>
            <a:r>
              <a:rPr lang="en-US" sz="2000" dirty="0">
                <a:latin typeface="Gill Sans MT" panose="020B0502020104020203" pitchFamily="34" charset="0"/>
              </a:rPr>
              <a:t>Student Leadership assessment: Honor Societies, Student Government, Associated Students participation, Student Clubs, etc.</a:t>
            </a:r>
          </a:p>
          <a:p>
            <a:endParaRPr lang="en-US" dirty="0"/>
          </a:p>
        </p:txBody>
      </p:sp>
    </p:spTree>
    <p:extLst>
      <p:ext uri="{BB962C8B-B14F-4D97-AF65-F5344CB8AC3E}">
        <p14:creationId xmlns:p14="http://schemas.microsoft.com/office/powerpoint/2010/main" val="2247719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Strategic Proposals</a:t>
            </a:r>
          </a:p>
        </p:txBody>
      </p:sp>
      <p:sp>
        <p:nvSpPr>
          <p:cNvPr id="3" name="Content Placeholder 2"/>
          <p:cNvSpPr>
            <a:spLocks noGrp="1"/>
          </p:cNvSpPr>
          <p:nvPr>
            <p:ph idx="1"/>
          </p:nvPr>
        </p:nvSpPr>
        <p:spPr>
          <a:xfrm>
            <a:off x="1143000" y="1190625"/>
            <a:ext cx="10439400" cy="4935539"/>
          </a:xfrm>
        </p:spPr>
        <p:txBody>
          <a:bodyPr/>
          <a:lstStyle/>
          <a:p>
            <a:r>
              <a:rPr lang="en-US" dirty="0"/>
              <a:t>Expanding Learning Communities</a:t>
            </a:r>
          </a:p>
          <a:p>
            <a:r>
              <a:rPr lang="en-US" dirty="0"/>
              <a:t>Institutionalizing Student Research</a:t>
            </a:r>
          </a:p>
          <a:p>
            <a:r>
              <a:rPr lang="en-US" dirty="0"/>
              <a:t>Peer-to-Peer Program Collaborations</a:t>
            </a:r>
          </a:p>
          <a:p>
            <a:r>
              <a:rPr lang="en-US" dirty="0"/>
              <a:t>Faculty Success Programs</a:t>
            </a:r>
          </a:p>
          <a:p>
            <a:r>
              <a:rPr lang="en-US" dirty="0"/>
              <a:t>Annual Campus Theme Programming</a:t>
            </a:r>
          </a:p>
          <a:p>
            <a:r>
              <a:rPr lang="en-US" dirty="0"/>
              <a:t>15 to Finish</a:t>
            </a:r>
          </a:p>
          <a:p>
            <a:r>
              <a:rPr lang="en-US" dirty="0"/>
              <a:t>Early Intervention Integrated Career/Academic Advising</a:t>
            </a:r>
          </a:p>
          <a:p>
            <a:r>
              <a:rPr lang="en-US" dirty="0"/>
              <a:t>Other Synergies:  Stand Alone or Woven In</a:t>
            </a:r>
          </a:p>
        </p:txBody>
      </p:sp>
    </p:spTree>
    <p:extLst>
      <p:ext uri="{BB962C8B-B14F-4D97-AF65-F5344CB8AC3E}">
        <p14:creationId xmlns:p14="http://schemas.microsoft.com/office/powerpoint/2010/main" val="18368503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latin typeface="Gill Sans MT" panose="020B0502020104020203" pitchFamily="34" charset="0"/>
              </a:rPr>
              <a:t>Expand Learning Communities</a:t>
            </a:r>
          </a:p>
        </p:txBody>
      </p:sp>
      <p:sp>
        <p:nvSpPr>
          <p:cNvPr id="4" name="Text Placeholder 3"/>
          <p:cNvSpPr>
            <a:spLocks noGrp="1"/>
          </p:cNvSpPr>
          <p:nvPr>
            <p:ph type="body" idx="1"/>
          </p:nvPr>
        </p:nvSpPr>
        <p:spPr>
          <a:xfrm>
            <a:off x="609600" y="1558432"/>
            <a:ext cx="5386917" cy="639762"/>
          </a:xfrm>
        </p:spPr>
        <p:txBody>
          <a:bodyPr/>
          <a:lstStyle/>
          <a:p>
            <a:r>
              <a:rPr lang="en-US" dirty="0">
                <a:latin typeface="Gill Sans MT" panose="020B0502020104020203" pitchFamily="34" charset="0"/>
              </a:rPr>
              <a:t>Run by Undergraduate Studies bridging with Student Affairs (creating a new infrastructure)</a:t>
            </a:r>
          </a:p>
        </p:txBody>
      </p:sp>
      <p:sp>
        <p:nvSpPr>
          <p:cNvPr id="3" name="Content Placeholder 2"/>
          <p:cNvSpPr>
            <a:spLocks noGrp="1"/>
          </p:cNvSpPr>
          <p:nvPr>
            <p:ph sz="half" idx="2"/>
          </p:nvPr>
        </p:nvSpPr>
        <p:spPr>
          <a:xfrm>
            <a:off x="609600" y="2381556"/>
            <a:ext cx="5386917" cy="4167995"/>
          </a:xfrm>
        </p:spPr>
        <p:txBody>
          <a:bodyPr>
            <a:noAutofit/>
          </a:bodyPr>
          <a:lstStyle/>
          <a:p>
            <a:r>
              <a:rPr lang="en-US" sz="2400" dirty="0">
                <a:latin typeface="Gill Sans MT" panose="020B0502020104020203" pitchFamily="34" charset="0"/>
              </a:rPr>
              <a:t>First Year Community Coordinator – Learning and Living-Learning Communities</a:t>
            </a:r>
          </a:p>
          <a:p>
            <a:r>
              <a:rPr lang="en-US" dirty="0">
                <a:latin typeface="Gill Sans MT" panose="020B0502020104020203" pitchFamily="34" charset="0"/>
              </a:rPr>
              <a:t>E</a:t>
            </a:r>
            <a:r>
              <a:rPr lang="en-US" sz="2400" dirty="0">
                <a:latin typeface="Gill Sans MT" panose="020B0502020104020203" pitchFamily="34" charset="0"/>
              </a:rPr>
              <a:t>mbedded peer mentors</a:t>
            </a:r>
          </a:p>
          <a:p>
            <a:r>
              <a:rPr lang="en-US" dirty="0">
                <a:latin typeface="Gill Sans MT" panose="020B0502020104020203" pitchFamily="34" charset="0"/>
              </a:rPr>
              <a:t>Partners: Enrollment Management, Student Affairs, University Advancement, Technology and Innovation, Business and Financial Affairs</a:t>
            </a:r>
          </a:p>
          <a:p>
            <a:pPr lvl="1"/>
            <a:endParaRPr lang="en-US" sz="1600" dirty="0">
              <a:latin typeface="Gill Sans MT" panose="020B0502020104020203" pitchFamily="34" charset="0"/>
            </a:endParaRPr>
          </a:p>
        </p:txBody>
      </p:sp>
      <p:sp>
        <p:nvSpPr>
          <p:cNvPr id="5" name="Text Placeholder 4"/>
          <p:cNvSpPr>
            <a:spLocks noGrp="1"/>
          </p:cNvSpPr>
          <p:nvPr>
            <p:ph type="body" sz="quarter" idx="3"/>
          </p:nvPr>
        </p:nvSpPr>
        <p:spPr>
          <a:xfrm>
            <a:off x="5996517" y="1158876"/>
            <a:ext cx="5838321" cy="746370"/>
          </a:xfrm>
          <a:solidFill>
            <a:schemeClr val="bg1">
              <a:lumMod val="85000"/>
            </a:schemeClr>
          </a:solidFill>
        </p:spPr>
        <p:txBody>
          <a:bodyPr/>
          <a:lstStyle/>
          <a:p>
            <a:r>
              <a:rPr lang="en-US" dirty="0">
                <a:latin typeface="Gill Sans MT" panose="020B0502020104020203" pitchFamily="34" charset="0"/>
              </a:rPr>
              <a:t>Under the Mission Centers and within Major Clusters</a:t>
            </a:r>
          </a:p>
        </p:txBody>
      </p:sp>
      <p:sp>
        <p:nvSpPr>
          <p:cNvPr id="6" name="Content Placeholder 5"/>
          <p:cNvSpPr>
            <a:spLocks noGrp="1"/>
          </p:cNvSpPr>
          <p:nvPr>
            <p:ph sz="quarter" idx="4"/>
          </p:nvPr>
        </p:nvSpPr>
        <p:spPr>
          <a:xfrm>
            <a:off x="5996517" y="1905245"/>
            <a:ext cx="5838321" cy="4365380"/>
          </a:xfrm>
          <a:solidFill>
            <a:schemeClr val="bg1">
              <a:lumMod val="85000"/>
            </a:schemeClr>
          </a:solidFill>
        </p:spPr>
        <p:txBody>
          <a:bodyPr/>
          <a:lstStyle/>
          <a:p>
            <a:pPr lvl="1">
              <a:buFont typeface="Arial"/>
              <a:buChar char="•"/>
            </a:pPr>
            <a:r>
              <a:rPr lang="en-US" dirty="0">
                <a:latin typeface="Gill Sans MT" panose="020B0502020104020203" pitchFamily="34" charset="0"/>
              </a:rPr>
              <a:t>Faculty development opportunities and RTP connections to incentivize faculty participation and foster cross-course collaboration. </a:t>
            </a:r>
          </a:p>
          <a:p>
            <a:pPr lvl="1">
              <a:buFont typeface="Arial"/>
              <a:buChar char="•"/>
            </a:pPr>
            <a:r>
              <a:rPr lang="en-US" dirty="0">
                <a:latin typeface="Gill Sans MT" panose="020B0502020104020203" pitchFamily="34" charset="0"/>
              </a:rPr>
              <a:t>Each Center has an academic advisor and Student Affairs partner associated with their Learning Communities</a:t>
            </a:r>
          </a:p>
          <a:p>
            <a:pPr lvl="1">
              <a:buFont typeface="Arial"/>
              <a:buChar char="•"/>
            </a:pPr>
            <a:r>
              <a:rPr lang="en-US" dirty="0">
                <a:latin typeface="Gill Sans MT" panose="020B0502020104020203" pitchFamily="34" charset="0"/>
              </a:rPr>
              <a:t>Groups chosen by Centers funded to attend Washington Center trainings for three years </a:t>
            </a:r>
          </a:p>
          <a:p>
            <a:pPr lvl="1">
              <a:buFont typeface="Arial"/>
              <a:buChar char="•"/>
            </a:pPr>
            <a:r>
              <a:rPr lang="en-US" dirty="0">
                <a:latin typeface="Gill Sans MT" panose="020B0502020104020203" pitchFamily="34" charset="0"/>
              </a:rPr>
              <a:t>Some LCs paired with Math/Quantitative Reasoning courses to foster learning math “in context”</a:t>
            </a:r>
          </a:p>
          <a:p>
            <a:pPr lvl="1">
              <a:buFont typeface="Arial"/>
              <a:buChar char="•"/>
            </a:pPr>
            <a:r>
              <a:rPr lang="en-US" dirty="0">
                <a:latin typeface="Gill Sans MT"/>
                <a:cs typeface="Gill Sans MT"/>
              </a:rPr>
              <a:t>Some LCs/LLCs target students yet to decide on a major </a:t>
            </a:r>
          </a:p>
          <a:p>
            <a:pPr lvl="1"/>
            <a:endParaRPr lang="en-US" dirty="0">
              <a:latin typeface="Gill Sans MT" panose="020B0502020104020203" pitchFamily="34" charset="0"/>
            </a:endParaRPr>
          </a:p>
          <a:p>
            <a:endParaRPr lang="en-US" dirty="0"/>
          </a:p>
        </p:txBody>
      </p:sp>
    </p:spTree>
    <p:extLst>
      <p:ext uri="{BB962C8B-B14F-4D97-AF65-F5344CB8AC3E}">
        <p14:creationId xmlns:p14="http://schemas.microsoft.com/office/powerpoint/2010/main" val="1925662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4856" y="354003"/>
            <a:ext cx="10058400" cy="722376"/>
          </a:xfrm>
        </p:spPr>
        <p:txBody>
          <a:bodyPr>
            <a:normAutofit fontScale="90000"/>
          </a:bodyPr>
          <a:lstStyle/>
          <a:p>
            <a:r>
              <a:rPr lang="en-US" b="1" dirty="0">
                <a:latin typeface="Gill Sans MT" panose="020B0502020104020203" pitchFamily="34" charset="0"/>
              </a:rPr>
              <a:t>Expand Learning Communities (cont.)</a:t>
            </a:r>
          </a:p>
        </p:txBody>
      </p:sp>
      <p:sp>
        <p:nvSpPr>
          <p:cNvPr id="3" name="Content Placeholder 2"/>
          <p:cNvSpPr>
            <a:spLocks noGrp="1"/>
          </p:cNvSpPr>
          <p:nvPr>
            <p:ph idx="1"/>
          </p:nvPr>
        </p:nvSpPr>
        <p:spPr>
          <a:xfrm>
            <a:off x="1354856" y="1076379"/>
            <a:ext cx="10058400" cy="5086914"/>
          </a:xfrm>
        </p:spPr>
        <p:txBody>
          <a:bodyPr>
            <a:noAutofit/>
          </a:bodyPr>
          <a:lstStyle/>
          <a:p>
            <a:r>
              <a:rPr lang="en-US" sz="2400" dirty="0">
                <a:latin typeface="Gill Sans MT" panose="020B0502020104020203" pitchFamily="34" charset="0"/>
              </a:rPr>
              <a:t>Forging partnerships with Divisions of Student Affairs, University Advancement, Technology and Innovation, Business and Financial Affairs and Academic Affairs in order to ensure quality and promote institutionalization</a:t>
            </a:r>
          </a:p>
          <a:p>
            <a:pPr lvl="1" fontAlgn="base"/>
            <a:r>
              <a:rPr lang="en-US" sz="2000" dirty="0">
                <a:latin typeface="Gill Sans MT" panose="020B0502020104020203" pitchFamily="34" charset="0"/>
              </a:rPr>
              <a:t>Student Affairs builds orientation materials, events and activities around LC/LLCs while supporting LC/LLC co-curricular and extracurricular programming</a:t>
            </a:r>
          </a:p>
          <a:p>
            <a:pPr lvl="1" fontAlgn="base"/>
            <a:r>
              <a:rPr lang="en-US" sz="2000" dirty="0">
                <a:latin typeface="Gill Sans MT" panose="020B0502020104020203" pitchFamily="34" charset="0"/>
              </a:rPr>
              <a:t>University Advancement (Foundation) partners develop familiarity with learning communities to promote them to donors</a:t>
            </a:r>
          </a:p>
          <a:p>
            <a:pPr lvl="1" fontAlgn="base"/>
            <a:r>
              <a:rPr lang="en-US" sz="2000" dirty="0">
                <a:latin typeface="Gill Sans MT" panose="020B0502020104020203" pitchFamily="34" charset="0"/>
              </a:rPr>
              <a:t>University Advancement (Communication and Marketing) develop familiarity with learning communities and identify opportunities to promote LCs and their activities</a:t>
            </a:r>
          </a:p>
          <a:p>
            <a:pPr fontAlgn="base"/>
            <a:r>
              <a:rPr lang="en-US" sz="2400" dirty="0">
                <a:latin typeface="Gill Sans MT" panose="020B0502020104020203" pitchFamily="34" charset="0"/>
              </a:rPr>
              <a:t>Student Affairs (Career Development Services) will work with Learning Communities for career exploration and internships related to LC themes</a:t>
            </a:r>
          </a:p>
          <a:p>
            <a:pPr fontAlgn="base"/>
            <a:r>
              <a:rPr lang="en-US" sz="2400" dirty="0">
                <a:latin typeface="Gill Sans MT" panose="020B0502020104020203" pitchFamily="34" charset="0"/>
              </a:rPr>
              <a:t>Orient scholarships to match with learning communities</a:t>
            </a:r>
          </a:p>
          <a:p>
            <a:pPr lvl="1"/>
            <a:endParaRPr lang="en-US" sz="2000" dirty="0">
              <a:latin typeface="Gill Sans MT" panose="020B0502020104020203" pitchFamily="34" charset="0"/>
            </a:endParaRPr>
          </a:p>
        </p:txBody>
      </p:sp>
    </p:spTree>
    <p:extLst>
      <p:ext uri="{BB962C8B-B14F-4D97-AF65-F5344CB8AC3E}">
        <p14:creationId xmlns:p14="http://schemas.microsoft.com/office/powerpoint/2010/main" val="493194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Gill Sans MT" panose="020B0502020104020203" pitchFamily="34" charset="0"/>
              </a:rPr>
              <a:t>Institutionalize Student Research</a:t>
            </a:r>
          </a:p>
        </p:txBody>
      </p:sp>
      <p:sp>
        <p:nvSpPr>
          <p:cNvPr id="3" name="Content Placeholder 2"/>
          <p:cNvSpPr>
            <a:spLocks noGrp="1"/>
          </p:cNvSpPr>
          <p:nvPr>
            <p:ph idx="1"/>
          </p:nvPr>
        </p:nvSpPr>
        <p:spPr>
          <a:xfrm>
            <a:off x="1762125" y="1047750"/>
            <a:ext cx="9458078" cy="4615398"/>
          </a:xfrm>
        </p:spPr>
        <p:txBody>
          <a:bodyPr>
            <a:normAutofit/>
          </a:bodyPr>
          <a:lstStyle/>
          <a:p>
            <a:pPr fontAlgn="base"/>
            <a:r>
              <a:rPr lang="en-US" sz="2400" dirty="0">
                <a:latin typeface="Gill Sans MT" panose="020B0502020104020203" pitchFamily="34" charset="0"/>
              </a:rPr>
              <a:t>Create a Center for Student Research</a:t>
            </a:r>
          </a:p>
          <a:p>
            <a:pPr fontAlgn="base"/>
            <a:r>
              <a:rPr lang="en-US" sz="2400" dirty="0">
                <a:latin typeface="Gill Sans MT" panose="020B0502020104020203" pitchFamily="34" charset="0"/>
              </a:rPr>
              <a:t>Invest permanent funding for existing Student Research initiatives, including support for student travel to conferences</a:t>
            </a:r>
          </a:p>
          <a:p>
            <a:pPr fontAlgn="base"/>
            <a:r>
              <a:rPr lang="en-US" sz="2400" dirty="0">
                <a:latin typeface="Gill Sans MT" panose="020B0502020104020203" pitchFamily="34" charset="0"/>
              </a:rPr>
              <a:t>Preserve and institutionalize the Summer SURF faculty-mentored student research program</a:t>
            </a:r>
          </a:p>
          <a:p>
            <a:pPr fontAlgn="base"/>
            <a:r>
              <a:rPr lang="en-US" sz="2400" dirty="0">
                <a:latin typeface="Gill Sans MT" panose="020B0502020104020203" pitchFamily="34" charset="0"/>
              </a:rPr>
              <a:t>Add an advisor to promote major scholarship opportunities (e.g., CSU Doctoral, Goldwater, Truman, etc.) and help prepare students to apply for these opportunities</a:t>
            </a:r>
          </a:p>
          <a:p>
            <a:pPr fontAlgn="base"/>
            <a:r>
              <a:rPr lang="en-US" sz="2400" dirty="0">
                <a:latin typeface="Gill Sans MT" panose="020B0502020104020203" pitchFamily="34" charset="0"/>
              </a:rPr>
              <a:t>Coordination among Capstone and Major Research Classes across schools</a:t>
            </a:r>
          </a:p>
          <a:p>
            <a:pPr marL="0" indent="0">
              <a:buNone/>
            </a:pPr>
            <a:endParaRPr lang="en-US" dirty="0">
              <a:latin typeface="Gill Sans MT" panose="020B0502020104020203" pitchFamily="34" charset="0"/>
            </a:endParaRPr>
          </a:p>
        </p:txBody>
      </p:sp>
    </p:spTree>
    <p:extLst>
      <p:ext uri="{BB962C8B-B14F-4D97-AF65-F5344CB8AC3E}">
        <p14:creationId xmlns:p14="http://schemas.microsoft.com/office/powerpoint/2010/main" val="21341024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8987" y="243486"/>
            <a:ext cx="10972800" cy="1143000"/>
          </a:xfrm>
        </p:spPr>
        <p:txBody>
          <a:bodyPr/>
          <a:lstStyle/>
          <a:p>
            <a:r>
              <a:rPr lang="en-US" b="1" dirty="0">
                <a:latin typeface="Gill Sans MT" panose="020B0502020104020203" pitchFamily="34" charset="0"/>
              </a:rPr>
              <a:t>Institutionalize Student Research (cont.)</a:t>
            </a:r>
          </a:p>
        </p:txBody>
      </p:sp>
      <p:sp>
        <p:nvSpPr>
          <p:cNvPr id="3" name="Content Placeholder 2"/>
          <p:cNvSpPr>
            <a:spLocks noGrp="1"/>
          </p:cNvSpPr>
          <p:nvPr>
            <p:ph idx="1"/>
          </p:nvPr>
        </p:nvSpPr>
        <p:spPr>
          <a:xfrm>
            <a:off x="1587499" y="1264884"/>
            <a:ext cx="9632703" cy="4398264"/>
          </a:xfrm>
        </p:spPr>
        <p:txBody>
          <a:bodyPr>
            <a:normAutofit/>
          </a:bodyPr>
          <a:lstStyle/>
          <a:p>
            <a:r>
              <a:rPr lang="en-US" sz="2400" dirty="0">
                <a:latin typeface="Gill Sans MT" panose="020B0502020104020203" pitchFamily="34" charset="0"/>
              </a:rPr>
              <a:t>More support for annual SAGE Conference</a:t>
            </a:r>
          </a:p>
          <a:p>
            <a:pPr fontAlgn="base"/>
            <a:r>
              <a:rPr lang="en-US" sz="2400" dirty="0">
                <a:latin typeface="Gill Sans MT" panose="020B0502020104020203" pitchFamily="34" charset="0"/>
              </a:rPr>
              <a:t>Work with the Writing Center to prepare students for conferences</a:t>
            </a:r>
          </a:p>
          <a:p>
            <a:pPr fontAlgn="base"/>
            <a:r>
              <a:rPr lang="en-US" sz="2400" dirty="0">
                <a:latin typeface="Gill Sans MT" panose="020B0502020104020203" pitchFamily="34" charset="0"/>
              </a:rPr>
              <a:t>Work with the Library to create a Digital Scholarship Lab</a:t>
            </a:r>
          </a:p>
          <a:p>
            <a:r>
              <a:rPr lang="en-US" sz="2400" dirty="0">
                <a:latin typeface="Gill Sans MT" panose="020B0502020104020203" pitchFamily="34" charset="0"/>
              </a:rPr>
              <a:t>Work collaboratively and concert with the Divisions of Student Affairs, University Advancement, Business and Financial Affairs, Technology And Innovation and Academic Affairs</a:t>
            </a:r>
          </a:p>
          <a:p>
            <a:endParaRPr lang="en-US" dirty="0">
              <a:latin typeface="Gill Sans MT" panose="020B0502020104020203" pitchFamily="34" charset="0"/>
            </a:endParaRPr>
          </a:p>
        </p:txBody>
      </p:sp>
    </p:spTree>
    <p:extLst>
      <p:ext uri="{BB962C8B-B14F-4D97-AF65-F5344CB8AC3E}">
        <p14:creationId xmlns:p14="http://schemas.microsoft.com/office/powerpoint/2010/main" val="3569664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Gill Sans MT" panose="020B0502020104020203" pitchFamily="34" charset="0"/>
              </a:rPr>
              <a:t>PEER-to-peer Programs Collaborations</a:t>
            </a:r>
          </a:p>
        </p:txBody>
      </p:sp>
      <p:sp>
        <p:nvSpPr>
          <p:cNvPr id="3" name="Content Placeholder 2"/>
          <p:cNvSpPr>
            <a:spLocks noGrp="1"/>
          </p:cNvSpPr>
          <p:nvPr>
            <p:ph sz="half" idx="1"/>
          </p:nvPr>
        </p:nvSpPr>
        <p:spPr>
          <a:xfrm>
            <a:off x="1054100" y="1063625"/>
            <a:ext cx="5384800" cy="4903789"/>
          </a:xfrm>
        </p:spPr>
        <p:txBody>
          <a:bodyPr/>
          <a:lstStyle/>
          <a:p>
            <a:r>
              <a:rPr lang="en-US" sz="2400" dirty="0">
                <a:latin typeface="Gill Sans MT" panose="020B0502020104020203" pitchFamily="34" charset="0"/>
              </a:rPr>
              <a:t>Building synergy in training, collaboration and assessment among different peer-to-peer programs  across Divisions:</a:t>
            </a:r>
          </a:p>
          <a:p>
            <a:pPr lvl="1"/>
            <a:r>
              <a:rPr lang="en-US" sz="2000" dirty="0">
                <a:latin typeface="Gill Sans MT" panose="020B0502020104020203" pitchFamily="34" charset="0"/>
              </a:rPr>
              <a:t>PEEPs </a:t>
            </a:r>
          </a:p>
          <a:p>
            <a:pPr lvl="1"/>
            <a:r>
              <a:rPr lang="en-US" sz="2000" dirty="0">
                <a:latin typeface="Gill Sans MT" panose="020B0502020104020203" pitchFamily="34" charset="0"/>
              </a:rPr>
              <a:t>Tutors </a:t>
            </a:r>
          </a:p>
          <a:p>
            <a:pPr lvl="1"/>
            <a:r>
              <a:rPr lang="en-US" sz="2000" dirty="0">
                <a:latin typeface="Gill Sans MT" panose="020B0502020104020203" pitchFamily="34" charset="0"/>
              </a:rPr>
              <a:t>EOP and SSS </a:t>
            </a:r>
          </a:p>
          <a:p>
            <a:pPr lvl="1"/>
            <a:r>
              <a:rPr lang="en-US" sz="2000" dirty="0">
                <a:latin typeface="Gill Sans MT" panose="020B0502020104020203" pitchFamily="34" charset="0"/>
              </a:rPr>
              <a:t>Academic Advising</a:t>
            </a:r>
          </a:p>
          <a:p>
            <a:pPr lvl="1"/>
            <a:r>
              <a:rPr lang="en-US" sz="2000" dirty="0">
                <a:latin typeface="Gill Sans MT" panose="020B0502020104020203" pitchFamily="34" charset="0"/>
              </a:rPr>
              <a:t>Wellness Promotion Education</a:t>
            </a:r>
          </a:p>
          <a:p>
            <a:pPr lvl="1"/>
            <a:r>
              <a:rPr lang="en-US" sz="2000" dirty="0">
                <a:latin typeface="Gill Sans MT" panose="020B0502020104020203" pitchFamily="34" charset="0"/>
              </a:rPr>
              <a:t>Resident Assistants</a:t>
            </a:r>
          </a:p>
          <a:p>
            <a:pPr lvl="1"/>
            <a:r>
              <a:rPr lang="en-US" sz="2000" dirty="0">
                <a:latin typeface="Gill Sans MT" panose="020B0502020104020203" pitchFamily="34" charset="0"/>
              </a:rPr>
              <a:t>Orientation Leaders </a:t>
            </a:r>
          </a:p>
          <a:p>
            <a:pPr lvl="1"/>
            <a:r>
              <a:rPr lang="en-US" sz="2000" dirty="0">
                <a:latin typeface="Gill Sans MT" panose="020B0502020104020203" pitchFamily="34" charset="0"/>
              </a:rPr>
              <a:t>Career Development Center</a:t>
            </a:r>
          </a:p>
          <a:p>
            <a:pPr lvl="1"/>
            <a:r>
              <a:rPr lang="en-US" sz="2000" dirty="0">
                <a:latin typeface="Gill Sans MT" panose="020B0502020104020203" pitchFamily="34" charset="0"/>
              </a:rPr>
              <a:t>etc.</a:t>
            </a:r>
          </a:p>
        </p:txBody>
      </p:sp>
      <p:sp>
        <p:nvSpPr>
          <p:cNvPr id="4" name="Content Placeholder 3"/>
          <p:cNvSpPr>
            <a:spLocks noGrp="1"/>
          </p:cNvSpPr>
          <p:nvPr>
            <p:ph sz="half" idx="2"/>
          </p:nvPr>
        </p:nvSpPr>
        <p:spPr>
          <a:xfrm>
            <a:off x="6197600" y="1222375"/>
            <a:ext cx="5384800" cy="4903789"/>
          </a:xfrm>
        </p:spPr>
        <p:txBody>
          <a:bodyPr/>
          <a:lstStyle/>
          <a:p>
            <a:r>
              <a:rPr lang="en-US" dirty="0"/>
              <a:t>Establish student assistant training resources group (i.e. learning outcomes, best practices, consistency in training experiences)</a:t>
            </a:r>
          </a:p>
          <a:p>
            <a:r>
              <a:rPr lang="en-US" dirty="0"/>
              <a:t>Monthly meetings</a:t>
            </a:r>
          </a:p>
          <a:p>
            <a:r>
              <a:rPr lang="en-US" dirty="0"/>
              <a:t>Integration of UNIV 399 Peer-to-Peer Effectiveness class</a:t>
            </a:r>
          </a:p>
          <a:p>
            <a:r>
              <a:rPr lang="en-US" dirty="0"/>
              <a:t>Peers shadow experienced peers</a:t>
            </a:r>
          </a:p>
          <a:p>
            <a:r>
              <a:rPr lang="en-US" dirty="0"/>
              <a:t>Better marketing for peer-to-peer programs</a:t>
            </a:r>
          </a:p>
        </p:txBody>
      </p:sp>
    </p:spTree>
    <p:extLst>
      <p:ext uri="{BB962C8B-B14F-4D97-AF65-F5344CB8AC3E}">
        <p14:creationId xmlns:p14="http://schemas.microsoft.com/office/powerpoint/2010/main" val="13782297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Gill Sans MT" panose="020B0502020104020203" pitchFamily="34" charset="0"/>
              </a:rPr>
              <a:t>Faculty Success Programs</a:t>
            </a:r>
          </a:p>
        </p:txBody>
      </p:sp>
      <p:sp>
        <p:nvSpPr>
          <p:cNvPr id="3" name="Content Placeholder 2"/>
          <p:cNvSpPr>
            <a:spLocks noGrp="1"/>
          </p:cNvSpPr>
          <p:nvPr>
            <p:ph idx="1"/>
          </p:nvPr>
        </p:nvSpPr>
        <p:spPr>
          <a:xfrm>
            <a:off x="1096488" y="1000125"/>
            <a:ext cx="10972800" cy="4674777"/>
          </a:xfrm>
        </p:spPr>
        <p:txBody>
          <a:bodyPr/>
          <a:lstStyle/>
          <a:p>
            <a:pPr fontAlgn="base"/>
            <a:r>
              <a:rPr lang="en-US" sz="2200" dirty="0">
                <a:latin typeface="Gill Sans MT" panose="020B0502020104020203" pitchFamily="34" charset="0"/>
              </a:rPr>
              <a:t>Workshop series on active learning, best practices to reach first-gen students, managing difficult conversations</a:t>
            </a:r>
          </a:p>
          <a:p>
            <a:pPr fontAlgn="base"/>
            <a:r>
              <a:rPr lang="en-US" sz="2200" dirty="0">
                <a:latin typeface="Gill Sans MT" panose="020B0502020104020203" pitchFamily="34" charset="0"/>
              </a:rPr>
              <a:t>Workshops offered through Mission-Based Centers and Student Research Center on best practices for infusing mission perspectives and research into courses</a:t>
            </a:r>
          </a:p>
          <a:p>
            <a:pPr fontAlgn="base"/>
            <a:r>
              <a:rPr lang="en-US" sz="2200" dirty="0">
                <a:latin typeface="Gill Sans MT" panose="020B0502020104020203" pitchFamily="34" charset="0"/>
              </a:rPr>
              <a:t>Workshops offered by Student Affairs departments on student development, undocumented students, students with disabilities, “students of concern”</a:t>
            </a:r>
          </a:p>
          <a:p>
            <a:pPr fontAlgn="base"/>
            <a:r>
              <a:rPr lang="en-US" sz="2200" dirty="0">
                <a:latin typeface="Gill Sans MT" panose="020B0502020104020203" pitchFamily="34" charset="0"/>
              </a:rPr>
              <a:t>Coordination with HR for Professional Development workshops</a:t>
            </a:r>
          </a:p>
          <a:p>
            <a:pPr fontAlgn="base"/>
            <a:r>
              <a:rPr lang="en-US" sz="2200" dirty="0">
                <a:latin typeface="Gill Sans MT" panose="020B0502020104020203" pitchFamily="34" charset="0"/>
              </a:rPr>
              <a:t>Coordination with Teaching and Learning Innovations for on-line teaching best practices </a:t>
            </a:r>
          </a:p>
          <a:p>
            <a:pPr fontAlgn="base"/>
            <a:r>
              <a:rPr lang="en-US" sz="2200" dirty="0">
                <a:latin typeface="Gill Sans MT" panose="020B0502020104020203" pitchFamily="34" charset="0"/>
              </a:rPr>
              <a:t>Training for chairs/observers/evaluators of faculty teaching on holistic evaluations</a:t>
            </a:r>
          </a:p>
          <a:p>
            <a:pPr fontAlgn="base"/>
            <a:r>
              <a:rPr lang="en-US" sz="2200" dirty="0">
                <a:latin typeface="Gill Sans MT" panose="020B0502020104020203" pitchFamily="34" charset="0"/>
              </a:rPr>
              <a:t>Opportunities to develop individual research and creative activities agendas:  writing groups, works-in-progress forums, proposal writing workshops with RSP, more campus funding for research and creative activities</a:t>
            </a:r>
          </a:p>
          <a:p>
            <a:pPr marL="0" indent="0" fontAlgn="base">
              <a:buNone/>
            </a:pPr>
            <a:endParaRPr lang="en-US" sz="2800" dirty="0">
              <a:latin typeface="Gill Sans MT" panose="020B0502020104020203" pitchFamily="34" charset="0"/>
            </a:endParaRPr>
          </a:p>
          <a:p>
            <a:endParaRPr lang="en-US" sz="2800" dirty="0">
              <a:latin typeface="Gill Sans MT" panose="020B0502020104020203" pitchFamily="34" charset="0"/>
            </a:endParaRPr>
          </a:p>
        </p:txBody>
      </p:sp>
    </p:spTree>
    <p:extLst>
      <p:ext uri="{BB962C8B-B14F-4D97-AF65-F5344CB8AC3E}">
        <p14:creationId xmlns:p14="http://schemas.microsoft.com/office/powerpoint/2010/main" val="7020498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0862" y="274638"/>
            <a:ext cx="10972800" cy="1143000"/>
          </a:xfrm>
        </p:spPr>
        <p:txBody>
          <a:bodyPr/>
          <a:lstStyle/>
          <a:p>
            <a:r>
              <a:rPr lang="en-US" b="1" dirty="0">
                <a:latin typeface="Gill Sans MT" panose="020B0502020104020203" pitchFamily="34" charset="0"/>
              </a:rPr>
              <a:t>Annual Campus Theme Programming</a:t>
            </a:r>
          </a:p>
        </p:txBody>
      </p:sp>
      <p:sp>
        <p:nvSpPr>
          <p:cNvPr id="3" name="Content Placeholder 2"/>
          <p:cNvSpPr>
            <a:spLocks noGrp="1"/>
          </p:cNvSpPr>
          <p:nvPr>
            <p:ph idx="1"/>
          </p:nvPr>
        </p:nvSpPr>
        <p:spPr>
          <a:xfrm>
            <a:off x="1219200" y="1232066"/>
            <a:ext cx="10972800" cy="4525963"/>
          </a:xfrm>
        </p:spPr>
        <p:txBody>
          <a:bodyPr>
            <a:normAutofit fontScale="85000" lnSpcReduction="20000"/>
          </a:bodyPr>
          <a:lstStyle/>
          <a:p>
            <a:r>
              <a:rPr lang="en-US" dirty="0">
                <a:latin typeface="Gill Sans MT" panose="020B0502020104020203" pitchFamily="34" charset="0"/>
              </a:rPr>
              <a:t>“Wicked Problem” (inequality, homelessness, climate change, injustice, poverty) or something positive (inclusion, peace, community)</a:t>
            </a:r>
          </a:p>
          <a:p>
            <a:r>
              <a:rPr lang="en-US" dirty="0">
                <a:latin typeface="Gill Sans MT" panose="020B0502020104020203" pitchFamily="34" charset="0"/>
              </a:rPr>
              <a:t>Units/groups/classes engage theme throughout the semester:</a:t>
            </a:r>
          </a:p>
          <a:p>
            <a:pPr lvl="2" fontAlgn="base"/>
            <a:r>
              <a:rPr lang="en-US" dirty="0">
                <a:latin typeface="Gill Sans MT" panose="020B0502020104020203" pitchFamily="34" charset="0"/>
              </a:rPr>
              <a:t>Mission-aligned Learning Communities and Living Learning Communities</a:t>
            </a:r>
          </a:p>
          <a:p>
            <a:pPr lvl="2" fontAlgn="base"/>
            <a:r>
              <a:rPr lang="en-US" dirty="0">
                <a:latin typeface="Gill Sans MT" panose="020B0502020104020203" pitchFamily="34" charset="0"/>
              </a:rPr>
              <a:t>Housing and Residential Education (HRE)</a:t>
            </a:r>
          </a:p>
          <a:p>
            <a:pPr lvl="2" fontAlgn="base"/>
            <a:r>
              <a:rPr lang="en-US" dirty="0">
                <a:latin typeface="Gill Sans MT" panose="020B0502020104020203" pitchFamily="34" charset="0"/>
              </a:rPr>
              <a:t>Student Research</a:t>
            </a:r>
          </a:p>
          <a:p>
            <a:pPr lvl="2" fontAlgn="base"/>
            <a:r>
              <a:rPr lang="en-US" dirty="0">
                <a:latin typeface="Gill Sans MT" panose="020B0502020104020203" pitchFamily="34" charset="0"/>
              </a:rPr>
              <a:t>Mission Centers</a:t>
            </a:r>
          </a:p>
          <a:p>
            <a:pPr lvl="2" fontAlgn="base"/>
            <a:r>
              <a:rPr lang="en-US" dirty="0">
                <a:latin typeface="Gill Sans MT" panose="020B0502020104020203" pitchFamily="34" charset="0"/>
              </a:rPr>
              <a:t>Multicultural Dream Center</a:t>
            </a:r>
          </a:p>
          <a:p>
            <a:pPr lvl="2" fontAlgn="base"/>
            <a:r>
              <a:rPr lang="en-US" dirty="0">
                <a:latin typeface="Gill Sans MT" panose="020B0502020104020203" pitchFamily="34" charset="0"/>
              </a:rPr>
              <a:t>Associated Student Inc.</a:t>
            </a:r>
          </a:p>
          <a:p>
            <a:pPr lvl="2" fontAlgn="base"/>
            <a:r>
              <a:rPr lang="en-US" dirty="0">
                <a:latin typeface="Gill Sans MT" panose="020B0502020104020203" pitchFamily="34" charset="0"/>
              </a:rPr>
              <a:t>Inclusive Student Services</a:t>
            </a:r>
          </a:p>
          <a:p>
            <a:pPr lvl="2" fontAlgn="base"/>
            <a:r>
              <a:rPr lang="en-US" dirty="0">
                <a:latin typeface="Gill Sans MT" panose="020B0502020104020203" pitchFamily="34" charset="0"/>
              </a:rPr>
              <a:t>Career and Leadership</a:t>
            </a:r>
          </a:p>
          <a:p>
            <a:pPr lvl="2" fontAlgn="base"/>
            <a:r>
              <a:rPr lang="en-US" dirty="0">
                <a:latin typeface="Gill Sans MT" panose="020B0502020104020203" pitchFamily="34" charset="0"/>
              </a:rPr>
              <a:t>Capstone courses</a:t>
            </a:r>
          </a:p>
          <a:p>
            <a:pPr lvl="2" fontAlgn="base"/>
            <a:r>
              <a:rPr lang="en-US" dirty="0">
                <a:latin typeface="Gill Sans MT" panose="020B0502020104020203" pitchFamily="34" charset="0"/>
              </a:rPr>
              <a:t>Commuter programming</a:t>
            </a:r>
          </a:p>
          <a:p>
            <a:pPr lvl="2" fontAlgn="base"/>
            <a:r>
              <a:rPr lang="en-US" dirty="0">
                <a:latin typeface="Gill Sans MT" panose="020B0502020104020203" pitchFamily="34" charset="0"/>
              </a:rPr>
              <a:t>Campus Reading Celebration</a:t>
            </a:r>
          </a:p>
          <a:p>
            <a:endParaRPr lang="en-US" dirty="0">
              <a:latin typeface="Gill Sans MT" panose="020B0502020104020203" pitchFamily="34" charset="0"/>
            </a:endParaRPr>
          </a:p>
        </p:txBody>
      </p:sp>
    </p:spTree>
    <p:extLst>
      <p:ext uri="{BB962C8B-B14F-4D97-AF65-F5344CB8AC3E}">
        <p14:creationId xmlns:p14="http://schemas.microsoft.com/office/powerpoint/2010/main" val="1192458093"/>
      </p:ext>
    </p:extLst>
  </p:cSld>
  <p:clrMapOvr>
    <a:masterClrMapping/>
  </p:clrMapOvr>
</p:sld>
</file>

<file path=ppt/theme/theme1.xml><?xml version="1.0" encoding="utf-8"?>
<a:theme xmlns:a="http://schemas.openxmlformats.org/drawingml/2006/main" name="Crayons">
  <a:themeElements>
    <a:clrScheme name="Crayons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fontScheme name="Crayons">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omic Sans MS" pitchFamily="6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omic Sans MS" pitchFamily="66" charset="0"/>
          </a:defRPr>
        </a:defPPr>
      </a:lstStyle>
    </a:lnDef>
  </a:objectDefaults>
  <a:extraClrSchemeLst>
    <a:extraClrScheme>
      <a:clrScheme name="Crayons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clrMap bg1="lt1" tx1="dk1" bg2="lt2" tx2="dk2" accent1="accent1" accent2="accent2" accent3="accent3" accent4="accent4" accent5="accent5" accent6="accent6" hlink="hlink" folHlink="folHlink"/>
    </a:extraClrScheme>
    <a:extraClrScheme>
      <a:clrScheme name="Crayons 2">
        <a:dk1>
          <a:srgbClr val="000000"/>
        </a:dk1>
        <a:lt1>
          <a:srgbClr val="FFFFFF"/>
        </a:lt1>
        <a:dk2>
          <a:srgbClr val="000000"/>
        </a:dk2>
        <a:lt2>
          <a:srgbClr val="99CCFF"/>
        </a:lt2>
        <a:accent1>
          <a:srgbClr val="CCCCFF"/>
        </a:accent1>
        <a:accent2>
          <a:srgbClr val="000066"/>
        </a:accent2>
        <a:accent3>
          <a:srgbClr val="FFFFFF"/>
        </a:accent3>
        <a:accent4>
          <a:srgbClr val="000000"/>
        </a:accent4>
        <a:accent5>
          <a:srgbClr val="E2E2FF"/>
        </a:accent5>
        <a:accent6>
          <a:srgbClr val="00005C"/>
        </a:accent6>
        <a:hlink>
          <a:srgbClr val="00B200"/>
        </a:hlink>
        <a:folHlink>
          <a:srgbClr val="CCFF33"/>
        </a:folHlink>
      </a:clrScheme>
      <a:clrMap bg1="lt1" tx1="dk1" bg2="lt2" tx2="dk2" accent1="accent1" accent2="accent2" accent3="accent3" accent4="accent4" accent5="accent5" accent6="accent6" hlink="hlink" folHlink="folHlink"/>
    </a:extraClrScheme>
    <a:extraClrScheme>
      <a:clrScheme name="Crayons 3">
        <a:dk1>
          <a:srgbClr val="000000"/>
        </a:dk1>
        <a:lt1>
          <a:srgbClr val="FFFFFF"/>
        </a:lt1>
        <a:dk2>
          <a:srgbClr val="000000"/>
        </a:dk2>
        <a:lt2>
          <a:srgbClr val="3399FF"/>
        </a:lt2>
        <a:accent1>
          <a:srgbClr val="CCECFF"/>
        </a:accent1>
        <a:accent2>
          <a:srgbClr val="008080"/>
        </a:accent2>
        <a:accent3>
          <a:srgbClr val="FFFFFF"/>
        </a:accent3>
        <a:accent4>
          <a:srgbClr val="000000"/>
        </a:accent4>
        <a:accent5>
          <a:srgbClr val="E2F4FF"/>
        </a:accent5>
        <a:accent6>
          <a:srgbClr val="007373"/>
        </a:accent6>
        <a:hlink>
          <a:srgbClr val="009999"/>
        </a:hlink>
        <a:folHlink>
          <a:srgbClr val="3366CC"/>
        </a:folHlink>
      </a:clrScheme>
      <a:clrMap bg1="lt1" tx1="dk1" bg2="lt2" tx2="dk2" accent1="accent1" accent2="accent2" accent3="accent3" accent4="accent4" accent5="accent5" accent6="accent6" hlink="hlink" folHlink="folHlink"/>
    </a:extraClrScheme>
    <a:extraClrScheme>
      <a:clrScheme name="Crayons 4">
        <a:dk1>
          <a:srgbClr val="808000"/>
        </a:dk1>
        <a:lt1>
          <a:srgbClr val="FFFFFF"/>
        </a:lt1>
        <a:dk2>
          <a:srgbClr val="336600"/>
        </a:dk2>
        <a:lt2>
          <a:srgbClr val="FFFFFF"/>
        </a:lt2>
        <a:accent1>
          <a:srgbClr val="99CC00"/>
        </a:accent1>
        <a:accent2>
          <a:srgbClr val="003300"/>
        </a:accent2>
        <a:accent3>
          <a:srgbClr val="ADB8AA"/>
        </a:accent3>
        <a:accent4>
          <a:srgbClr val="DADADA"/>
        </a:accent4>
        <a:accent5>
          <a:srgbClr val="CAE2AA"/>
        </a:accent5>
        <a:accent6>
          <a:srgbClr val="002D00"/>
        </a:accent6>
        <a:hlink>
          <a:srgbClr val="CCCC00"/>
        </a:hlink>
        <a:folHlink>
          <a:srgbClr val="CCFF33"/>
        </a:folHlink>
      </a:clrScheme>
      <a:clrMap bg1="dk2" tx1="lt1" bg2="dk1" tx2="lt2" accent1="accent1" accent2="accent2" accent3="accent3" accent4="accent4" accent5="accent5" accent6="accent6" hlink="hlink" folHlink="folHlink"/>
    </a:extraClrScheme>
    <a:extraClrScheme>
      <a:clrScheme name="Crayons 5">
        <a:dk1>
          <a:srgbClr val="808080"/>
        </a:dk1>
        <a:lt1>
          <a:srgbClr val="FFFFFF"/>
        </a:lt1>
        <a:dk2>
          <a:srgbClr val="003366"/>
        </a:dk2>
        <a:lt2>
          <a:srgbClr val="CCECFF"/>
        </a:lt2>
        <a:accent1>
          <a:srgbClr val="33CCCC"/>
        </a:accent1>
        <a:accent2>
          <a:srgbClr val="006699"/>
        </a:accent2>
        <a:accent3>
          <a:srgbClr val="AAADB8"/>
        </a:accent3>
        <a:accent4>
          <a:srgbClr val="DADADA"/>
        </a:accent4>
        <a:accent5>
          <a:srgbClr val="ADE2E2"/>
        </a:accent5>
        <a:accent6>
          <a:srgbClr val="005C8A"/>
        </a:accent6>
        <a:hlink>
          <a:srgbClr val="00FFFF"/>
        </a:hlink>
        <a:folHlink>
          <a:srgbClr val="0000FF"/>
        </a:folHlink>
      </a:clrScheme>
      <a:clrMap bg1="dk2" tx1="lt1" bg2="dk1" tx2="lt2" accent1="accent1" accent2="accent2" accent3="accent3" accent4="accent4" accent5="accent5" accent6="accent6" hlink="hlink" folHlink="folHlink"/>
    </a:extraClrScheme>
    <a:extraClrScheme>
      <a:clrScheme name="Crayons 6">
        <a:dk1>
          <a:srgbClr val="6666FF"/>
        </a:dk1>
        <a:lt1>
          <a:srgbClr val="FFFFFF"/>
        </a:lt1>
        <a:dk2>
          <a:srgbClr val="000066"/>
        </a:dk2>
        <a:lt2>
          <a:srgbClr val="FFFFFF"/>
        </a:lt2>
        <a:accent1>
          <a:srgbClr val="33CCFF"/>
        </a:accent1>
        <a:accent2>
          <a:srgbClr val="0000FF"/>
        </a:accent2>
        <a:accent3>
          <a:srgbClr val="AAAAB8"/>
        </a:accent3>
        <a:accent4>
          <a:srgbClr val="DADADA"/>
        </a:accent4>
        <a:accent5>
          <a:srgbClr val="ADE2FF"/>
        </a:accent5>
        <a:accent6>
          <a:srgbClr val="0000E7"/>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Crayons 7">
        <a:dk1>
          <a:srgbClr val="000000"/>
        </a:dk1>
        <a:lt1>
          <a:srgbClr val="FFFFFF"/>
        </a:lt1>
        <a:dk2>
          <a:srgbClr val="800080"/>
        </a:dk2>
        <a:lt2>
          <a:srgbClr val="FFFFFF"/>
        </a:lt2>
        <a:accent1>
          <a:srgbClr val="CC66FF"/>
        </a:accent1>
        <a:accent2>
          <a:srgbClr val="990099"/>
        </a:accent2>
        <a:accent3>
          <a:srgbClr val="C0AAC0"/>
        </a:accent3>
        <a:accent4>
          <a:srgbClr val="DADADA"/>
        </a:accent4>
        <a:accent5>
          <a:srgbClr val="E2B8FF"/>
        </a:accent5>
        <a:accent6>
          <a:srgbClr val="8A008A"/>
        </a:accent6>
        <a:hlink>
          <a:srgbClr val="FF9900"/>
        </a:hlink>
        <a:folHlink>
          <a:srgbClr val="FF3300"/>
        </a:folHlink>
      </a:clrScheme>
      <a:clrMap bg1="dk2" tx1="lt1" bg2="dk1" tx2="lt2" accent1="accent1" accent2="accent2" accent3="accent3" accent4="accent4" accent5="accent5" accent6="accent6" hlink="hlink" folHlink="folHlink"/>
    </a:extraClrScheme>
    <a:extraClrScheme>
      <a:clrScheme name="Crayons 8">
        <a:dk1>
          <a:srgbClr val="FF3300"/>
        </a:dk1>
        <a:lt1>
          <a:srgbClr val="FFFFFF"/>
        </a:lt1>
        <a:dk2>
          <a:srgbClr val="800000"/>
        </a:dk2>
        <a:lt2>
          <a:srgbClr val="FFFFCC"/>
        </a:lt2>
        <a:accent1>
          <a:srgbClr val="FF7C80"/>
        </a:accent1>
        <a:accent2>
          <a:srgbClr val="990000"/>
        </a:accent2>
        <a:accent3>
          <a:srgbClr val="C0AAAA"/>
        </a:accent3>
        <a:accent4>
          <a:srgbClr val="DADADA"/>
        </a:accent4>
        <a:accent5>
          <a:srgbClr val="FFBFC0"/>
        </a:accent5>
        <a:accent6>
          <a:srgbClr val="8A0000"/>
        </a:accent6>
        <a:hlink>
          <a:srgbClr val="FF66CC"/>
        </a:hlink>
        <a:folHlink>
          <a:srgbClr val="FFCC0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238</TotalTime>
  <Words>1165</Words>
  <Application>Microsoft Office PowerPoint</Application>
  <PresentationFormat>Widescreen</PresentationFormat>
  <Paragraphs>117</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Comic Sans MS</vt:lpstr>
      <vt:lpstr>Gill Sans MT</vt:lpstr>
      <vt:lpstr>Times New Roman</vt:lpstr>
      <vt:lpstr>Crayons</vt:lpstr>
      <vt:lpstr>PowerPoint Presentation</vt:lpstr>
      <vt:lpstr>Strategic Proposals</vt:lpstr>
      <vt:lpstr>Expand Learning Communities</vt:lpstr>
      <vt:lpstr>Expand Learning Communities (cont.)</vt:lpstr>
      <vt:lpstr>Institutionalize Student Research</vt:lpstr>
      <vt:lpstr>Institutionalize Student Research (cont.)</vt:lpstr>
      <vt:lpstr>PEER-to-peer Programs Collaborations</vt:lpstr>
      <vt:lpstr>Faculty Success Programs</vt:lpstr>
      <vt:lpstr>Annual Campus Theme Programming</vt:lpstr>
      <vt:lpstr>Early Intervention Career/Academic Advising</vt:lpstr>
      <vt:lpstr>15 to Finish</vt:lpstr>
      <vt:lpstr>Other Synergies:  Stand Alone or Woven In</vt:lpstr>
      <vt:lpstr>Other Synergies (cont):  Stand Alone or Woven In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Integrative excellence</dc:title>
  <dc:creator>Microsoft Office User</dc:creator>
  <cp:lastModifiedBy>Edwards, Jeannette</cp:lastModifiedBy>
  <cp:revision>23</cp:revision>
  <dcterms:created xsi:type="dcterms:W3CDTF">2017-10-03T05:11:14Z</dcterms:created>
  <dcterms:modified xsi:type="dcterms:W3CDTF">2017-10-24T20:03:58Z</dcterms:modified>
</cp:coreProperties>
</file>