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60" r:id="rId4"/>
    <p:sldId id="262" r:id="rId5"/>
    <p:sldId id="289" r:id="rId6"/>
    <p:sldId id="266" r:id="rId7"/>
    <p:sldId id="290" r:id="rId8"/>
    <p:sldId id="291" r:id="rId9"/>
    <p:sldId id="293" r:id="rId10"/>
    <p:sldId id="292" r:id="rId11"/>
    <p:sldId id="288"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3" autoAdjust="0"/>
    <p:restoredTop sz="94660"/>
  </p:normalViewPr>
  <p:slideViewPr>
    <p:cSldViewPr snapToGrid="0">
      <p:cViewPr varScale="1">
        <p:scale>
          <a:sx n="58" d="100"/>
          <a:sy n="58" d="100"/>
        </p:scale>
        <p:origin x="662"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5E3D315-5960-4D58-9E8C-EBE5DAD800DF}" type="datetimeFigureOut">
              <a:rPr lang="en-US" smtClean="0"/>
              <a:t>3/7/2019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7B6DF1-5A37-48C0-BB7E-D59513AB2524}" type="slidenum">
              <a:rPr lang="en-US" smtClean="0"/>
              <a:t>‹#›</a:t>
            </a:fld>
            <a:endParaRPr lang="en-US"/>
          </a:p>
        </p:txBody>
      </p:sp>
    </p:spTree>
    <p:extLst>
      <p:ext uri="{BB962C8B-B14F-4D97-AF65-F5344CB8AC3E}">
        <p14:creationId xmlns:p14="http://schemas.microsoft.com/office/powerpoint/2010/main" val="24899987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5E3D315-5960-4D58-9E8C-EBE5DAD800DF}" type="datetimeFigureOut">
              <a:rPr lang="en-US" smtClean="0"/>
              <a:t>3/7/2019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7B6DF1-5A37-48C0-BB7E-D59513AB2524}" type="slidenum">
              <a:rPr lang="en-US" smtClean="0"/>
              <a:t>‹#›</a:t>
            </a:fld>
            <a:endParaRPr lang="en-US"/>
          </a:p>
        </p:txBody>
      </p:sp>
    </p:spTree>
    <p:extLst>
      <p:ext uri="{BB962C8B-B14F-4D97-AF65-F5344CB8AC3E}">
        <p14:creationId xmlns:p14="http://schemas.microsoft.com/office/powerpoint/2010/main" val="38567758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5E3D315-5960-4D58-9E8C-EBE5DAD800DF}" type="datetimeFigureOut">
              <a:rPr lang="en-US" smtClean="0"/>
              <a:t>3/7/2019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7B6DF1-5A37-48C0-BB7E-D59513AB2524}" type="slidenum">
              <a:rPr lang="en-US" smtClean="0"/>
              <a:t>‹#›</a:t>
            </a:fld>
            <a:endParaRPr lang="en-US"/>
          </a:p>
        </p:txBody>
      </p:sp>
    </p:spTree>
    <p:extLst>
      <p:ext uri="{BB962C8B-B14F-4D97-AF65-F5344CB8AC3E}">
        <p14:creationId xmlns:p14="http://schemas.microsoft.com/office/powerpoint/2010/main" val="25623875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5E3D315-5960-4D58-9E8C-EBE5DAD800DF}" type="datetimeFigureOut">
              <a:rPr lang="en-US" smtClean="0"/>
              <a:t>3/7/2019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7B6DF1-5A37-48C0-BB7E-D59513AB2524}" type="slidenum">
              <a:rPr lang="en-US" smtClean="0"/>
              <a:t>‹#›</a:t>
            </a:fld>
            <a:endParaRPr lang="en-US"/>
          </a:p>
        </p:txBody>
      </p:sp>
    </p:spTree>
    <p:extLst>
      <p:ext uri="{BB962C8B-B14F-4D97-AF65-F5344CB8AC3E}">
        <p14:creationId xmlns:p14="http://schemas.microsoft.com/office/powerpoint/2010/main" val="19662548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05E3D315-5960-4D58-9E8C-EBE5DAD800DF}" type="datetimeFigureOut">
              <a:rPr lang="en-US" smtClean="0"/>
              <a:t>3/7/2019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7B6DF1-5A37-48C0-BB7E-D59513AB2524}" type="slidenum">
              <a:rPr lang="en-US" smtClean="0"/>
              <a:t>‹#›</a:t>
            </a:fld>
            <a:endParaRPr lang="en-US"/>
          </a:p>
        </p:txBody>
      </p:sp>
    </p:spTree>
    <p:extLst>
      <p:ext uri="{BB962C8B-B14F-4D97-AF65-F5344CB8AC3E}">
        <p14:creationId xmlns:p14="http://schemas.microsoft.com/office/powerpoint/2010/main" val="9839033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5E3D315-5960-4D58-9E8C-EBE5DAD800DF}" type="datetimeFigureOut">
              <a:rPr lang="en-US" smtClean="0"/>
              <a:t>3/7/2019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67B6DF1-5A37-48C0-BB7E-D59513AB2524}" type="slidenum">
              <a:rPr lang="en-US" smtClean="0"/>
              <a:t>‹#›</a:t>
            </a:fld>
            <a:endParaRPr lang="en-US"/>
          </a:p>
        </p:txBody>
      </p:sp>
    </p:spTree>
    <p:extLst>
      <p:ext uri="{BB962C8B-B14F-4D97-AF65-F5344CB8AC3E}">
        <p14:creationId xmlns:p14="http://schemas.microsoft.com/office/powerpoint/2010/main" val="29172324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5E3D315-5960-4D58-9E8C-EBE5DAD800DF}" type="datetimeFigureOut">
              <a:rPr lang="en-US" smtClean="0"/>
              <a:t>3/7/2019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67B6DF1-5A37-48C0-BB7E-D59513AB2524}" type="slidenum">
              <a:rPr lang="en-US" smtClean="0"/>
              <a:t>‹#›</a:t>
            </a:fld>
            <a:endParaRPr lang="en-US"/>
          </a:p>
        </p:txBody>
      </p:sp>
    </p:spTree>
    <p:extLst>
      <p:ext uri="{BB962C8B-B14F-4D97-AF65-F5344CB8AC3E}">
        <p14:creationId xmlns:p14="http://schemas.microsoft.com/office/powerpoint/2010/main" val="14855363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5E3D315-5960-4D58-9E8C-EBE5DAD800DF}" type="datetimeFigureOut">
              <a:rPr lang="en-US" smtClean="0"/>
              <a:t>3/7/2019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67B6DF1-5A37-48C0-BB7E-D59513AB2524}" type="slidenum">
              <a:rPr lang="en-US" smtClean="0"/>
              <a:t>‹#›</a:t>
            </a:fld>
            <a:endParaRPr lang="en-US"/>
          </a:p>
        </p:txBody>
      </p:sp>
    </p:spTree>
    <p:extLst>
      <p:ext uri="{BB962C8B-B14F-4D97-AF65-F5344CB8AC3E}">
        <p14:creationId xmlns:p14="http://schemas.microsoft.com/office/powerpoint/2010/main" val="4355943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5E3D315-5960-4D58-9E8C-EBE5DAD800DF}" type="datetimeFigureOut">
              <a:rPr lang="en-US" smtClean="0"/>
              <a:t>3/7/2019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67B6DF1-5A37-48C0-BB7E-D59513AB2524}" type="slidenum">
              <a:rPr lang="en-US" smtClean="0"/>
              <a:t>‹#›</a:t>
            </a:fld>
            <a:endParaRPr lang="en-US"/>
          </a:p>
        </p:txBody>
      </p:sp>
    </p:spTree>
    <p:extLst>
      <p:ext uri="{BB962C8B-B14F-4D97-AF65-F5344CB8AC3E}">
        <p14:creationId xmlns:p14="http://schemas.microsoft.com/office/powerpoint/2010/main" val="14519274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05E3D315-5960-4D58-9E8C-EBE5DAD800DF}" type="datetimeFigureOut">
              <a:rPr lang="en-US" smtClean="0"/>
              <a:t>3/7/2019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67B6DF1-5A37-48C0-BB7E-D59513AB2524}" type="slidenum">
              <a:rPr lang="en-US" smtClean="0"/>
              <a:t>‹#›</a:t>
            </a:fld>
            <a:endParaRPr lang="en-US"/>
          </a:p>
        </p:txBody>
      </p:sp>
    </p:spTree>
    <p:extLst>
      <p:ext uri="{BB962C8B-B14F-4D97-AF65-F5344CB8AC3E}">
        <p14:creationId xmlns:p14="http://schemas.microsoft.com/office/powerpoint/2010/main" val="40976128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05E3D315-5960-4D58-9E8C-EBE5DAD800DF}" type="datetimeFigureOut">
              <a:rPr lang="en-US" smtClean="0"/>
              <a:t>3/7/2019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67B6DF1-5A37-48C0-BB7E-D59513AB2524}" type="slidenum">
              <a:rPr lang="en-US" smtClean="0"/>
              <a:t>‹#›</a:t>
            </a:fld>
            <a:endParaRPr lang="en-US"/>
          </a:p>
        </p:txBody>
      </p:sp>
    </p:spTree>
    <p:extLst>
      <p:ext uri="{BB962C8B-B14F-4D97-AF65-F5344CB8AC3E}">
        <p14:creationId xmlns:p14="http://schemas.microsoft.com/office/powerpoint/2010/main" val="24650599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5E3D315-5960-4D58-9E8C-EBE5DAD800DF}" type="datetimeFigureOut">
              <a:rPr lang="en-US" smtClean="0"/>
              <a:t>3/7/2019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7B6DF1-5A37-48C0-BB7E-D59513AB2524}" type="slidenum">
              <a:rPr lang="en-US" smtClean="0"/>
              <a:t>‹#›</a:t>
            </a:fld>
            <a:endParaRPr lang="en-US"/>
          </a:p>
        </p:txBody>
      </p:sp>
    </p:spTree>
    <p:extLst>
      <p:ext uri="{BB962C8B-B14F-4D97-AF65-F5344CB8AC3E}">
        <p14:creationId xmlns:p14="http://schemas.microsoft.com/office/powerpoint/2010/main" val="5711640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s://www.csuci.edu/commkt/isg/isgimages/correct-horiz-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8579" y="3981795"/>
            <a:ext cx="2974588" cy="2867903"/>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723207" y="6168044"/>
            <a:ext cx="3351082" cy="646331"/>
          </a:xfrm>
          <a:prstGeom prst="rect">
            <a:avLst/>
          </a:prstGeom>
          <a:noFill/>
        </p:spPr>
        <p:txBody>
          <a:bodyPr wrap="square" rtlCol="0">
            <a:spAutoFit/>
          </a:bodyPr>
          <a:lstStyle/>
          <a:p>
            <a:r>
              <a:rPr lang="en-US" dirty="0" smtClean="0">
                <a:latin typeface="Gill Sans MT" panose="020B0502020104020203" pitchFamily="34" charset="0"/>
              </a:rPr>
              <a:t>Academic Senate, 2/26/19</a:t>
            </a:r>
          </a:p>
          <a:p>
            <a:r>
              <a:rPr lang="en-US" dirty="0" smtClean="0">
                <a:latin typeface="Gill Sans MT" panose="020B0502020104020203" pitchFamily="34" charset="0"/>
              </a:rPr>
              <a:t>Intent to Raise Question</a:t>
            </a:r>
            <a:endParaRPr lang="en-US" dirty="0">
              <a:latin typeface="Gill Sans MT" panose="020B0502020104020203" pitchFamily="34" charset="0"/>
            </a:endParaRPr>
          </a:p>
        </p:txBody>
      </p:sp>
      <p:pic>
        <p:nvPicPr>
          <p:cNvPr id="1032" name="Picture 8" descr="https://farm3.staticflickr.com/2805/10563215664_ebfde3ccc7_b.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82393" y="242080"/>
            <a:ext cx="7164711" cy="47788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552993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s://www.csuci.edu/commkt/isg/isgimages/correct-horiz-logo.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350176" y="138443"/>
            <a:ext cx="2041364" cy="196815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723207" y="6168044"/>
            <a:ext cx="3223760" cy="646331"/>
          </a:xfrm>
          <a:prstGeom prst="rect">
            <a:avLst/>
          </a:prstGeom>
          <a:noFill/>
        </p:spPr>
        <p:txBody>
          <a:bodyPr wrap="square" rtlCol="0">
            <a:spAutoFit/>
          </a:bodyPr>
          <a:lstStyle/>
          <a:p>
            <a:r>
              <a:rPr lang="en-US" dirty="0" smtClean="0">
                <a:solidFill>
                  <a:schemeClr val="bg2">
                    <a:lumMod val="25000"/>
                  </a:schemeClr>
                </a:solidFill>
                <a:latin typeface="Gill Sans MT" panose="020B0502020104020203" pitchFamily="34" charset="0"/>
              </a:rPr>
              <a:t>Academic Senate, 2.26.19  </a:t>
            </a:r>
          </a:p>
          <a:p>
            <a:r>
              <a:rPr lang="en-US" dirty="0" smtClean="0">
                <a:solidFill>
                  <a:schemeClr val="bg2">
                    <a:lumMod val="25000"/>
                  </a:schemeClr>
                </a:solidFill>
                <a:latin typeface="Gill Sans MT" panose="020B0502020104020203" pitchFamily="34" charset="0"/>
              </a:rPr>
              <a:t>Intent to Raise Question</a:t>
            </a:r>
            <a:endParaRPr lang="en-US" dirty="0">
              <a:solidFill>
                <a:schemeClr val="bg2">
                  <a:lumMod val="25000"/>
                </a:schemeClr>
              </a:solidFill>
              <a:latin typeface="Gill Sans MT" panose="020B0502020104020203" pitchFamily="34" charset="0"/>
            </a:endParaRPr>
          </a:p>
        </p:txBody>
      </p:sp>
      <p:sp>
        <p:nvSpPr>
          <p:cNvPr id="4" name="TextBox 3"/>
          <p:cNvSpPr txBox="1"/>
          <p:nvPr/>
        </p:nvSpPr>
        <p:spPr>
          <a:xfrm>
            <a:off x="136668" y="138442"/>
            <a:ext cx="2507418" cy="461665"/>
          </a:xfrm>
          <a:prstGeom prst="rect">
            <a:avLst/>
          </a:prstGeom>
          <a:noFill/>
        </p:spPr>
        <p:txBody>
          <a:bodyPr wrap="none" rtlCol="0">
            <a:spAutoFit/>
          </a:bodyPr>
          <a:lstStyle/>
          <a:p>
            <a:r>
              <a:rPr lang="en-US" sz="2400" dirty="0" smtClean="0">
                <a:solidFill>
                  <a:srgbClr val="00B050"/>
                </a:solidFill>
                <a:latin typeface="Gill Sans MT" panose="020B0502020104020203" pitchFamily="34" charset="0"/>
              </a:rPr>
              <a:t>NEW QUESTION</a:t>
            </a:r>
            <a:endParaRPr lang="en-US" sz="2400" dirty="0">
              <a:solidFill>
                <a:srgbClr val="00B050"/>
              </a:solidFill>
              <a:latin typeface="Gill Sans MT" panose="020B0502020104020203" pitchFamily="34" charset="0"/>
            </a:endParaRPr>
          </a:p>
        </p:txBody>
      </p:sp>
      <p:sp>
        <p:nvSpPr>
          <p:cNvPr id="2" name="TextBox 1"/>
          <p:cNvSpPr txBox="1"/>
          <p:nvPr/>
        </p:nvSpPr>
        <p:spPr>
          <a:xfrm>
            <a:off x="354022" y="485718"/>
            <a:ext cx="10016836" cy="6186309"/>
          </a:xfrm>
          <a:prstGeom prst="rect">
            <a:avLst/>
          </a:prstGeom>
          <a:noFill/>
        </p:spPr>
        <p:txBody>
          <a:bodyPr wrap="square" rtlCol="0">
            <a:spAutoFit/>
          </a:bodyPr>
          <a:lstStyle/>
          <a:p>
            <a:endParaRPr lang="en-US" dirty="0"/>
          </a:p>
          <a:p>
            <a:r>
              <a:rPr lang="en-US" dirty="0"/>
              <a:t> </a:t>
            </a:r>
          </a:p>
          <a:p>
            <a:r>
              <a:rPr lang="en-US" sz="2400" dirty="0"/>
              <a:t>I currently have students who have </a:t>
            </a:r>
            <a:r>
              <a:rPr lang="en-US" sz="2400" dirty="0" err="1"/>
              <a:t>DACA</a:t>
            </a:r>
            <a:r>
              <a:rPr lang="en-US" sz="2400" dirty="0"/>
              <a:t> and undocumented status looking to apply for graduate school. In the past, due to the Ally training, students felt relatively safe divulging their status at either the Career Center the Graduate Studies Center (</a:t>
            </a:r>
            <a:r>
              <a:rPr lang="en-US" sz="2400" dirty="0" err="1"/>
              <a:t>GSC</a:t>
            </a:r>
            <a:r>
              <a:rPr lang="en-US" sz="2400" dirty="0"/>
              <a:t>). </a:t>
            </a:r>
          </a:p>
          <a:p>
            <a:r>
              <a:rPr lang="en-US" sz="2400" dirty="0"/>
              <a:t>a.    With Martha Zavala from the Multicultural Dream Center and Aracely Flores from the </a:t>
            </a:r>
            <a:r>
              <a:rPr lang="en-US" sz="2400" dirty="0" err="1"/>
              <a:t>GSC</a:t>
            </a:r>
            <a:r>
              <a:rPr lang="en-US" sz="2400" dirty="0"/>
              <a:t> no longer on campus, what is CI doing to ensure our Dreamer students can plan for graduate school with a strong measure of ensured safety? </a:t>
            </a:r>
          </a:p>
          <a:p>
            <a:r>
              <a:rPr lang="en-US" sz="2400" dirty="0"/>
              <a:t>b.     Can The Academic Senate please invite Martha’s replacement to speak about their role on campus? </a:t>
            </a:r>
          </a:p>
          <a:p>
            <a:r>
              <a:rPr lang="en-US" sz="2400" dirty="0"/>
              <a:t>c.    Since all programs send students to graduate school, is there a plan to institutionalize the </a:t>
            </a:r>
            <a:r>
              <a:rPr lang="en-US" sz="2400" dirty="0" err="1"/>
              <a:t>GSC</a:t>
            </a:r>
            <a:r>
              <a:rPr lang="en-US" sz="2400" dirty="0"/>
              <a:t> so that Education does not have to bear the burden of the cost? </a:t>
            </a:r>
            <a:endParaRPr lang="en-US" sz="2400" dirty="0" smtClean="0"/>
          </a:p>
          <a:p>
            <a:endParaRPr lang="en-US" sz="2400" dirty="0"/>
          </a:p>
          <a:p>
            <a:r>
              <a:rPr lang="en-US" sz="2400" dirty="0" smtClean="0"/>
              <a:t>Brittnee Veldman</a:t>
            </a:r>
            <a:endParaRPr lang="en-US" sz="2400" dirty="0"/>
          </a:p>
        </p:txBody>
      </p:sp>
    </p:spTree>
    <p:extLst>
      <p:ext uri="{BB962C8B-B14F-4D97-AF65-F5344CB8AC3E}">
        <p14:creationId xmlns:p14="http://schemas.microsoft.com/office/powerpoint/2010/main" val="42518533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s://www.csuci.edu/commkt/isg/isgimages/correct-horiz-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8579" y="3981795"/>
            <a:ext cx="2974588" cy="2867903"/>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723207" y="6168044"/>
            <a:ext cx="3351082" cy="646331"/>
          </a:xfrm>
          <a:prstGeom prst="rect">
            <a:avLst/>
          </a:prstGeom>
          <a:noFill/>
        </p:spPr>
        <p:txBody>
          <a:bodyPr wrap="square" rtlCol="0">
            <a:spAutoFit/>
          </a:bodyPr>
          <a:lstStyle/>
          <a:p>
            <a:r>
              <a:rPr lang="en-US" dirty="0" smtClean="0">
                <a:latin typeface="Gill Sans MT" panose="020B0502020104020203" pitchFamily="34" charset="0"/>
              </a:rPr>
              <a:t>Academic Senate</a:t>
            </a:r>
            <a:r>
              <a:rPr lang="en-US" smtClean="0">
                <a:latin typeface="Gill Sans MT" panose="020B0502020104020203" pitchFamily="34" charset="0"/>
              </a:rPr>
              <a:t>, 2.26.19</a:t>
            </a:r>
            <a:endParaRPr lang="en-US" dirty="0" smtClean="0">
              <a:latin typeface="Gill Sans MT" panose="020B0502020104020203" pitchFamily="34" charset="0"/>
            </a:endParaRPr>
          </a:p>
          <a:p>
            <a:r>
              <a:rPr lang="en-US" dirty="0" smtClean="0">
                <a:latin typeface="Gill Sans MT" panose="020B0502020104020203" pitchFamily="34" charset="0"/>
              </a:rPr>
              <a:t>Intent to Raise Question</a:t>
            </a:r>
            <a:endParaRPr lang="en-US" dirty="0">
              <a:latin typeface="Gill Sans MT" panose="020B0502020104020203" pitchFamily="34" charset="0"/>
            </a:endParaRPr>
          </a:p>
        </p:txBody>
      </p:sp>
      <p:pic>
        <p:nvPicPr>
          <p:cNvPr id="1032" name="Picture 8" descr="https://farm3.staticflickr.com/2805/10563215664_ebfde3ccc7_b.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82393" y="242080"/>
            <a:ext cx="7164711" cy="477880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8599990" y="5798712"/>
            <a:ext cx="2120452" cy="369332"/>
          </a:xfrm>
          <a:prstGeom prst="rect">
            <a:avLst/>
          </a:prstGeom>
          <a:noFill/>
        </p:spPr>
        <p:txBody>
          <a:bodyPr wrap="none" rtlCol="0">
            <a:spAutoFit/>
          </a:bodyPr>
          <a:lstStyle/>
          <a:p>
            <a:r>
              <a:rPr lang="en-US" dirty="0" smtClean="0"/>
              <a:t>NEW QUESTIONS???</a:t>
            </a:r>
            <a:endParaRPr lang="en-US" dirty="0"/>
          </a:p>
        </p:txBody>
      </p:sp>
    </p:spTree>
    <p:extLst>
      <p:ext uri="{BB962C8B-B14F-4D97-AF65-F5344CB8AC3E}">
        <p14:creationId xmlns:p14="http://schemas.microsoft.com/office/powerpoint/2010/main" val="8583182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s://www.csuci.edu/commkt/isg/isgimages/correct-horiz-logo.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350176" y="138443"/>
            <a:ext cx="2041364" cy="196815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723207" y="6168044"/>
            <a:ext cx="3223760" cy="646331"/>
          </a:xfrm>
          <a:prstGeom prst="rect">
            <a:avLst/>
          </a:prstGeom>
          <a:noFill/>
        </p:spPr>
        <p:txBody>
          <a:bodyPr wrap="square" rtlCol="0">
            <a:spAutoFit/>
          </a:bodyPr>
          <a:lstStyle/>
          <a:p>
            <a:r>
              <a:rPr lang="en-US" dirty="0" smtClean="0">
                <a:solidFill>
                  <a:schemeClr val="bg2">
                    <a:lumMod val="25000"/>
                  </a:schemeClr>
                </a:solidFill>
                <a:latin typeface="Gill Sans MT" panose="020B0502020104020203" pitchFamily="34" charset="0"/>
              </a:rPr>
              <a:t>Academic Senate, 2.26.19  </a:t>
            </a:r>
          </a:p>
          <a:p>
            <a:r>
              <a:rPr lang="en-US" dirty="0" smtClean="0">
                <a:solidFill>
                  <a:schemeClr val="bg2">
                    <a:lumMod val="25000"/>
                  </a:schemeClr>
                </a:solidFill>
                <a:latin typeface="Gill Sans MT" panose="020B0502020104020203" pitchFamily="34" charset="0"/>
              </a:rPr>
              <a:t>Intent to Raise Question</a:t>
            </a:r>
            <a:endParaRPr lang="en-US" dirty="0">
              <a:solidFill>
                <a:schemeClr val="bg2">
                  <a:lumMod val="25000"/>
                </a:schemeClr>
              </a:solidFill>
              <a:latin typeface="Gill Sans MT" panose="020B0502020104020203" pitchFamily="34" charset="0"/>
            </a:endParaRPr>
          </a:p>
        </p:txBody>
      </p:sp>
      <p:sp>
        <p:nvSpPr>
          <p:cNvPr id="4" name="TextBox 3"/>
          <p:cNvSpPr txBox="1"/>
          <p:nvPr/>
        </p:nvSpPr>
        <p:spPr>
          <a:xfrm>
            <a:off x="136668" y="138442"/>
            <a:ext cx="1707519" cy="461665"/>
          </a:xfrm>
          <a:prstGeom prst="rect">
            <a:avLst/>
          </a:prstGeom>
          <a:noFill/>
        </p:spPr>
        <p:txBody>
          <a:bodyPr wrap="none" rtlCol="0">
            <a:spAutoFit/>
          </a:bodyPr>
          <a:lstStyle/>
          <a:p>
            <a:r>
              <a:rPr lang="en-US" sz="2400" dirty="0" smtClean="0">
                <a:solidFill>
                  <a:srgbClr val="00B050"/>
                </a:solidFill>
                <a:latin typeface="Gill Sans MT" panose="020B0502020104020203" pitchFamily="34" charset="0"/>
              </a:rPr>
              <a:t>QUESTION</a:t>
            </a:r>
            <a:endParaRPr lang="en-US" sz="2400" dirty="0">
              <a:solidFill>
                <a:srgbClr val="00B050"/>
              </a:solidFill>
              <a:latin typeface="Gill Sans MT" panose="020B0502020104020203" pitchFamily="34" charset="0"/>
            </a:endParaRPr>
          </a:p>
        </p:txBody>
      </p:sp>
      <p:sp>
        <p:nvSpPr>
          <p:cNvPr id="2" name="TextBox 1"/>
          <p:cNvSpPr txBox="1"/>
          <p:nvPr/>
        </p:nvSpPr>
        <p:spPr>
          <a:xfrm>
            <a:off x="507393" y="1608463"/>
            <a:ext cx="10712149" cy="4031873"/>
          </a:xfrm>
          <a:prstGeom prst="rect">
            <a:avLst/>
          </a:prstGeom>
          <a:noFill/>
        </p:spPr>
        <p:txBody>
          <a:bodyPr wrap="square" rtlCol="0">
            <a:spAutoFit/>
          </a:bodyPr>
          <a:lstStyle/>
          <a:p>
            <a:r>
              <a:rPr lang="en-US" sz="3200" dirty="0" smtClean="0"/>
              <a:t>In </a:t>
            </a:r>
            <a:r>
              <a:rPr lang="en-US" sz="3200" dirty="0"/>
              <a:t>the spirit of shared governance and respect, can the Provost create a taskforce of appropriate faculty or a forum of dialogue to address the question of Department oriented tenure-track searches versus the university’s long tradition of Interdisciplinary Recruitment that advances interdisciplinary student learning and faculty collaborations</a:t>
            </a:r>
            <a:r>
              <a:rPr lang="en-US" sz="3200" dirty="0" smtClean="0"/>
              <a:t>?</a:t>
            </a:r>
          </a:p>
          <a:p>
            <a:endParaRPr lang="en-US" sz="3200" dirty="0"/>
          </a:p>
          <a:p>
            <a:r>
              <a:rPr lang="en-US" sz="3200" dirty="0"/>
              <a:t>Frank Barajas</a:t>
            </a:r>
          </a:p>
        </p:txBody>
      </p:sp>
    </p:spTree>
    <p:extLst>
      <p:ext uri="{BB962C8B-B14F-4D97-AF65-F5344CB8AC3E}">
        <p14:creationId xmlns:p14="http://schemas.microsoft.com/office/powerpoint/2010/main" val="29817896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s://www.csuci.edu/commkt/isg/isgimages/correct-horiz-logo.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350176" y="138443"/>
            <a:ext cx="2041364" cy="196815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723207" y="6168044"/>
            <a:ext cx="3223760" cy="646331"/>
          </a:xfrm>
          <a:prstGeom prst="rect">
            <a:avLst/>
          </a:prstGeom>
          <a:noFill/>
        </p:spPr>
        <p:txBody>
          <a:bodyPr wrap="square" rtlCol="0">
            <a:spAutoFit/>
          </a:bodyPr>
          <a:lstStyle/>
          <a:p>
            <a:r>
              <a:rPr lang="en-US" dirty="0" smtClean="0">
                <a:solidFill>
                  <a:schemeClr val="bg2">
                    <a:lumMod val="25000"/>
                  </a:schemeClr>
                </a:solidFill>
                <a:latin typeface="Gill Sans MT" panose="020B0502020104020203" pitchFamily="34" charset="0"/>
              </a:rPr>
              <a:t>Academic Senate, 2.26.19  </a:t>
            </a:r>
          </a:p>
          <a:p>
            <a:r>
              <a:rPr lang="en-US" dirty="0" smtClean="0">
                <a:solidFill>
                  <a:schemeClr val="bg2">
                    <a:lumMod val="25000"/>
                  </a:schemeClr>
                </a:solidFill>
                <a:latin typeface="Gill Sans MT" panose="020B0502020104020203" pitchFamily="34" charset="0"/>
              </a:rPr>
              <a:t>Intent to Raise Question</a:t>
            </a:r>
            <a:endParaRPr lang="en-US" dirty="0">
              <a:solidFill>
                <a:schemeClr val="bg2">
                  <a:lumMod val="25000"/>
                </a:schemeClr>
              </a:solidFill>
              <a:latin typeface="Gill Sans MT" panose="020B0502020104020203" pitchFamily="34" charset="0"/>
            </a:endParaRPr>
          </a:p>
        </p:txBody>
      </p:sp>
      <p:sp>
        <p:nvSpPr>
          <p:cNvPr id="4" name="TextBox 3"/>
          <p:cNvSpPr txBox="1"/>
          <p:nvPr/>
        </p:nvSpPr>
        <p:spPr>
          <a:xfrm>
            <a:off x="136668" y="138442"/>
            <a:ext cx="1707519" cy="461665"/>
          </a:xfrm>
          <a:prstGeom prst="rect">
            <a:avLst/>
          </a:prstGeom>
          <a:noFill/>
        </p:spPr>
        <p:txBody>
          <a:bodyPr wrap="none" rtlCol="0">
            <a:spAutoFit/>
          </a:bodyPr>
          <a:lstStyle/>
          <a:p>
            <a:r>
              <a:rPr lang="en-US" sz="2400" dirty="0" smtClean="0">
                <a:solidFill>
                  <a:srgbClr val="00B050"/>
                </a:solidFill>
                <a:latin typeface="Gill Sans MT" panose="020B0502020104020203" pitchFamily="34" charset="0"/>
              </a:rPr>
              <a:t>QUESTION</a:t>
            </a:r>
            <a:endParaRPr lang="en-US" sz="2400" dirty="0">
              <a:solidFill>
                <a:srgbClr val="00B050"/>
              </a:solidFill>
              <a:latin typeface="Gill Sans MT" panose="020B0502020104020203" pitchFamily="34" charset="0"/>
            </a:endParaRPr>
          </a:p>
        </p:txBody>
      </p:sp>
      <p:sp>
        <p:nvSpPr>
          <p:cNvPr id="2" name="TextBox 1"/>
          <p:cNvSpPr txBox="1"/>
          <p:nvPr/>
        </p:nvSpPr>
        <p:spPr>
          <a:xfrm>
            <a:off x="507394" y="1608463"/>
            <a:ext cx="10016836" cy="3785652"/>
          </a:xfrm>
          <a:prstGeom prst="rect">
            <a:avLst/>
          </a:prstGeom>
          <a:noFill/>
        </p:spPr>
        <p:txBody>
          <a:bodyPr wrap="square" rtlCol="0">
            <a:spAutoFit/>
          </a:bodyPr>
          <a:lstStyle/>
          <a:p>
            <a:r>
              <a:rPr lang="en-US" sz="2400" dirty="0"/>
              <a:t>Three questions related to faculty hiring:</a:t>
            </a:r>
          </a:p>
          <a:p>
            <a:r>
              <a:rPr lang="en-US" sz="2400" dirty="0"/>
              <a:t> </a:t>
            </a:r>
          </a:p>
          <a:p>
            <a:r>
              <a:rPr lang="en-US" sz="2400" dirty="0"/>
              <a:t>- </a:t>
            </a:r>
            <a:r>
              <a:rPr lang="en-US" sz="2400" dirty="0" smtClean="0"/>
              <a:t>Will </a:t>
            </a:r>
            <a:r>
              <a:rPr lang="en-US" sz="2400" dirty="0"/>
              <a:t>candidates still meet with Administration (</a:t>
            </a:r>
            <a:r>
              <a:rPr lang="en-US" sz="2400" dirty="0" err="1"/>
              <a:t>eg</a:t>
            </a:r>
            <a:r>
              <a:rPr lang="en-US" sz="2400" dirty="0"/>
              <a:t>: President, Provost) during their on-campus interviews?</a:t>
            </a:r>
          </a:p>
          <a:p>
            <a:r>
              <a:rPr lang="en-US" sz="2400" dirty="0" smtClean="0"/>
              <a:t>-Who </a:t>
            </a:r>
            <a:r>
              <a:rPr lang="en-US" sz="2400" dirty="0"/>
              <a:t>will make the final decisions on hiring- the Dean? The Provost? The President</a:t>
            </a:r>
            <a:r>
              <a:rPr lang="en-US" sz="2400" dirty="0" smtClean="0"/>
              <a:t>?</a:t>
            </a:r>
          </a:p>
          <a:p>
            <a:r>
              <a:rPr lang="en-US" sz="2400" dirty="0" smtClean="0"/>
              <a:t>-Re</a:t>
            </a:r>
            <a:r>
              <a:rPr lang="en-US" sz="2400" dirty="0"/>
              <a:t>: this final decision on hires, what weight will Provost </a:t>
            </a:r>
            <a:r>
              <a:rPr lang="en-US" sz="2400" dirty="0" smtClean="0"/>
              <a:t>and President give </a:t>
            </a:r>
            <a:r>
              <a:rPr lang="en-US" sz="2400" dirty="0"/>
              <a:t>to the DSC ‘s recommendations? </a:t>
            </a:r>
            <a:endParaRPr lang="en-US" sz="2400" dirty="0" smtClean="0"/>
          </a:p>
          <a:p>
            <a:endParaRPr lang="en-US" sz="2400" dirty="0"/>
          </a:p>
          <a:p>
            <a:r>
              <a:rPr lang="en-US" sz="2400" dirty="0" smtClean="0"/>
              <a:t>Debi </a:t>
            </a:r>
            <a:r>
              <a:rPr lang="en-US" sz="2400" dirty="0"/>
              <a:t>Hoffmann</a:t>
            </a:r>
          </a:p>
        </p:txBody>
      </p:sp>
    </p:spTree>
    <p:extLst>
      <p:ext uri="{BB962C8B-B14F-4D97-AF65-F5344CB8AC3E}">
        <p14:creationId xmlns:p14="http://schemas.microsoft.com/office/powerpoint/2010/main" val="34724089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s://www.csuci.edu/commkt/isg/isgimages/correct-horiz-logo.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350176" y="138443"/>
            <a:ext cx="2041364" cy="196815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723207" y="6168044"/>
            <a:ext cx="3223760" cy="646331"/>
          </a:xfrm>
          <a:prstGeom prst="rect">
            <a:avLst/>
          </a:prstGeom>
          <a:noFill/>
        </p:spPr>
        <p:txBody>
          <a:bodyPr wrap="square" rtlCol="0">
            <a:spAutoFit/>
          </a:bodyPr>
          <a:lstStyle/>
          <a:p>
            <a:r>
              <a:rPr lang="en-US" dirty="0" smtClean="0">
                <a:solidFill>
                  <a:schemeClr val="bg2">
                    <a:lumMod val="25000"/>
                  </a:schemeClr>
                </a:solidFill>
                <a:latin typeface="Gill Sans MT" panose="020B0502020104020203" pitchFamily="34" charset="0"/>
              </a:rPr>
              <a:t>Academic Senate, 2.26.19  </a:t>
            </a:r>
          </a:p>
          <a:p>
            <a:r>
              <a:rPr lang="en-US" dirty="0" smtClean="0">
                <a:solidFill>
                  <a:schemeClr val="bg2">
                    <a:lumMod val="25000"/>
                  </a:schemeClr>
                </a:solidFill>
                <a:latin typeface="Gill Sans MT" panose="020B0502020104020203" pitchFamily="34" charset="0"/>
              </a:rPr>
              <a:t>Intent to Raise Question</a:t>
            </a:r>
            <a:endParaRPr lang="en-US" dirty="0">
              <a:solidFill>
                <a:schemeClr val="bg2">
                  <a:lumMod val="25000"/>
                </a:schemeClr>
              </a:solidFill>
              <a:latin typeface="Gill Sans MT" panose="020B0502020104020203" pitchFamily="34" charset="0"/>
            </a:endParaRPr>
          </a:p>
        </p:txBody>
      </p:sp>
      <p:sp>
        <p:nvSpPr>
          <p:cNvPr id="4" name="TextBox 3"/>
          <p:cNvSpPr txBox="1"/>
          <p:nvPr/>
        </p:nvSpPr>
        <p:spPr>
          <a:xfrm>
            <a:off x="136668" y="138442"/>
            <a:ext cx="1707519" cy="461665"/>
          </a:xfrm>
          <a:prstGeom prst="rect">
            <a:avLst/>
          </a:prstGeom>
          <a:noFill/>
        </p:spPr>
        <p:txBody>
          <a:bodyPr wrap="none" rtlCol="0">
            <a:spAutoFit/>
          </a:bodyPr>
          <a:lstStyle/>
          <a:p>
            <a:r>
              <a:rPr lang="en-US" sz="2400" dirty="0" smtClean="0">
                <a:solidFill>
                  <a:srgbClr val="00B050"/>
                </a:solidFill>
                <a:latin typeface="Gill Sans MT" panose="020B0502020104020203" pitchFamily="34" charset="0"/>
              </a:rPr>
              <a:t>QUESTION</a:t>
            </a:r>
            <a:endParaRPr lang="en-US" sz="2400" dirty="0">
              <a:solidFill>
                <a:srgbClr val="00B050"/>
              </a:solidFill>
              <a:latin typeface="Gill Sans MT" panose="020B0502020104020203" pitchFamily="34" charset="0"/>
            </a:endParaRPr>
          </a:p>
        </p:txBody>
      </p:sp>
      <p:sp>
        <p:nvSpPr>
          <p:cNvPr id="2" name="TextBox 1"/>
          <p:cNvSpPr txBox="1"/>
          <p:nvPr/>
        </p:nvSpPr>
        <p:spPr>
          <a:xfrm>
            <a:off x="507394" y="1608463"/>
            <a:ext cx="10016836" cy="3970318"/>
          </a:xfrm>
          <a:prstGeom prst="rect">
            <a:avLst/>
          </a:prstGeom>
          <a:noFill/>
        </p:spPr>
        <p:txBody>
          <a:bodyPr wrap="square" rtlCol="0">
            <a:spAutoFit/>
          </a:bodyPr>
          <a:lstStyle/>
          <a:p>
            <a:r>
              <a:rPr lang="en-US" sz="2800" dirty="0"/>
              <a:t>Question: In speaking to our staff colleagues in maintenance, it seems that many of them are not aware about our campus’s Active Shooter Training. Is the CSUCI Police Department’s Active Shooter Training available to maintenance and custodian staff? If so, are they able to attend during their work hours? Is the training available to maintenance and custodial employees including those who work evenings and late night shifts</a:t>
            </a:r>
            <a:r>
              <a:rPr lang="en-US" sz="2800" dirty="0" smtClean="0"/>
              <a:t>?</a:t>
            </a:r>
          </a:p>
          <a:p>
            <a:endParaRPr lang="en-US" sz="2800" dirty="0"/>
          </a:p>
          <a:p>
            <a:r>
              <a:rPr lang="en-US" sz="2800" dirty="0"/>
              <a:t>Julia Ornelas Higdon</a:t>
            </a:r>
          </a:p>
        </p:txBody>
      </p:sp>
    </p:spTree>
    <p:extLst>
      <p:ext uri="{BB962C8B-B14F-4D97-AF65-F5344CB8AC3E}">
        <p14:creationId xmlns:p14="http://schemas.microsoft.com/office/powerpoint/2010/main" val="33270599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s://www.csuci.edu/commkt/isg/isgimages/correct-horiz-logo.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350176" y="138443"/>
            <a:ext cx="2041364" cy="196815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723207" y="6168044"/>
            <a:ext cx="3223760" cy="646331"/>
          </a:xfrm>
          <a:prstGeom prst="rect">
            <a:avLst/>
          </a:prstGeom>
          <a:noFill/>
        </p:spPr>
        <p:txBody>
          <a:bodyPr wrap="square" rtlCol="0">
            <a:spAutoFit/>
          </a:bodyPr>
          <a:lstStyle/>
          <a:p>
            <a:r>
              <a:rPr lang="en-US" dirty="0" smtClean="0">
                <a:solidFill>
                  <a:schemeClr val="bg2">
                    <a:lumMod val="25000"/>
                  </a:schemeClr>
                </a:solidFill>
                <a:latin typeface="Gill Sans MT" panose="020B0502020104020203" pitchFamily="34" charset="0"/>
              </a:rPr>
              <a:t>Academic Senate, 2.26.19  </a:t>
            </a:r>
          </a:p>
          <a:p>
            <a:r>
              <a:rPr lang="en-US" dirty="0" smtClean="0">
                <a:solidFill>
                  <a:schemeClr val="bg2">
                    <a:lumMod val="25000"/>
                  </a:schemeClr>
                </a:solidFill>
                <a:latin typeface="Gill Sans MT" panose="020B0502020104020203" pitchFamily="34" charset="0"/>
              </a:rPr>
              <a:t>Intent to Raise Question</a:t>
            </a:r>
            <a:endParaRPr lang="en-US" dirty="0">
              <a:solidFill>
                <a:schemeClr val="bg2">
                  <a:lumMod val="25000"/>
                </a:schemeClr>
              </a:solidFill>
              <a:latin typeface="Gill Sans MT" panose="020B0502020104020203" pitchFamily="34" charset="0"/>
            </a:endParaRPr>
          </a:p>
        </p:txBody>
      </p:sp>
      <p:sp>
        <p:nvSpPr>
          <p:cNvPr id="4" name="TextBox 3"/>
          <p:cNvSpPr txBox="1"/>
          <p:nvPr/>
        </p:nvSpPr>
        <p:spPr>
          <a:xfrm>
            <a:off x="136668" y="138442"/>
            <a:ext cx="1431802" cy="461665"/>
          </a:xfrm>
          <a:prstGeom prst="rect">
            <a:avLst/>
          </a:prstGeom>
          <a:noFill/>
        </p:spPr>
        <p:txBody>
          <a:bodyPr wrap="none" rtlCol="0">
            <a:spAutoFit/>
          </a:bodyPr>
          <a:lstStyle/>
          <a:p>
            <a:r>
              <a:rPr lang="en-US" sz="2400" dirty="0" smtClean="0">
                <a:solidFill>
                  <a:srgbClr val="00B050"/>
                </a:solidFill>
                <a:latin typeface="Gill Sans MT" panose="020B0502020104020203" pitchFamily="34" charset="0"/>
              </a:rPr>
              <a:t>ANSWER</a:t>
            </a:r>
            <a:endParaRPr lang="en-US" sz="2400" dirty="0">
              <a:solidFill>
                <a:srgbClr val="00B050"/>
              </a:solidFill>
              <a:latin typeface="Gill Sans MT" panose="020B0502020104020203" pitchFamily="34" charset="0"/>
            </a:endParaRPr>
          </a:p>
        </p:txBody>
      </p:sp>
      <p:sp>
        <p:nvSpPr>
          <p:cNvPr id="2" name="TextBox 1"/>
          <p:cNvSpPr txBox="1"/>
          <p:nvPr/>
        </p:nvSpPr>
        <p:spPr>
          <a:xfrm>
            <a:off x="507393" y="1608463"/>
            <a:ext cx="10453531" cy="3970318"/>
          </a:xfrm>
          <a:prstGeom prst="rect">
            <a:avLst/>
          </a:prstGeom>
          <a:noFill/>
        </p:spPr>
        <p:txBody>
          <a:bodyPr wrap="square" rtlCol="0">
            <a:spAutoFit/>
          </a:bodyPr>
          <a:lstStyle/>
          <a:p>
            <a:r>
              <a:rPr lang="en-US" dirty="0" smtClean="0"/>
              <a:t>Yes</a:t>
            </a:r>
            <a:r>
              <a:rPr lang="en-US" dirty="0"/>
              <a:t>, our </a:t>
            </a:r>
            <a:r>
              <a:rPr lang="en-US" i="1" dirty="0"/>
              <a:t>Surviving an Active Shooter Event</a:t>
            </a:r>
            <a:r>
              <a:rPr lang="en-US" dirty="0"/>
              <a:t> training is available to maintenance and custodial staff, the same as it is available to all other employees and students.  In addition to at least one offering per semester for students, we offer this course at least once per semester for employees, and we coordinate that training through the University’s Professional Development program.  Employees’ participation in these courses is voluntary at this time.</a:t>
            </a:r>
          </a:p>
          <a:p>
            <a:r>
              <a:rPr lang="en-US" dirty="0"/>
              <a:t> </a:t>
            </a:r>
          </a:p>
          <a:p>
            <a:r>
              <a:rPr lang="en-US" dirty="0"/>
              <a:t>Whether or not employees are able to participate in this training during their work hours must be determined by each employee’s supervisor, but I believe the intent of the Professional Development program is to make training opportunities available to employees during their normal working hours. </a:t>
            </a:r>
          </a:p>
          <a:p>
            <a:r>
              <a:rPr lang="en-US" dirty="0"/>
              <a:t> </a:t>
            </a:r>
          </a:p>
          <a:p>
            <a:r>
              <a:rPr lang="en-US" dirty="0"/>
              <a:t>We have provided a version of this course specifically for Facilities Services staff in the past.  If Facilities Services is interested in having us provide this training during the evening or overnight hours, we will be happy to do </a:t>
            </a:r>
            <a:r>
              <a:rPr lang="en-US" dirty="0" smtClean="0"/>
              <a:t>so</a:t>
            </a:r>
          </a:p>
          <a:p>
            <a:r>
              <a:rPr lang="en-US" dirty="0" smtClean="0"/>
              <a:t>Chief Michael Morris</a:t>
            </a:r>
            <a:endParaRPr lang="en-US" dirty="0"/>
          </a:p>
        </p:txBody>
      </p:sp>
    </p:spTree>
    <p:extLst>
      <p:ext uri="{BB962C8B-B14F-4D97-AF65-F5344CB8AC3E}">
        <p14:creationId xmlns:p14="http://schemas.microsoft.com/office/powerpoint/2010/main" val="26245506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s://www.csuci.edu/commkt/isg/isgimages/correct-horiz-logo.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350176" y="138443"/>
            <a:ext cx="2041364" cy="196815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723207" y="6168044"/>
            <a:ext cx="3223760" cy="646331"/>
          </a:xfrm>
          <a:prstGeom prst="rect">
            <a:avLst/>
          </a:prstGeom>
          <a:noFill/>
        </p:spPr>
        <p:txBody>
          <a:bodyPr wrap="square" rtlCol="0">
            <a:spAutoFit/>
          </a:bodyPr>
          <a:lstStyle/>
          <a:p>
            <a:r>
              <a:rPr lang="en-US" dirty="0" smtClean="0">
                <a:solidFill>
                  <a:schemeClr val="bg2">
                    <a:lumMod val="25000"/>
                  </a:schemeClr>
                </a:solidFill>
                <a:latin typeface="Gill Sans MT" panose="020B0502020104020203" pitchFamily="34" charset="0"/>
              </a:rPr>
              <a:t>Academic Senate, 2.26.19  </a:t>
            </a:r>
          </a:p>
          <a:p>
            <a:r>
              <a:rPr lang="en-US" dirty="0" smtClean="0">
                <a:solidFill>
                  <a:schemeClr val="bg2">
                    <a:lumMod val="25000"/>
                  </a:schemeClr>
                </a:solidFill>
                <a:latin typeface="Gill Sans MT" panose="020B0502020104020203" pitchFamily="34" charset="0"/>
              </a:rPr>
              <a:t>Intent to Raise Question</a:t>
            </a:r>
            <a:endParaRPr lang="en-US" dirty="0">
              <a:solidFill>
                <a:schemeClr val="bg2">
                  <a:lumMod val="25000"/>
                </a:schemeClr>
              </a:solidFill>
              <a:latin typeface="Gill Sans MT" panose="020B0502020104020203" pitchFamily="34" charset="0"/>
            </a:endParaRPr>
          </a:p>
        </p:txBody>
      </p:sp>
      <p:sp>
        <p:nvSpPr>
          <p:cNvPr id="4" name="TextBox 3"/>
          <p:cNvSpPr txBox="1"/>
          <p:nvPr/>
        </p:nvSpPr>
        <p:spPr>
          <a:xfrm>
            <a:off x="136668" y="138442"/>
            <a:ext cx="1707519" cy="461665"/>
          </a:xfrm>
          <a:prstGeom prst="rect">
            <a:avLst/>
          </a:prstGeom>
          <a:noFill/>
        </p:spPr>
        <p:txBody>
          <a:bodyPr wrap="none" rtlCol="0">
            <a:spAutoFit/>
          </a:bodyPr>
          <a:lstStyle/>
          <a:p>
            <a:r>
              <a:rPr lang="en-US" sz="2400" dirty="0" smtClean="0">
                <a:solidFill>
                  <a:srgbClr val="00B050"/>
                </a:solidFill>
                <a:latin typeface="Gill Sans MT" panose="020B0502020104020203" pitchFamily="34" charset="0"/>
              </a:rPr>
              <a:t>QUESTION</a:t>
            </a:r>
            <a:endParaRPr lang="en-US" sz="2400" dirty="0">
              <a:solidFill>
                <a:srgbClr val="00B050"/>
              </a:solidFill>
              <a:latin typeface="Gill Sans MT" panose="020B0502020104020203" pitchFamily="34" charset="0"/>
            </a:endParaRPr>
          </a:p>
        </p:txBody>
      </p:sp>
      <p:sp>
        <p:nvSpPr>
          <p:cNvPr id="2" name="TextBox 1"/>
          <p:cNvSpPr txBox="1"/>
          <p:nvPr/>
        </p:nvSpPr>
        <p:spPr>
          <a:xfrm>
            <a:off x="507394" y="1608463"/>
            <a:ext cx="10016836" cy="2308324"/>
          </a:xfrm>
          <a:prstGeom prst="rect">
            <a:avLst/>
          </a:prstGeom>
          <a:noFill/>
        </p:spPr>
        <p:txBody>
          <a:bodyPr wrap="square" rtlCol="0">
            <a:spAutoFit/>
          </a:bodyPr>
          <a:lstStyle/>
          <a:p>
            <a:r>
              <a:rPr lang="en-US" sz="2400" dirty="0"/>
              <a:t>At CSU Monterey Bay, they have a smartphone app called "Otter Eats”.  This App alerts students to events on campus that are ending where there is leftover food/snacks, allowing them the opportunity to come and enjoy the food so that it does not go to waste.  Is it possible to develop such an App here at CSUCI, perhaps “Dolphin Eats” or “Echo Eats”?</a:t>
            </a:r>
          </a:p>
          <a:p>
            <a:r>
              <a:rPr lang="en-US" sz="2400" dirty="0"/>
              <a:t>—Billy Wagner</a:t>
            </a:r>
          </a:p>
        </p:txBody>
      </p:sp>
    </p:spTree>
    <p:extLst>
      <p:ext uri="{BB962C8B-B14F-4D97-AF65-F5344CB8AC3E}">
        <p14:creationId xmlns:p14="http://schemas.microsoft.com/office/powerpoint/2010/main" val="29319387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s://www.csuci.edu/commkt/isg/isgimages/correct-horiz-logo.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350176" y="138443"/>
            <a:ext cx="2041364" cy="196815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723207" y="6168044"/>
            <a:ext cx="3223760" cy="646331"/>
          </a:xfrm>
          <a:prstGeom prst="rect">
            <a:avLst/>
          </a:prstGeom>
          <a:noFill/>
        </p:spPr>
        <p:txBody>
          <a:bodyPr wrap="square" rtlCol="0">
            <a:spAutoFit/>
          </a:bodyPr>
          <a:lstStyle/>
          <a:p>
            <a:r>
              <a:rPr lang="en-US" dirty="0" smtClean="0">
                <a:solidFill>
                  <a:schemeClr val="bg2">
                    <a:lumMod val="25000"/>
                  </a:schemeClr>
                </a:solidFill>
                <a:latin typeface="Gill Sans MT" panose="020B0502020104020203" pitchFamily="34" charset="0"/>
              </a:rPr>
              <a:t>Academic Senate, 2.26.19  </a:t>
            </a:r>
          </a:p>
          <a:p>
            <a:r>
              <a:rPr lang="en-US" dirty="0" smtClean="0">
                <a:solidFill>
                  <a:schemeClr val="bg2">
                    <a:lumMod val="25000"/>
                  </a:schemeClr>
                </a:solidFill>
                <a:latin typeface="Gill Sans MT" panose="020B0502020104020203" pitchFamily="34" charset="0"/>
              </a:rPr>
              <a:t>Intent to Raise Question</a:t>
            </a:r>
            <a:endParaRPr lang="en-US" dirty="0">
              <a:solidFill>
                <a:schemeClr val="bg2">
                  <a:lumMod val="25000"/>
                </a:schemeClr>
              </a:solidFill>
              <a:latin typeface="Gill Sans MT" panose="020B0502020104020203" pitchFamily="34" charset="0"/>
            </a:endParaRPr>
          </a:p>
        </p:txBody>
      </p:sp>
      <p:sp>
        <p:nvSpPr>
          <p:cNvPr id="4" name="TextBox 3"/>
          <p:cNvSpPr txBox="1"/>
          <p:nvPr/>
        </p:nvSpPr>
        <p:spPr>
          <a:xfrm>
            <a:off x="136668" y="138442"/>
            <a:ext cx="1431802" cy="461665"/>
          </a:xfrm>
          <a:prstGeom prst="rect">
            <a:avLst/>
          </a:prstGeom>
          <a:noFill/>
        </p:spPr>
        <p:txBody>
          <a:bodyPr wrap="none" rtlCol="0">
            <a:spAutoFit/>
          </a:bodyPr>
          <a:lstStyle/>
          <a:p>
            <a:r>
              <a:rPr lang="en-US" sz="2400" dirty="0" smtClean="0">
                <a:solidFill>
                  <a:srgbClr val="00B050"/>
                </a:solidFill>
                <a:latin typeface="Gill Sans MT" panose="020B0502020104020203" pitchFamily="34" charset="0"/>
              </a:rPr>
              <a:t>ANSWER</a:t>
            </a:r>
            <a:endParaRPr lang="en-US" sz="2400" dirty="0">
              <a:solidFill>
                <a:srgbClr val="00B050"/>
              </a:solidFill>
              <a:latin typeface="Gill Sans MT" panose="020B0502020104020203" pitchFamily="34" charset="0"/>
            </a:endParaRPr>
          </a:p>
        </p:txBody>
      </p:sp>
      <p:sp>
        <p:nvSpPr>
          <p:cNvPr id="2" name="TextBox 1"/>
          <p:cNvSpPr txBox="1"/>
          <p:nvPr/>
        </p:nvSpPr>
        <p:spPr>
          <a:xfrm>
            <a:off x="507393" y="1608463"/>
            <a:ext cx="10453531" cy="4524315"/>
          </a:xfrm>
          <a:prstGeom prst="rect">
            <a:avLst/>
          </a:prstGeom>
          <a:noFill/>
        </p:spPr>
        <p:txBody>
          <a:bodyPr wrap="square" rtlCol="0">
            <a:spAutoFit/>
          </a:bodyPr>
          <a:lstStyle/>
          <a:p>
            <a:r>
              <a:rPr lang="en-US" dirty="0"/>
              <a:t>We are excited to share that we are actively working on this feature </a:t>
            </a:r>
            <a:r>
              <a:rPr lang="en-US" dirty="0" smtClean="0"/>
              <a:t>and …we </a:t>
            </a:r>
            <a:r>
              <a:rPr lang="en-US" dirty="0"/>
              <a:t>will be utilizing the “</a:t>
            </a:r>
            <a:r>
              <a:rPr lang="en-US" dirty="0" err="1"/>
              <a:t>GoCI</a:t>
            </a:r>
            <a:r>
              <a:rPr lang="en-US" dirty="0"/>
              <a:t>” App to provide notifications to students. There will be a Basic Needs standalone icon embedded in the app that will have information about the Basic Needs Program that includes and is not limited to, hot meals, </a:t>
            </a:r>
            <a:r>
              <a:rPr lang="en-US" dirty="0" err="1"/>
              <a:t>CalFresh</a:t>
            </a:r>
            <a:r>
              <a:rPr lang="en-US" dirty="0"/>
              <a:t> sign-up assistance, Dolphin Pantry, emergency housing and the emergency grant. The App has a feature (like many other apps) that will allow students to “opt-in” to receive push notifications on their phones that will inform them of the location of available leftover food from catered events.</a:t>
            </a:r>
          </a:p>
          <a:p>
            <a:r>
              <a:rPr lang="en-US" dirty="0"/>
              <a:t> </a:t>
            </a:r>
          </a:p>
          <a:p>
            <a:r>
              <a:rPr lang="en-US" dirty="0"/>
              <a:t>We recognize that not all of our students have access to a smart phone so we are working through some options (e.g. email, separate text notification from our office etc.) on how we may notify students who may not have access to that type of technology.</a:t>
            </a:r>
          </a:p>
          <a:p>
            <a:r>
              <a:rPr lang="en-US" dirty="0"/>
              <a:t> </a:t>
            </a:r>
          </a:p>
          <a:p>
            <a:r>
              <a:rPr lang="en-US" dirty="0"/>
              <a:t>We’re currently working on the logistics of the rollout of the app and content and hope to have the app ready and launched by Fall 2019 (if not sooner</a:t>
            </a:r>
            <a:r>
              <a:rPr lang="en-US" dirty="0" smtClean="0"/>
              <a:t>).</a:t>
            </a:r>
          </a:p>
          <a:p>
            <a:r>
              <a:rPr lang="en-US" dirty="0" err="1"/>
              <a:t>Chelsee</a:t>
            </a:r>
            <a:r>
              <a:rPr lang="en-US" dirty="0"/>
              <a:t> </a:t>
            </a:r>
            <a:r>
              <a:rPr lang="en-US" dirty="0" err="1"/>
              <a:t>Benté</a:t>
            </a:r>
            <a:r>
              <a:rPr lang="en-US" dirty="0"/>
              <a:t>, M.A.</a:t>
            </a:r>
          </a:p>
          <a:p>
            <a:r>
              <a:rPr lang="en-US" dirty="0"/>
              <a:t>Basic Needs, CARE &amp; Student Conduct Administrator</a:t>
            </a:r>
          </a:p>
          <a:p>
            <a:endParaRPr lang="en-US" dirty="0"/>
          </a:p>
        </p:txBody>
      </p:sp>
    </p:spTree>
    <p:extLst>
      <p:ext uri="{BB962C8B-B14F-4D97-AF65-F5344CB8AC3E}">
        <p14:creationId xmlns:p14="http://schemas.microsoft.com/office/powerpoint/2010/main" val="32845187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s://www.csuci.edu/commkt/isg/isgimages/correct-horiz-logo.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350176" y="138443"/>
            <a:ext cx="2041364" cy="196815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723207" y="6168044"/>
            <a:ext cx="3223760" cy="646331"/>
          </a:xfrm>
          <a:prstGeom prst="rect">
            <a:avLst/>
          </a:prstGeom>
          <a:noFill/>
        </p:spPr>
        <p:txBody>
          <a:bodyPr wrap="square" rtlCol="0">
            <a:spAutoFit/>
          </a:bodyPr>
          <a:lstStyle/>
          <a:p>
            <a:r>
              <a:rPr lang="en-US" dirty="0" smtClean="0">
                <a:solidFill>
                  <a:schemeClr val="bg2">
                    <a:lumMod val="25000"/>
                  </a:schemeClr>
                </a:solidFill>
                <a:latin typeface="Gill Sans MT" panose="020B0502020104020203" pitchFamily="34" charset="0"/>
              </a:rPr>
              <a:t>Academic Senate, 2.26.19  </a:t>
            </a:r>
          </a:p>
          <a:p>
            <a:r>
              <a:rPr lang="en-US" dirty="0" smtClean="0">
                <a:solidFill>
                  <a:schemeClr val="bg2">
                    <a:lumMod val="25000"/>
                  </a:schemeClr>
                </a:solidFill>
                <a:latin typeface="Gill Sans MT" panose="020B0502020104020203" pitchFamily="34" charset="0"/>
              </a:rPr>
              <a:t>Intent to Raise Question</a:t>
            </a:r>
            <a:endParaRPr lang="en-US" dirty="0">
              <a:solidFill>
                <a:schemeClr val="bg2">
                  <a:lumMod val="25000"/>
                </a:schemeClr>
              </a:solidFill>
              <a:latin typeface="Gill Sans MT" panose="020B0502020104020203" pitchFamily="34" charset="0"/>
            </a:endParaRPr>
          </a:p>
        </p:txBody>
      </p:sp>
      <p:sp>
        <p:nvSpPr>
          <p:cNvPr id="4" name="TextBox 3"/>
          <p:cNvSpPr txBox="1"/>
          <p:nvPr/>
        </p:nvSpPr>
        <p:spPr>
          <a:xfrm>
            <a:off x="136668" y="138442"/>
            <a:ext cx="2507418" cy="461665"/>
          </a:xfrm>
          <a:prstGeom prst="rect">
            <a:avLst/>
          </a:prstGeom>
          <a:noFill/>
        </p:spPr>
        <p:txBody>
          <a:bodyPr wrap="none" rtlCol="0">
            <a:spAutoFit/>
          </a:bodyPr>
          <a:lstStyle/>
          <a:p>
            <a:r>
              <a:rPr lang="en-US" sz="2400" dirty="0" smtClean="0">
                <a:solidFill>
                  <a:srgbClr val="00B050"/>
                </a:solidFill>
                <a:latin typeface="Gill Sans MT" panose="020B0502020104020203" pitchFamily="34" charset="0"/>
              </a:rPr>
              <a:t>NEW QUESTION</a:t>
            </a:r>
            <a:endParaRPr lang="en-US" sz="2400" dirty="0">
              <a:solidFill>
                <a:srgbClr val="00B050"/>
              </a:solidFill>
              <a:latin typeface="Gill Sans MT" panose="020B0502020104020203" pitchFamily="34" charset="0"/>
            </a:endParaRPr>
          </a:p>
        </p:txBody>
      </p:sp>
      <p:sp>
        <p:nvSpPr>
          <p:cNvPr id="2" name="TextBox 1"/>
          <p:cNvSpPr txBox="1"/>
          <p:nvPr/>
        </p:nvSpPr>
        <p:spPr>
          <a:xfrm>
            <a:off x="507394" y="1608463"/>
            <a:ext cx="10016836" cy="3046988"/>
          </a:xfrm>
          <a:prstGeom prst="rect">
            <a:avLst/>
          </a:prstGeom>
          <a:noFill/>
        </p:spPr>
        <p:txBody>
          <a:bodyPr wrap="square" rtlCol="0">
            <a:spAutoFit/>
          </a:bodyPr>
          <a:lstStyle/>
          <a:p>
            <a:endParaRPr lang="en-US" dirty="0"/>
          </a:p>
          <a:p>
            <a:r>
              <a:rPr lang="en-US" dirty="0"/>
              <a:t> </a:t>
            </a:r>
          </a:p>
          <a:p>
            <a:r>
              <a:rPr lang="en-US" dirty="0"/>
              <a:t>The CI Boating Center is an incredible facility. It has potential to further our connection to Oxnard, and I encourage my colleagues to continue to think of innovative ways to utilize the space. Although we are able to reserve the classroom space at no cost, we are required to pay a $42 locksmith fee to unlock and lock the door. I’m concerned this fee might create an obstacle for certain groups or anyone who might be interested in utilizing the space. Is there a way to work with facilities or CI boating center staff to have that locksmith fee waived? Thank you for the consideration.</a:t>
            </a:r>
          </a:p>
          <a:p>
            <a:endParaRPr lang="en-US" sz="2400" dirty="0"/>
          </a:p>
          <a:p>
            <a:r>
              <a:rPr lang="en-US" sz="2400" dirty="0" smtClean="0"/>
              <a:t>Luis Sanchez</a:t>
            </a:r>
            <a:endParaRPr lang="en-US" sz="2400" dirty="0"/>
          </a:p>
        </p:txBody>
      </p:sp>
    </p:spTree>
    <p:extLst>
      <p:ext uri="{BB962C8B-B14F-4D97-AF65-F5344CB8AC3E}">
        <p14:creationId xmlns:p14="http://schemas.microsoft.com/office/powerpoint/2010/main" val="19276331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s://www.csuci.edu/commkt/isg/isgimages/correct-horiz-logo.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350176" y="138443"/>
            <a:ext cx="2041364" cy="196815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723207" y="6168044"/>
            <a:ext cx="3223760" cy="646331"/>
          </a:xfrm>
          <a:prstGeom prst="rect">
            <a:avLst/>
          </a:prstGeom>
          <a:noFill/>
        </p:spPr>
        <p:txBody>
          <a:bodyPr wrap="square" rtlCol="0">
            <a:spAutoFit/>
          </a:bodyPr>
          <a:lstStyle/>
          <a:p>
            <a:r>
              <a:rPr lang="en-US" dirty="0" smtClean="0">
                <a:solidFill>
                  <a:schemeClr val="bg2">
                    <a:lumMod val="25000"/>
                  </a:schemeClr>
                </a:solidFill>
                <a:latin typeface="Gill Sans MT" panose="020B0502020104020203" pitchFamily="34" charset="0"/>
              </a:rPr>
              <a:t>Academic Senate, 2.26.19  </a:t>
            </a:r>
          </a:p>
          <a:p>
            <a:r>
              <a:rPr lang="en-US" dirty="0" smtClean="0">
                <a:solidFill>
                  <a:schemeClr val="bg2">
                    <a:lumMod val="25000"/>
                  </a:schemeClr>
                </a:solidFill>
                <a:latin typeface="Gill Sans MT" panose="020B0502020104020203" pitchFamily="34" charset="0"/>
              </a:rPr>
              <a:t>Intent to Raise Question</a:t>
            </a:r>
            <a:endParaRPr lang="en-US" dirty="0">
              <a:solidFill>
                <a:schemeClr val="bg2">
                  <a:lumMod val="25000"/>
                </a:schemeClr>
              </a:solidFill>
              <a:latin typeface="Gill Sans MT" panose="020B0502020104020203" pitchFamily="34" charset="0"/>
            </a:endParaRPr>
          </a:p>
        </p:txBody>
      </p:sp>
      <p:sp>
        <p:nvSpPr>
          <p:cNvPr id="4" name="TextBox 3"/>
          <p:cNvSpPr txBox="1"/>
          <p:nvPr/>
        </p:nvSpPr>
        <p:spPr>
          <a:xfrm>
            <a:off x="136668" y="138442"/>
            <a:ext cx="2507418" cy="461665"/>
          </a:xfrm>
          <a:prstGeom prst="rect">
            <a:avLst/>
          </a:prstGeom>
          <a:noFill/>
        </p:spPr>
        <p:txBody>
          <a:bodyPr wrap="none" rtlCol="0">
            <a:spAutoFit/>
          </a:bodyPr>
          <a:lstStyle/>
          <a:p>
            <a:r>
              <a:rPr lang="en-US" sz="2400" dirty="0" smtClean="0">
                <a:solidFill>
                  <a:srgbClr val="00B050"/>
                </a:solidFill>
                <a:latin typeface="Gill Sans MT" panose="020B0502020104020203" pitchFamily="34" charset="0"/>
              </a:rPr>
              <a:t>NEW QUESTION</a:t>
            </a:r>
            <a:endParaRPr lang="en-US" sz="2400" dirty="0">
              <a:solidFill>
                <a:srgbClr val="00B050"/>
              </a:solidFill>
              <a:latin typeface="Gill Sans MT" panose="020B0502020104020203" pitchFamily="34" charset="0"/>
            </a:endParaRPr>
          </a:p>
        </p:txBody>
      </p:sp>
      <p:sp>
        <p:nvSpPr>
          <p:cNvPr id="2" name="TextBox 1"/>
          <p:cNvSpPr txBox="1"/>
          <p:nvPr/>
        </p:nvSpPr>
        <p:spPr>
          <a:xfrm>
            <a:off x="507394" y="1608463"/>
            <a:ext cx="10016836" cy="3693319"/>
          </a:xfrm>
          <a:prstGeom prst="rect">
            <a:avLst/>
          </a:prstGeom>
          <a:noFill/>
        </p:spPr>
        <p:txBody>
          <a:bodyPr wrap="square" rtlCol="0">
            <a:spAutoFit/>
          </a:bodyPr>
          <a:lstStyle/>
          <a:p>
            <a:endParaRPr lang="en-US" dirty="0"/>
          </a:p>
          <a:p>
            <a:r>
              <a:rPr lang="en-US" dirty="0"/>
              <a:t> </a:t>
            </a:r>
          </a:p>
          <a:p>
            <a:endParaRPr lang="en-US" dirty="0"/>
          </a:p>
          <a:p>
            <a:r>
              <a:rPr lang="en-US" dirty="0"/>
              <a:t> </a:t>
            </a:r>
            <a:r>
              <a:rPr lang="en-US" sz="2400" dirty="0" smtClean="0"/>
              <a:t>In </a:t>
            </a:r>
            <a:r>
              <a:rPr lang="en-US" sz="2400" dirty="0"/>
              <a:t>the last five years CAPS has faced several challenges that included: increased demand for services, reduced staffing, the training program being placed on hold, changes in leadership, and several campus and statewide related tragedies. Given these challenges, are counselor tenure positions going to be re-considered in order to provide greater stability and retention for faculty and for students?</a:t>
            </a:r>
          </a:p>
          <a:p>
            <a:r>
              <a:rPr lang="en-US" dirty="0"/>
              <a:t> </a:t>
            </a:r>
            <a:endParaRPr lang="en-US" dirty="0" smtClean="0"/>
          </a:p>
          <a:p>
            <a:r>
              <a:rPr lang="en-US" dirty="0" smtClean="0"/>
              <a:t>Brittnee Veldman</a:t>
            </a:r>
            <a:endParaRPr lang="en-US" dirty="0"/>
          </a:p>
        </p:txBody>
      </p:sp>
    </p:spTree>
    <p:extLst>
      <p:ext uri="{BB962C8B-B14F-4D97-AF65-F5344CB8AC3E}">
        <p14:creationId xmlns:p14="http://schemas.microsoft.com/office/powerpoint/2010/main" val="280956154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408</TotalTime>
  <Words>400</Words>
  <Application>Microsoft Office PowerPoint</Application>
  <PresentationFormat>Widescreen</PresentationFormat>
  <Paragraphs>79</Paragraphs>
  <Slides>11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Calibri</vt:lpstr>
      <vt:lpstr>Calibri Light</vt:lpstr>
      <vt:lpstr>Gill Sans MT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Cook, Matthew</dc:creator>
  <cp:lastModifiedBy>Edwards, Jeannette</cp:lastModifiedBy>
  <cp:revision>12</cp:revision>
  <dcterms:created xsi:type="dcterms:W3CDTF">2018-12-04T18:07:23Z</dcterms:created>
  <dcterms:modified xsi:type="dcterms:W3CDTF">2019-03-08T01:43:53Z</dcterms:modified>
</cp:coreProperties>
</file>