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61" r:id="rId6"/>
    <p:sldId id="262" r:id="rId7"/>
    <p:sldId id="263" r:id="rId8"/>
    <p:sldId id="257" r:id="rId9"/>
  </p:sldIdLst>
  <p:sldSz cx="12192000" cy="6858000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97" autoAdjust="0"/>
    <p:restoredTop sz="94660"/>
  </p:normalViewPr>
  <p:slideViewPr>
    <p:cSldViewPr snapToGrid="0">
      <p:cViewPr varScale="1">
        <p:scale>
          <a:sx n="82" d="100"/>
          <a:sy n="82" d="100"/>
        </p:scale>
        <p:origin x="974" y="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3A181-B4C7-4550-B703-CC0EEC6EC2CE}" type="datetimeFigureOut">
              <a:rPr lang="en-US" smtClean="0"/>
              <a:t>10/23/2018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9587D-7548-4D0A-AE2C-868548116A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467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3A181-B4C7-4550-B703-CC0EEC6EC2CE}" type="datetimeFigureOut">
              <a:rPr lang="en-US" smtClean="0"/>
              <a:t>10/23/2018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9587D-7548-4D0A-AE2C-868548116A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619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3A181-B4C7-4550-B703-CC0EEC6EC2CE}" type="datetimeFigureOut">
              <a:rPr lang="en-US" smtClean="0"/>
              <a:t>10/23/2018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9587D-7548-4D0A-AE2C-868548116A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709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3A181-B4C7-4550-B703-CC0EEC6EC2CE}" type="datetimeFigureOut">
              <a:rPr lang="en-US" smtClean="0"/>
              <a:t>10/23/2018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9587D-7548-4D0A-AE2C-868548116A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11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3A181-B4C7-4550-B703-CC0EEC6EC2CE}" type="datetimeFigureOut">
              <a:rPr lang="en-US" smtClean="0"/>
              <a:t>10/23/2018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9587D-7548-4D0A-AE2C-868548116A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237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3A181-B4C7-4550-B703-CC0EEC6EC2CE}" type="datetimeFigureOut">
              <a:rPr lang="en-US" smtClean="0"/>
              <a:t>10/23/2018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9587D-7548-4D0A-AE2C-868548116A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319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3A181-B4C7-4550-B703-CC0EEC6EC2CE}" type="datetimeFigureOut">
              <a:rPr lang="en-US" smtClean="0"/>
              <a:t>10/23/2018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9587D-7548-4D0A-AE2C-868548116A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199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3A181-B4C7-4550-B703-CC0EEC6EC2CE}" type="datetimeFigureOut">
              <a:rPr lang="en-US" smtClean="0"/>
              <a:t>10/23/2018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9587D-7548-4D0A-AE2C-868548116A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743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3A181-B4C7-4550-B703-CC0EEC6EC2CE}" type="datetimeFigureOut">
              <a:rPr lang="en-US" smtClean="0"/>
              <a:t>10/23/2018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9587D-7548-4D0A-AE2C-868548116A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535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3A181-B4C7-4550-B703-CC0EEC6EC2CE}" type="datetimeFigureOut">
              <a:rPr lang="en-US" smtClean="0"/>
              <a:t>10/23/2018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9587D-7548-4D0A-AE2C-868548116A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74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3A181-B4C7-4550-B703-CC0EEC6EC2CE}" type="datetimeFigureOut">
              <a:rPr lang="en-US" smtClean="0"/>
              <a:t>10/23/2018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9587D-7548-4D0A-AE2C-868548116A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479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3A181-B4C7-4550-B703-CC0EEC6EC2CE}" type="datetimeFigureOut">
              <a:rPr lang="en-US" smtClean="0"/>
              <a:t>10/23/2018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9587D-7548-4D0A-AE2C-868548116A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43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www.csuci.edu/commkt/isg/isgimages/correct-horiz-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79" y="3981795"/>
            <a:ext cx="2974588" cy="286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3207" y="6168044"/>
            <a:ext cx="3351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MT" panose="020B0502020104020203" pitchFamily="34" charset="0"/>
              </a:rPr>
              <a:t>Academic Senate, </a:t>
            </a:r>
            <a:r>
              <a:rPr lang="en-US" dirty="0" smtClean="0">
                <a:latin typeface="Gill Sans MT" panose="020B0502020104020203" pitchFamily="34" charset="0"/>
              </a:rPr>
              <a:t>10.23.18  </a:t>
            </a:r>
            <a:r>
              <a:rPr lang="en-US" dirty="0" smtClean="0">
                <a:latin typeface="Gill Sans MT" panose="020B0502020104020203" pitchFamily="34" charset="0"/>
              </a:rPr>
              <a:t>Intent to Raise Question</a:t>
            </a:r>
            <a:endParaRPr lang="en-US" dirty="0">
              <a:latin typeface="Gill Sans MT" panose="020B0502020104020203" pitchFamily="34" charset="0"/>
            </a:endParaRPr>
          </a:p>
        </p:txBody>
      </p:sp>
      <p:pic>
        <p:nvPicPr>
          <p:cNvPr id="1032" name="Picture 8" descr="https://farm3.staticflickr.com/2805/10563215664_ebfde3ccc7_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393" y="242080"/>
            <a:ext cx="7164711" cy="4778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206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www.csuci.edu/commkt/isg/isgimages/correct-horiz-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8916" y="-943131"/>
            <a:ext cx="2974588" cy="286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3207" y="6168044"/>
            <a:ext cx="3200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Academic Senate,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10.23.18 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Intent to Raise Question</a:t>
            </a:r>
            <a:endParaRPr lang="en-US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668" y="138442"/>
            <a:ext cx="1223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Apology</a:t>
            </a:r>
            <a:endParaRPr lang="en-US" sz="2400" dirty="0">
              <a:solidFill>
                <a:srgbClr val="00B050"/>
              </a:solidFill>
              <a:latin typeface="Gill Sans MT" panose="020B05020201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1485" y="1472264"/>
            <a:ext cx="10016836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>
                <a:latin typeface="Gill Sans MT" panose="020B0502020104020203" pitchFamily="34" charset="0"/>
              </a:rPr>
              <a:t>Last Academic Senate meeting, the Vice Chair misrepresented an </a:t>
            </a:r>
            <a:r>
              <a:rPr lang="en-US" sz="2300" dirty="0" err="1" smtClean="0">
                <a:latin typeface="Gill Sans MT" panose="020B0502020104020203" pitchFamily="34" charset="0"/>
              </a:rPr>
              <a:t>ItRQ</a:t>
            </a:r>
            <a:r>
              <a:rPr lang="en-US" sz="2300" dirty="0" smtClean="0">
                <a:latin typeface="Gill Sans MT" panose="020B0502020104020203" pitchFamily="34" charset="0"/>
              </a:rPr>
              <a:t> question raised by a faculty member.  For that error, he apologizes both to Theresa as well as the body.  He also misspelled her name.  </a:t>
            </a:r>
          </a:p>
          <a:p>
            <a:endParaRPr lang="en-US" sz="2300" dirty="0">
              <a:latin typeface="Gill Sans MT" panose="020B0502020104020203" pitchFamily="34" charset="0"/>
            </a:endParaRPr>
          </a:p>
          <a:p>
            <a:r>
              <a:rPr lang="en-US" sz="2300" dirty="0" smtClean="0">
                <a:latin typeface="Gill Sans MT" panose="020B0502020104020203" pitchFamily="34" charset="0"/>
              </a:rPr>
              <a:t>If you identify or encounter errors, please do not hesitate to let the Vice Chair know.  The goal is to properly register a question and to obtain an appropriate response.  Mistakes may occur.  Mistakes will be fixed.</a:t>
            </a:r>
            <a:endParaRPr lang="en-US" sz="2300" dirty="0">
              <a:latin typeface="Gill Sans MT" panose="020B05020201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72399" y="5631410"/>
            <a:ext cx="288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ill Sans MT" panose="020B0502020104020203" pitchFamily="34" charset="0"/>
              </a:rPr>
              <a:t>Matt Cook</a:t>
            </a:r>
            <a:endParaRPr lang="en-US" sz="24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270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www.csuci.edu/commkt/isg/isgimages/correct-horiz-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8916" y="-943131"/>
            <a:ext cx="2974588" cy="286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3207" y="6168044"/>
            <a:ext cx="3200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Academic Senate,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10.23.18 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Intent to Raise Question</a:t>
            </a:r>
            <a:endParaRPr lang="en-US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668" y="138442"/>
            <a:ext cx="1707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QUESTION</a:t>
            </a:r>
            <a:endParaRPr lang="en-US" sz="2400" dirty="0">
              <a:solidFill>
                <a:srgbClr val="00B050"/>
              </a:solidFill>
              <a:latin typeface="Gill Sans MT" panose="020B05020201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5267" y="893530"/>
            <a:ext cx="1001683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latin typeface="Gill Sans MT" panose="020B0502020104020203" pitchFamily="34" charset="0"/>
              </a:rPr>
              <a:t>Could each committee report at the end of each semester or year?</a:t>
            </a:r>
          </a:p>
          <a:p>
            <a:r>
              <a:rPr lang="en-US" sz="2300" dirty="0">
                <a:latin typeface="Gill Sans MT" panose="020B0502020104020203" pitchFamily="34" charset="0"/>
              </a:rPr>
              <a:t> </a:t>
            </a:r>
          </a:p>
          <a:p>
            <a:r>
              <a:rPr lang="en-US" sz="2300" dirty="0">
                <a:latin typeface="Gill Sans MT" panose="020B0502020104020203" pitchFamily="34" charset="0"/>
              </a:rPr>
              <a:t>Points to address could include:</a:t>
            </a:r>
          </a:p>
          <a:p>
            <a:r>
              <a:rPr lang="en-US" sz="2300" dirty="0">
                <a:latin typeface="Gill Sans MT" panose="020B0502020104020203" pitchFamily="34" charset="0"/>
              </a:rPr>
              <a:t>- members</a:t>
            </a:r>
          </a:p>
          <a:p>
            <a:r>
              <a:rPr lang="en-US" sz="2300" dirty="0">
                <a:latin typeface="Gill Sans MT" panose="020B0502020104020203" pitchFamily="34" charset="0"/>
              </a:rPr>
              <a:t>- meeting dates</a:t>
            </a:r>
          </a:p>
          <a:p>
            <a:r>
              <a:rPr lang="en-US" sz="2300" dirty="0">
                <a:latin typeface="Gill Sans MT" panose="020B0502020104020203" pitchFamily="34" charset="0"/>
              </a:rPr>
              <a:t>- accomplishments</a:t>
            </a:r>
          </a:p>
          <a:p>
            <a:r>
              <a:rPr lang="en-US" sz="2300" dirty="0">
                <a:latin typeface="Gill Sans MT" panose="020B0502020104020203" pitchFamily="34" charset="0"/>
              </a:rPr>
              <a:t>- awards of funds, naming project, awardees, and amounts</a:t>
            </a:r>
          </a:p>
          <a:p>
            <a:r>
              <a:rPr lang="en-US" sz="2300" dirty="0">
                <a:latin typeface="Gill Sans MT" panose="020B0502020104020203" pitchFamily="34" charset="0"/>
              </a:rPr>
              <a:t>- and any other comments they feel pertinent to share? </a:t>
            </a:r>
          </a:p>
          <a:p>
            <a:r>
              <a:rPr lang="en-US" sz="2300" dirty="0">
                <a:latin typeface="Gill Sans MT" panose="020B0502020104020203" pitchFamily="34" charset="0"/>
              </a:rPr>
              <a:t> </a:t>
            </a:r>
          </a:p>
          <a:p>
            <a:r>
              <a:rPr lang="en-US" sz="2300" dirty="0">
                <a:latin typeface="Gill Sans MT" panose="020B0502020104020203" pitchFamily="34" charset="0"/>
              </a:rPr>
              <a:t>Also, is there the possibility to allow committees to present once a year, one or two per meeting, instead at every meeting, to present and address committees objective's and progress for semester?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399" y="5631410"/>
            <a:ext cx="288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ill Sans MT" panose="020B0502020104020203" pitchFamily="34" charset="0"/>
              </a:rPr>
              <a:t>Theresa Avila</a:t>
            </a:r>
            <a:endParaRPr lang="en-US" sz="24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946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www.csuci.edu/commkt/isg/isgimages/correct-horiz-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8916" y="-943131"/>
            <a:ext cx="2974588" cy="286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3207" y="6168044"/>
            <a:ext cx="3200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Academic Senate,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10.23.18 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Intent to Raise Question</a:t>
            </a:r>
            <a:endParaRPr lang="en-US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668" y="138442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ANSWER</a:t>
            </a:r>
            <a:endParaRPr lang="en-US" sz="2400" dirty="0">
              <a:solidFill>
                <a:srgbClr val="00B050"/>
              </a:solidFill>
              <a:latin typeface="Gill Sans MT" panose="020B05020201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5267" y="893530"/>
            <a:ext cx="1001683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>
                <a:latin typeface="Gill Sans MT" panose="020B0502020104020203" pitchFamily="34" charset="0"/>
              </a:rPr>
              <a:t>These are excellent questions and considerations.  Right now, there is currently no requirement that committees report back to faculty in any sort of regular or official manner.  I will ask the by-laws working committee to consider this or these issues and make the appropriate changes.</a:t>
            </a:r>
          </a:p>
          <a:p>
            <a:endParaRPr lang="en-US" sz="2300" dirty="0">
              <a:latin typeface="Gill Sans MT" panose="020B0502020104020203" pitchFamily="34" charset="0"/>
            </a:endParaRPr>
          </a:p>
          <a:p>
            <a:r>
              <a:rPr lang="en-US" sz="2300" dirty="0" smtClean="0">
                <a:latin typeface="Gill Sans MT" panose="020B0502020104020203" pitchFamily="34" charset="0"/>
              </a:rPr>
              <a:t>Note that standing committees do have great leeway to conduct their own communication efforts, including brown bags, surveys, or other mechanisms.  Additionally, they have a scheduled time on the Academic Senate agenda to report.</a:t>
            </a:r>
            <a:endParaRPr lang="en-US" sz="2300" dirty="0">
              <a:latin typeface="Gill Sans MT" panose="020B05020201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72399" y="5631410"/>
            <a:ext cx="288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ill Sans MT" panose="020B0502020104020203" pitchFamily="34" charset="0"/>
              </a:rPr>
              <a:t>Dr. Virgil Adams</a:t>
            </a:r>
            <a:endParaRPr lang="en-US" sz="24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13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www.csuci.edu/commkt/isg/isgimages/correct-horiz-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8916" y="-943131"/>
            <a:ext cx="2974588" cy="286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3207" y="6168044"/>
            <a:ext cx="3200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Academic Senate,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10.23.18 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Intent to Raise Question</a:t>
            </a:r>
            <a:endParaRPr lang="en-US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668" y="138442"/>
            <a:ext cx="1707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QUESTION</a:t>
            </a:r>
            <a:endParaRPr lang="en-US" sz="2400" dirty="0">
              <a:solidFill>
                <a:srgbClr val="00B050"/>
              </a:solidFill>
              <a:latin typeface="Gill Sans MT" panose="020B05020201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2494" y="1773206"/>
            <a:ext cx="100168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>
                <a:latin typeface="Gill Sans MT" panose="020B0502020104020203" pitchFamily="34" charset="0"/>
              </a:rPr>
              <a:t>Previous </a:t>
            </a:r>
            <a:r>
              <a:rPr lang="en-US" sz="2300" dirty="0">
                <a:latin typeface="Gill Sans MT" panose="020B0502020104020203" pitchFamily="34" charset="0"/>
              </a:rPr>
              <a:t>drafts of </a:t>
            </a:r>
            <a:r>
              <a:rPr lang="en-US" sz="2300" dirty="0" err="1">
                <a:latin typeface="Gill Sans MT" panose="020B0502020104020203" pitchFamily="34" charset="0"/>
              </a:rPr>
              <a:t>CSUCI’s</a:t>
            </a:r>
            <a:r>
              <a:rPr lang="en-US" sz="2300" dirty="0">
                <a:latin typeface="Gill Sans MT" panose="020B0502020104020203" pitchFamily="34" charset="0"/>
              </a:rPr>
              <a:t> strategic plan included a childcare center/early childhood education lab to serve the children of students, faculty, and staff, and to help train our education majors. </a:t>
            </a:r>
            <a:endParaRPr lang="en-US" sz="2300" dirty="0" smtClean="0">
              <a:latin typeface="Gill Sans MT" panose="020B0502020104020203" pitchFamily="34" charset="0"/>
            </a:endParaRPr>
          </a:p>
          <a:p>
            <a:endParaRPr lang="en-US" sz="2300" dirty="0">
              <a:latin typeface="Gill Sans MT" panose="020B0502020104020203" pitchFamily="34" charset="0"/>
            </a:endParaRPr>
          </a:p>
          <a:p>
            <a:r>
              <a:rPr lang="en-US" sz="2300" dirty="0" smtClean="0">
                <a:latin typeface="Gill Sans MT" panose="020B0502020104020203" pitchFamily="34" charset="0"/>
              </a:rPr>
              <a:t>What </a:t>
            </a:r>
            <a:r>
              <a:rPr lang="en-US" sz="2300" dirty="0">
                <a:latin typeface="Gill Sans MT" panose="020B0502020104020203" pitchFamily="34" charset="0"/>
              </a:rPr>
              <a:t>is the current status of the proposal to develop a childcare center on our campus</a:t>
            </a:r>
            <a:r>
              <a:rPr lang="en-US" sz="2300" dirty="0" smtClean="0">
                <a:latin typeface="Gill Sans MT" panose="020B0502020104020203" pitchFamily="34" charset="0"/>
              </a:rPr>
              <a:t>?</a:t>
            </a:r>
            <a:endParaRPr lang="en-US" sz="2300" dirty="0">
              <a:latin typeface="Gill Sans MT" panose="020B05020201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72399" y="5631410"/>
            <a:ext cx="288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ill Sans MT" panose="020B0502020104020203" pitchFamily="34" charset="0"/>
              </a:rPr>
              <a:t>Julia Ornelas-Higdon</a:t>
            </a:r>
            <a:endParaRPr lang="en-US" sz="24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11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www.csuci.edu/commkt/isg/isgimages/correct-horiz-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8916" y="-943131"/>
            <a:ext cx="2974588" cy="286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3207" y="6168044"/>
            <a:ext cx="3200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Academic Senate,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10.23.18 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Intent to Raise Question</a:t>
            </a:r>
            <a:endParaRPr lang="en-US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668" y="138442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ANSWER</a:t>
            </a:r>
            <a:endParaRPr lang="en-US" sz="2400" dirty="0">
              <a:solidFill>
                <a:srgbClr val="00B050"/>
              </a:solidFill>
              <a:latin typeface="Gill Sans MT" panose="020B05020201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5267" y="893530"/>
            <a:ext cx="1001683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/>
              <a:t>As you may know, there has been a long history on this subject.  Faculty have engaged students and prepared studies that I believe have been presented to prior Provosts in pursuing an academic program that would include an </a:t>
            </a:r>
            <a:r>
              <a:rPr lang="en-US" sz="2300" dirty="0" err="1"/>
              <a:t>ECE</a:t>
            </a:r>
            <a:r>
              <a:rPr lang="en-US" sz="2300" dirty="0"/>
              <a:t> lab, though I, personally have not seen the studies.  I can say that in the past, our facilities staff have been consulted about the cost of capital facilities for an </a:t>
            </a:r>
            <a:r>
              <a:rPr lang="en-US" sz="2300" dirty="0" err="1"/>
              <a:t>ECE</a:t>
            </a:r>
            <a:r>
              <a:rPr lang="en-US" sz="2300" dirty="0"/>
              <a:t>/child care facility.  These facilities are typically funded as a self-support project with cost of the operations and debt for the facility covered by fees paid by those whose children attend.  </a:t>
            </a:r>
          </a:p>
          <a:p>
            <a:r>
              <a:rPr lang="en-US" sz="2300" dirty="0"/>
              <a:t> </a:t>
            </a:r>
          </a:p>
          <a:p>
            <a:r>
              <a:rPr lang="en-US" sz="2300" dirty="0"/>
              <a:t>So, from my understanding, although there has been some discussion about the capital facilities, that is secondary.  The precursor is the academic program need that would drive the discussion and planning</a:t>
            </a:r>
            <a:r>
              <a:rPr lang="en-US" sz="2300" dirty="0" smtClean="0">
                <a:latin typeface="Gill Sans MT" panose="020B0502020104020203" pitchFamily="34" charset="0"/>
              </a:rPr>
              <a:t>.</a:t>
            </a:r>
            <a:endParaRPr lang="en-US" sz="2300" dirty="0">
              <a:latin typeface="Gill Sans MT" panose="020B05020201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62171" y="5295770"/>
            <a:ext cx="288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ill Sans MT" panose="020B0502020104020203" pitchFamily="34" charset="0"/>
              </a:rPr>
              <a:t>Ysabel Trinidad</a:t>
            </a:r>
            <a:endParaRPr lang="en-US" sz="24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54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www.csuci.edu/commkt/isg/isgimages/correct-horiz-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8916" y="-943131"/>
            <a:ext cx="2974588" cy="286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3207" y="6168044"/>
            <a:ext cx="3200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Academic Senate,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10.23.18 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</a:rPr>
              <a:t>Intent to Raise Question</a:t>
            </a:r>
            <a:endParaRPr lang="en-US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668" y="138442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  <a:latin typeface="Gill Sans MT" panose="020B0502020104020203" pitchFamily="34" charset="0"/>
              </a:rPr>
              <a:t>ANSWER</a:t>
            </a:r>
            <a:endParaRPr lang="en-US" sz="2400" dirty="0">
              <a:solidFill>
                <a:srgbClr val="00B050"/>
              </a:solidFill>
              <a:latin typeface="Gill Sans MT" panose="020B05020201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52569" y="1924772"/>
            <a:ext cx="100168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latin typeface="Gill Sans MT" panose="020B0502020104020203" pitchFamily="34" charset="0"/>
              </a:rPr>
              <a:t>I have not been part of any specific discussions about a potential child care center/early childhood lab. When I initially started, I had inquired about any data related to child care needs for our students (as there was a grant opportunity I was interested in potentially pursuing).  However, I have not had any substantial follow-up since that time</a:t>
            </a:r>
            <a:endParaRPr lang="en-US" sz="2300" dirty="0">
              <a:latin typeface="Gill Sans MT" panose="020B05020201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37675" y="4284934"/>
            <a:ext cx="288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ill Sans MT" panose="020B0502020104020203" pitchFamily="34" charset="0"/>
              </a:rPr>
              <a:t>Richard Yao</a:t>
            </a:r>
            <a:endParaRPr lang="en-US" sz="24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87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www.csuci.edu/commkt/isg/isgimages/correct-horiz-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79" y="3981795"/>
            <a:ext cx="2974588" cy="286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3207" y="6168044"/>
            <a:ext cx="3154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</a:rPr>
              <a:t>Academic Senate,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</a:rPr>
              <a:t>10.23.18 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Gill Sans MT" panose="020B0502020104020203" pitchFamily="34" charset="0"/>
              </a:rPr>
              <a:t>Intent to Raise Question</a:t>
            </a:r>
            <a:endParaRPr lang="en-US" dirty="0">
              <a:solidFill>
                <a:schemeClr val="tx2">
                  <a:lumMod val="75000"/>
                </a:schemeClr>
              </a:solidFill>
              <a:latin typeface="Gill Sans MT" panose="020B0502020104020203" pitchFamily="34" charset="0"/>
            </a:endParaRPr>
          </a:p>
        </p:txBody>
      </p:sp>
      <p:pic>
        <p:nvPicPr>
          <p:cNvPr id="4098" name="Picture 2" descr="https://farm5.staticflickr.com/4184/34456553045_605d8a127e_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291" y="238991"/>
            <a:ext cx="9753600" cy="547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57600" y="1072342"/>
            <a:ext cx="3150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Gill Sans MT" panose="020B0502020104020203" pitchFamily="34" charset="0"/>
              </a:rPr>
              <a:t>i</a:t>
            </a:r>
            <a:r>
              <a:rPr lang="en-US" sz="2800" dirty="0" err="1" smtClean="0">
                <a:solidFill>
                  <a:srgbClr val="FF0000"/>
                </a:solidFill>
                <a:latin typeface="Gill Sans MT" panose="020B0502020104020203" pitchFamily="34" charset="0"/>
              </a:rPr>
              <a:t>trq</a:t>
            </a:r>
            <a:r>
              <a:rPr lang="en-US" sz="2800" dirty="0" smtClean="0">
                <a:solidFill>
                  <a:srgbClr val="FF0000"/>
                </a:solidFill>
                <a:latin typeface="Gill Sans MT" panose="020B0502020104020203" pitchFamily="34" charset="0"/>
              </a:rPr>
              <a:t> finis</a:t>
            </a:r>
            <a:endParaRPr lang="en-US" sz="2800" dirty="0">
              <a:solidFill>
                <a:srgbClr val="FF0000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356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346</Words>
  <Application>Microsoft Office PowerPoint</Application>
  <PresentationFormat>Widescreen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Gill Sans 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Cook, Matthew</dc:creator>
  <cp:lastModifiedBy>Cook, Matthew</cp:lastModifiedBy>
  <cp:revision>16</cp:revision>
  <cp:lastPrinted>2018-10-23T15:01:13Z</cp:lastPrinted>
  <dcterms:created xsi:type="dcterms:W3CDTF">2018-10-01T17:49:42Z</dcterms:created>
  <dcterms:modified xsi:type="dcterms:W3CDTF">2018-10-23T19:43:56Z</dcterms:modified>
</cp:coreProperties>
</file>