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1"/>
    <p:restoredTop sz="94718"/>
  </p:normalViewPr>
  <p:slideViewPr>
    <p:cSldViewPr snapToGrid="0" snapToObjects="1">
      <p:cViewPr varScale="1">
        <p:scale>
          <a:sx n="108" d="100"/>
          <a:sy n="108" d="100"/>
        </p:scale>
        <p:origin x="85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0E240-0FA1-6B42-B8A7-11C2DAA65008}" type="datetimeFigureOut">
              <a:rPr lang="en-US" smtClean="0"/>
              <a:t>10/24/2017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25344-7EB5-C246-B2F0-E0E633341E85}" type="slidenum">
              <a:rPr lang="en-US" smtClean="0"/>
              <a:t>‹#›</a:t>
            </a:fld>
            <a:endParaRPr lang="en-US"/>
          </a:p>
        </p:txBody>
      </p:sp>
    </p:spTree>
    <p:extLst>
      <p:ext uri="{BB962C8B-B14F-4D97-AF65-F5344CB8AC3E}">
        <p14:creationId xmlns:p14="http://schemas.microsoft.com/office/powerpoint/2010/main" val="9525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2</a:t>
            </a:fld>
            <a:endParaRPr lang="en-US"/>
          </a:p>
        </p:txBody>
      </p:sp>
    </p:spTree>
    <p:extLst>
      <p:ext uri="{BB962C8B-B14F-4D97-AF65-F5344CB8AC3E}">
        <p14:creationId xmlns:p14="http://schemas.microsoft.com/office/powerpoint/2010/main" val="1079720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10/24/2017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10/24/2017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10/24/2017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10/24/2017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10/24/2017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Intent to raise questions</a:t>
            </a:r>
          </a:p>
        </p:txBody>
      </p:sp>
      <p:sp>
        <p:nvSpPr>
          <p:cNvPr id="3" name="Subtitle 2"/>
          <p:cNvSpPr>
            <a:spLocks noGrp="1"/>
          </p:cNvSpPr>
          <p:nvPr>
            <p:ph type="subTitle" idx="1"/>
          </p:nvPr>
        </p:nvSpPr>
        <p:spPr/>
        <p:txBody>
          <a:bodyPr/>
          <a:lstStyle/>
          <a:p>
            <a:pPr algn="ctr"/>
            <a:r>
              <a:rPr lang="en-US" dirty="0"/>
              <a:t>ITRQ</a:t>
            </a:r>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5568572"/>
          </a:xfrm>
        </p:spPr>
        <p:txBody>
          <a:bodyPr>
            <a:normAutofit/>
          </a:bodyPr>
          <a:lstStyle/>
          <a:p>
            <a:r>
              <a:rPr lang="en-US" sz="2200" dirty="0"/>
              <a:t>B </a:t>
            </a:r>
            <a:r>
              <a:rPr lang="en-US" sz="2200" dirty="0" err="1"/>
              <a:t>Veldman</a:t>
            </a:r>
            <a:r>
              <a:rPr lang="en-US" sz="2200" dirty="0"/>
              <a:t>:  What is the nature and extent of the (un/conscious) bias or cultural sensitivity training required to serve on CI’s police force? Please, include details about:</a:t>
            </a:r>
            <a:br>
              <a:rPr lang="en-US" sz="2200" dirty="0"/>
            </a:br>
            <a:r>
              <a:rPr lang="en-US" sz="2200" dirty="0"/>
              <a:t>      </a:t>
            </a:r>
            <a:r>
              <a:rPr lang="sk-SK" dirty="0"/>
              <a:t> </a:t>
            </a:r>
            <a:br>
              <a:rPr lang="sk-SK" dirty="0"/>
            </a:br>
            <a:endParaRPr lang="en-US" dirty="0"/>
          </a:p>
        </p:txBody>
      </p:sp>
      <p:sp>
        <p:nvSpPr>
          <p:cNvPr id="4" name="Content Placeholder 3"/>
          <p:cNvSpPr>
            <a:spLocks noGrp="1"/>
          </p:cNvSpPr>
          <p:nvPr>
            <p:ph idx="1"/>
          </p:nvPr>
        </p:nvSpPr>
        <p:spPr/>
        <p:txBody>
          <a:bodyPr/>
          <a:lstStyle/>
          <a:p>
            <a:r>
              <a:rPr lang="en-US" dirty="0"/>
              <a:t>A. the specific topics covered in the training,</a:t>
            </a:r>
            <a:br>
              <a:rPr lang="en-US" dirty="0"/>
            </a:br>
            <a:r>
              <a:rPr lang="en-US" dirty="0"/>
              <a:t>b.       how long are the training sessions,</a:t>
            </a:r>
            <a:br>
              <a:rPr lang="en-US" dirty="0"/>
            </a:br>
            <a:r>
              <a:rPr lang="en-US" dirty="0"/>
              <a:t>c.       how regularly are the courses repeated,</a:t>
            </a:r>
            <a:br>
              <a:rPr lang="en-US" dirty="0"/>
            </a:br>
            <a:r>
              <a:rPr lang="en-US" dirty="0"/>
              <a:t>d.       what is the modality of the training (online, lecture, workshop),</a:t>
            </a:r>
            <a:br>
              <a:rPr lang="en-US" dirty="0"/>
            </a:br>
            <a:r>
              <a:rPr lang="en-US" dirty="0"/>
              <a:t>e.       the different levels of training by rank and the average training for our police</a:t>
            </a:r>
            <a:br>
              <a:rPr lang="en-US" dirty="0"/>
            </a:br>
            <a:r>
              <a:rPr lang="en-US" dirty="0"/>
              <a:t>f.        if data is collected from encounters on campus (blotter) and evaluated for bias</a:t>
            </a:r>
            <a:br>
              <a:rPr lang="en-US" dirty="0"/>
            </a:br>
            <a:r>
              <a:rPr lang="en-US" dirty="0"/>
              <a:t>g. (J. </a:t>
            </a:r>
            <a:r>
              <a:rPr lang="en-US" dirty="0" err="1"/>
              <a:t>Balén</a:t>
            </a:r>
            <a:r>
              <a:rPr lang="en-US" dirty="0"/>
              <a:t>) How can people interested in diversity issues serve on a police hiring committee?</a:t>
            </a:r>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633" y="818373"/>
            <a:ext cx="9603275" cy="1049235"/>
          </a:xfrm>
        </p:spPr>
        <p:txBody>
          <a:bodyPr>
            <a:normAutofit/>
          </a:bodyPr>
          <a:lstStyle/>
          <a:p>
            <a:r>
              <a:rPr lang="en-US" sz="2000" dirty="0"/>
              <a:t>B </a:t>
            </a:r>
            <a:r>
              <a:rPr lang="en-US" sz="2000" dirty="0" err="1"/>
              <a:t>Veldman</a:t>
            </a:r>
            <a:r>
              <a:rPr lang="en-US" sz="2000" dirty="0"/>
              <a:t>:  What is the nature and extent of the (un/conscious) bias or cultural sensitivity training required to serve on CI’s police force? Please, include details about:</a:t>
            </a:r>
          </a:p>
        </p:txBody>
      </p:sp>
      <p:sp>
        <p:nvSpPr>
          <p:cNvPr id="3" name="Content Placeholder 2"/>
          <p:cNvSpPr>
            <a:spLocks noGrp="1"/>
          </p:cNvSpPr>
          <p:nvPr>
            <p:ph idx="1"/>
          </p:nvPr>
        </p:nvSpPr>
        <p:spPr/>
        <p:txBody>
          <a:bodyPr>
            <a:normAutofit/>
          </a:bodyPr>
          <a:lstStyle/>
          <a:p>
            <a:r>
              <a:rPr lang="en-US" dirty="0"/>
              <a:t>This question was referred to Laurie Nichols, Executive Director of Human Resources. She will reach out to the Police to get answers. As of this morning, no response has been received.</a:t>
            </a:r>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a:t>B. </a:t>
            </a:r>
            <a:r>
              <a:rPr lang="en-US" sz="2400" dirty="0" err="1"/>
              <a:t>Veldman</a:t>
            </a:r>
            <a:r>
              <a:rPr lang="en-US" sz="2400" dirty="0"/>
              <a:t>: What is the process needed to change the currently gendered single-occupancy restrooms in Modoc Hall to unisex restrooms?</a:t>
            </a:r>
          </a:p>
        </p:txBody>
      </p:sp>
      <p:sp>
        <p:nvSpPr>
          <p:cNvPr id="3" name="Content Placeholder 2"/>
          <p:cNvSpPr>
            <a:spLocks noGrp="1"/>
          </p:cNvSpPr>
          <p:nvPr>
            <p:ph idx="1"/>
          </p:nvPr>
        </p:nvSpPr>
        <p:spPr/>
        <p:txBody>
          <a:bodyPr>
            <a:normAutofit lnSpcReduction="10000"/>
          </a:bodyPr>
          <a:lstStyle/>
          <a:p>
            <a:r>
              <a:rPr lang="en-US" dirty="0"/>
              <a:t>Per 118600 (a) of the California Health and Safety Code, all single occupant restrooms are now required to be changed from gender-specific to gender-neutral. We started with all the accessible restrooms on campus first as they would provide the greatest access to the campus. We also made both new restrooms at Trinity Hall compliant to the new regulation. We are working through the remaining non-accessible single occupant restrooms.  Modoc Hall’s restrooms will be transitioned, but please coordinate with Brittany Grice if this is a priority to be transitioned sooner.  Please provide a justification for this prioritization as well.</a:t>
            </a:r>
          </a:p>
          <a:p>
            <a:r>
              <a:rPr lang="en-US" dirty="0"/>
              <a:t>John </a:t>
            </a:r>
            <a:r>
              <a:rPr lang="en-US" dirty="0" err="1"/>
              <a:t>Gormley</a:t>
            </a:r>
            <a:r>
              <a:rPr lang="en-US" dirty="0"/>
              <a:t>,  Assistant Vice President for Facilities Services</a:t>
            </a:r>
          </a:p>
        </p:txBody>
      </p:sp>
      <p:sp>
        <p:nvSpPr>
          <p:cNvPr id="4" name="Title 1"/>
          <p:cNvSpPr txBox="1">
            <a:spLocks/>
          </p:cNvSpPr>
          <p:nvPr/>
        </p:nvSpPr>
        <p:spPr>
          <a:xfrm>
            <a:off x="1451579" y="845615"/>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sp>
        <p:nvSpPr>
          <p:cNvPr id="5" name="Title 1"/>
          <p:cNvSpPr txBox="1">
            <a:spLocks/>
          </p:cNvSpPr>
          <p:nvPr/>
        </p:nvSpPr>
        <p:spPr>
          <a:xfrm>
            <a:off x="1451579" y="804519"/>
            <a:ext cx="9603275"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spTree>
    <p:extLst>
      <p:ext uri="{BB962C8B-B14F-4D97-AF65-F5344CB8AC3E}">
        <p14:creationId xmlns:p14="http://schemas.microsoft.com/office/powerpoint/2010/main" val="53317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dirty="0"/>
              <a:t>A. White: What is the policy for fire drills? How are staff and students accounted for during fire drills/evacuation? When do faculty receive training and does this include faculty who teach night courses? When do fire drills occur? </a:t>
            </a:r>
          </a:p>
        </p:txBody>
      </p:sp>
      <p:sp>
        <p:nvSpPr>
          <p:cNvPr id="3" name="Content Placeholder 2"/>
          <p:cNvSpPr>
            <a:spLocks noGrp="1"/>
          </p:cNvSpPr>
          <p:nvPr>
            <p:ph idx="1"/>
          </p:nvPr>
        </p:nvSpPr>
        <p:spPr/>
        <p:txBody>
          <a:bodyPr/>
          <a:lstStyle/>
          <a:p>
            <a:r>
              <a:rPr lang="en-US" dirty="0"/>
              <a:t>Question was referred to Maggie </a:t>
            </a:r>
            <a:r>
              <a:rPr lang="en-US" dirty="0" err="1"/>
              <a:t>Tougas</a:t>
            </a:r>
            <a:r>
              <a:rPr lang="en-US" dirty="0"/>
              <a:t>, CI Emergency Manager.  As of this morning no written answer has been received.</a:t>
            </a:r>
          </a:p>
        </p:txBody>
      </p:sp>
    </p:spTree>
    <p:extLst>
      <p:ext uri="{BB962C8B-B14F-4D97-AF65-F5344CB8AC3E}">
        <p14:creationId xmlns:p14="http://schemas.microsoft.com/office/powerpoint/2010/main" val="207974613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1539</TotalTime>
  <Words>255</Words>
  <Application>Microsoft Office PowerPoint</Application>
  <PresentationFormat>Widescreen</PresentationFormat>
  <Paragraphs>12</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Gill Sans MT</vt:lpstr>
      <vt:lpstr>Gallery</vt:lpstr>
      <vt:lpstr>Intent to raise questions</vt:lpstr>
      <vt:lpstr>B Veldman:  What is the nature and extent of the (un/conscious) bias or cultural sensitivity training required to serve on CI’s police force? Please, include details about:         </vt:lpstr>
      <vt:lpstr>B Veldman:  What is the nature and extent of the (un/conscious) bias or cultural sensitivity training required to serve on CI’s police force? Please, include details about:</vt:lpstr>
      <vt:lpstr>B. Veldman: What is the process needed to change the currently gendered single-occupancy restrooms in Modoc Hall to unisex restrooms?</vt:lpstr>
      <vt:lpstr>A. White: What is the policy for fire drills? How are staff and students accounted for during fire drills/evacuation? When do faculty receive training and does this include faculty who teach night courses? When do fire drills occur?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15</cp:revision>
  <dcterms:created xsi:type="dcterms:W3CDTF">2017-09-11T17:16:24Z</dcterms:created>
  <dcterms:modified xsi:type="dcterms:W3CDTF">2017-10-24T20:08:26Z</dcterms:modified>
</cp:coreProperties>
</file>