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9" r:id="rId4"/>
    <p:sldId id="303" r:id="rId5"/>
    <p:sldId id="297" r:id="rId6"/>
    <p:sldId id="298" r:id="rId7"/>
    <p:sldId id="299" r:id="rId8"/>
    <p:sldId id="300" r:id="rId9"/>
    <p:sldId id="304" r:id="rId10"/>
    <p:sldId id="301" r:id="rId11"/>
    <p:sldId id="302" r:id="rId12"/>
    <p:sldId id="292" r:id="rId13"/>
    <p:sldId id="260" r:id="rId14"/>
    <p:sldId id="294" r:id="rId15"/>
    <p:sldId id="293" r:id="rId16"/>
    <p:sldId id="296" r:id="rId17"/>
    <p:sldId id="291" r:id="rId18"/>
    <p:sldId id="28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3" autoAdjust="0"/>
    <p:restoredTop sz="94660"/>
  </p:normalViewPr>
  <p:slideViewPr>
    <p:cSldViewPr snapToGrid="0">
      <p:cViewPr varScale="1">
        <p:scale>
          <a:sx n="58" d="100"/>
          <a:sy n="58" d="100"/>
        </p:scale>
        <p:origin x="6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489998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3856775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562387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5E3D315-5960-4D58-9E8C-EBE5DAD800D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966254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E3D315-5960-4D58-9E8C-EBE5DAD800DF}" type="datetimeFigureOut">
              <a:rPr lang="en-US" smtClean="0"/>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983903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E3D315-5960-4D58-9E8C-EBE5DAD800DF}" type="datetimeFigureOut">
              <a:rPr lang="en-US" smtClean="0"/>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91723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5E3D315-5960-4D58-9E8C-EBE5DAD800DF}" type="datetimeFigureOut">
              <a:rPr lang="en-US" smtClean="0"/>
              <a:t>4/16/2019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485536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E3D315-5960-4D58-9E8C-EBE5DAD800DF}" type="datetimeFigureOut">
              <a:rPr lang="en-US" smtClean="0"/>
              <a:t>4/16/2019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435594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E3D315-5960-4D58-9E8C-EBE5DAD800DF}" type="datetimeFigureOut">
              <a:rPr lang="en-US" smtClean="0"/>
              <a:t>4/16/2019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145192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E3D315-5960-4D58-9E8C-EBE5DAD800DF}" type="datetimeFigureOut">
              <a:rPr lang="en-US" smtClean="0"/>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409761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E3D315-5960-4D58-9E8C-EBE5DAD800DF}" type="datetimeFigureOut">
              <a:rPr lang="en-US" smtClean="0"/>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B6DF1-5A37-48C0-BB7E-D59513AB2524}" type="slidenum">
              <a:rPr lang="en-US" smtClean="0"/>
              <a:t>‹#›</a:t>
            </a:fld>
            <a:endParaRPr lang="en-US"/>
          </a:p>
        </p:txBody>
      </p:sp>
    </p:spTree>
    <p:extLst>
      <p:ext uri="{BB962C8B-B14F-4D97-AF65-F5344CB8AC3E}">
        <p14:creationId xmlns:p14="http://schemas.microsoft.com/office/powerpoint/2010/main" val="2465059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3D315-5960-4D58-9E8C-EBE5DAD800DF}" type="datetimeFigureOut">
              <a:rPr lang="en-US" smtClean="0"/>
              <a:t>4/16/2019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7B6DF1-5A37-48C0-BB7E-D59513AB2524}" type="slidenum">
              <a:rPr lang="en-US" smtClean="0"/>
              <a:t>‹#›</a:t>
            </a:fld>
            <a:endParaRPr lang="en-US"/>
          </a:p>
        </p:txBody>
      </p:sp>
    </p:spTree>
    <p:extLst>
      <p:ext uri="{BB962C8B-B14F-4D97-AF65-F5344CB8AC3E}">
        <p14:creationId xmlns:p14="http://schemas.microsoft.com/office/powerpoint/2010/main" val="571164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csuci.edu/titleix/annual-report.ht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79" y="3981795"/>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351082" cy="646331"/>
          </a:xfrm>
          <a:prstGeom prst="rect">
            <a:avLst/>
          </a:prstGeom>
          <a:noFill/>
        </p:spPr>
        <p:txBody>
          <a:bodyPr wrap="square" rtlCol="0">
            <a:spAutoFit/>
          </a:bodyPr>
          <a:lstStyle/>
          <a:p>
            <a:r>
              <a:rPr lang="en-US" dirty="0" smtClean="0">
                <a:latin typeface="Gill Sans MT" panose="020B0502020104020203" pitchFamily="34" charset="0"/>
              </a:rPr>
              <a:t>Academic Senate, 4/16/19</a:t>
            </a:r>
          </a:p>
          <a:p>
            <a:r>
              <a:rPr lang="en-US" dirty="0" smtClean="0">
                <a:latin typeface="Gill Sans MT" panose="020B0502020104020203" pitchFamily="34" charset="0"/>
              </a:rPr>
              <a:t>Intent to Raise Question</a:t>
            </a:r>
            <a:endParaRPr lang="en-US" dirty="0">
              <a:latin typeface="Gill Sans MT" panose="020B0502020104020203" pitchFamily="34" charset="0"/>
            </a:endParaRPr>
          </a:p>
        </p:txBody>
      </p:sp>
      <p:pic>
        <p:nvPicPr>
          <p:cNvPr id="1032" name="Picture 8" descr="https://farm3.staticflickr.com/2805/10563215664_ebfde3ccc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393" y="242080"/>
            <a:ext cx="7164711" cy="4778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299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2031325"/>
          </a:xfrm>
          <a:prstGeom prst="rect">
            <a:avLst/>
          </a:prstGeom>
          <a:noFill/>
        </p:spPr>
        <p:txBody>
          <a:bodyPr wrap="square" rtlCol="0">
            <a:spAutoFit/>
          </a:bodyPr>
          <a:lstStyle/>
          <a:p>
            <a:r>
              <a:rPr lang="en-US" dirty="0"/>
              <a:t>The CI Boating Center is an incredible facility. It has potential to further our connection to Oxnard, and I encourage my colleagues to continue to think of innovative ways to utilize the space. Although we are able to reserve the classroom space at no cost, we are required to pay a $42 locksmith fee to unlock and lock the door. I’m concerned this fee might create an obstacle for certain groups or anyone who might be interested in utilizing the space. Is there a way to work with facilities or CI boating center staff to have that locksmith fee waived? Thank you for the consideration.</a:t>
            </a:r>
          </a:p>
          <a:p>
            <a:r>
              <a:rPr lang="en-US" dirty="0"/>
              <a:t>Luis Sanchez</a:t>
            </a:r>
          </a:p>
        </p:txBody>
      </p:sp>
    </p:spTree>
    <p:extLst>
      <p:ext uri="{BB962C8B-B14F-4D97-AF65-F5344CB8AC3E}">
        <p14:creationId xmlns:p14="http://schemas.microsoft.com/office/powerpoint/2010/main" val="1098386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4.16.19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4524315"/>
          </a:xfrm>
          <a:prstGeom prst="rect">
            <a:avLst/>
          </a:prstGeom>
          <a:noFill/>
        </p:spPr>
        <p:txBody>
          <a:bodyPr wrap="square" rtlCol="0">
            <a:spAutoFit/>
          </a:bodyPr>
          <a:lstStyle/>
          <a:p>
            <a:r>
              <a:rPr lang="en-US" dirty="0"/>
              <a:t>The boating center is a bit special, because it is located off campus. The locks on this building are not the same as the locks on the main campus. For instance, if you were hosting this same meeting or event on campus, you would be able to make arrangements via facilities for the space to be programmed to be unlocked or you can check out a key fob to open the space on your own. The boating center requires </a:t>
            </a:r>
            <a:r>
              <a:rPr lang="en-US" dirty="0" err="1"/>
              <a:t>C&amp;E</a:t>
            </a:r>
            <a:r>
              <a:rPr lang="en-US" dirty="0"/>
              <a:t> to send a student to unlock the facility for use, as well as return to the facility to lock it up after use. The minimum charge for this is four hours, resulting in a charge of $48. This fee solely covers the cost of the student hours for this service. Currently, </a:t>
            </a:r>
            <a:r>
              <a:rPr lang="en-US" dirty="0" err="1"/>
              <a:t>C&amp;E</a:t>
            </a:r>
            <a:r>
              <a:rPr lang="en-US" dirty="0"/>
              <a:t> absorbs the cost of mileage for the students to drive to and from the boating center. Based on our campus charge back policy, these student labor costs need to recovered by the group/department/entity requesting the service. This policy, as well as all fees related to the use of buildings and facilities is guided and managed by </a:t>
            </a:r>
            <a:r>
              <a:rPr lang="en-US" dirty="0" err="1"/>
              <a:t>BFA</a:t>
            </a:r>
            <a:r>
              <a:rPr lang="en-US" dirty="0"/>
              <a:t>. </a:t>
            </a:r>
            <a:r>
              <a:rPr lang="en-US" dirty="0" err="1"/>
              <a:t>C&amp;E</a:t>
            </a:r>
            <a:r>
              <a:rPr lang="en-US" dirty="0"/>
              <a:t> does not set fees, nor make the decision on what to charge or how to charge. </a:t>
            </a:r>
          </a:p>
          <a:p>
            <a:r>
              <a:rPr lang="en-US" dirty="0"/>
              <a:t> </a:t>
            </a:r>
          </a:p>
          <a:p>
            <a:r>
              <a:rPr lang="en-US" dirty="0"/>
              <a:t>As Toni mentioned, we are very interested in finding more effective ways to manage this process and are in discussions to find some solutions. We try to be very clear in our communication with regards to the parameters of use for the boating center. I will certainly follow-up with the team to ensure this message is clear to all our campus constituents. </a:t>
            </a:r>
            <a:endParaRPr lang="en-US" dirty="0" smtClean="0"/>
          </a:p>
          <a:p>
            <a:r>
              <a:rPr lang="en-US" dirty="0" smtClean="0"/>
              <a:t>Kim Ritchey</a:t>
            </a:r>
            <a:endParaRPr lang="en-US" dirty="0"/>
          </a:p>
        </p:txBody>
      </p:sp>
    </p:spTree>
    <p:extLst>
      <p:ext uri="{BB962C8B-B14F-4D97-AF65-F5344CB8AC3E}">
        <p14:creationId xmlns:p14="http://schemas.microsoft.com/office/powerpoint/2010/main" val="3117324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8483" y="6121745"/>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688483" y="-64564"/>
            <a:ext cx="10016836" cy="646331"/>
          </a:xfrm>
          <a:prstGeom prst="rect">
            <a:avLst/>
          </a:prstGeom>
          <a:noFill/>
        </p:spPr>
        <p:txBody>
          <a:bodyPr wrap="square" rtlCol="0">
            <a:spAutoFit/>
          </a:bodyPr>
          <a:lstStyle/>
          <a:p>
            <a:endParaRPr lang="en-US" dirty="0"/>
          </a:p>
          <a:p>
            <a:r>
              <a:rPr lang="en-US" dirty="0"/>
              <a:t> </a:t>
            </a:r>
          </a:p>
        </p:txBody>
      </p:sp>
    </p:spTree>
    <p:extLst>
      <p:ext uri="{BB962C8B-B14F-4D97-AF65-F5344CB8AC3E}">
        <p14:creationId xmlns:p14="http://schemas.microsoft.com/office/powerpoint/2010/main" val="4251853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Tree>
    <p:extLst>
      <p:ext uri="{BB962C8B-B14F-4D97-AF65-F5344CB8AC3E}">
        <p14:creationId xmlns:p14="http://schemas.microsoft.com/office/powerpoint/2010/main" val="3472408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Tree>
    <p:extLst>
      <p:ext uri="{BB962C8B-B14F-4D97-AF65-F5344CB8AC3E}">
        <p14:creationId xmlns:p14="http://schemas.microsoft.com/office/powerpoint/2010/main" val="226325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923330"/>
          </a:xfrm>
          <a:prstGeom prst="rect">
            <a:avLst/>
          </a:prstGeom>
          <a:noFill/>
        </p:spPr>
        <p:txBody>
          <a:bodyPr wrap="square" rtlCol="0">
            <a:spAutoFit/>
          </a:bodyPr>
          <a:lstStyle/>
          <a:p>
            <a:endParaRPr lang="en-US" dirty="0"/>
          </a:p>
          <a:p>
            <a:r>
              <a:rPr lang="en-US" dirty="0"/>
              <a:t> </a:t>
            </a:r>
          </a:p>
          <a:p>
            <a:endParaRPr lang="en-US" dirty="0"/>
          </a:p>
        </p:txBody>
      </p:sp>
    </p:spTree>
    <p:extLst>
      <p:ext uri="{BB962C8B-B14F-4D97-AF65-F5344CB8AC3E}">
        <p14:creationId xmlns:p14="http://schemas.microsoft.com/office/powerpoint/2010/main" val="2809561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Tree>
    <p:extLst>
      <p:ext uri="{BB962C8B-B14F-4D97-AF65-F5344CB8AC3E}">
        <p14:creationId xmlns:p14="http://schemas.microsoft.com/office/powerpoint/2010/main" val="4174391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4" y="1608463"/>
            <a:ext cx="10016836" cy="646331"/>
          </a:xfrm>
          <a:prstGeom prst="rect">
            <a:avLst/>
          </a:prstGeom>
          <a:noFill/>
        </p:spPr>
        <p:txBody>
          <a:bodyPr wrap="square" rtlCol="0">
            <a:spAutoFit/>
          </a:bodyPr>
          <a:lstStyle/>
          <a:p>
            <a:endParaRPr lang="en-US" dirty="0"/>
          </a:p>
          <a:p>
            <a:r>
              <a:rPr lang="en-US" dirty="0"/>
              <a:t> </a:t>
            </a:r>
          </a:p>
        </p:txBody>
      </p:sp>
    </p:spTree>
    <p:extLst>
      <p:ext uri="{BB962C8B-B14F-4D97-AF65-F5344CB8AC3E}">
        <p14:creationId xmlns:p14="http://schemas.microsoft.com/office/powerpoint/2010/main" val="1927633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579" y="3981795"/>
            <a:ext cx="2974588" cy="286790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351082" cy="646331"/>
          </a:xfrm>
          <a:prstGeom prst="rect">
            <a:avLst/>
          </a:prstGeom>
          <a:noFill/>
        </p:spPr>
        <p:txBody>
          <a:bodyPr wrap="square" rtlCol="0">
            <a:spAutoFit/>
          </a:bodyPr>
          <a:lstStyle/>
          <a:p>
            <a:r>
              <a:rPr lang="en-US" dirty="0" smtClean="0">
                <a:latin typeface="Gill Sans MT" panose="020B0502020104020203" pitchFamily="34" charset="0"/>
              </a:rPr>
              <a:t>Academic Senate, 3.12.19</a:t>
            </a:r>
          </a:p>
          <a:p>
            <a:r>
              <a:rPr lang="en-US" dirty="0" smtClean="0">
                <a:latin typeface="Gill Sans MT" panose="020B0502020104020203" pitchFamily="34" charset="0"/>
              </a:rPr>
              <a:t>Intent to Raise Question</a:t>
            </a:r>
            <a:endParaRPr lang="en-US" dirty="0">
              <a:latin typeface="Gill Sans MT" panose="020B0502020104020203" pitchFamily="34" charset="0"/>
            </a:endParaRPr>
          </a:p>
        </p:txBody>
      </p:sp>
      <p:pic>
        <p:nvPicPr>
          <p:cNvPr id="1032" name="Picture 8" descr="https://farm3.staticflickr.com/2805/10563215664_ebfde3ccc7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393" y="242080"/>
            <a:ext cx="7164711" cy="47788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599990" y="5798712"/>
            <a:ext cx="2120452" cy="369332"/>
          </a:xfrm>
          <a:prstGeom prst="rect">
            <a:avLst/>
          </a:prstGeom>
          <a:noFill/>
        </p:spPr>
        <p:txBody>
          <a:bodyPr wrap="none" rtlCol="0">
            <a:spAutoFit/>
          </a:bodyPr>
          <a:lstStyle/>
          <a:p>
            <a:r>
              <a:rPr lang="en-US" dirty="0" smtClean="0"/>
              <a:t>NEW QUESTIONS???</a:t>
            </a:r>
            <a:endParaRPr lang="en-US" dirty="0"/>
          </a:p>
        </p:txBody>
      </p:sp>
    </p:spTree>
    <p:extLst>
      <p:ext uri="{BB962C8B-B14F-4D97-AF65-F5344CB8AC3E}">
        <p14:creationId xmlns:p14="http://schemas.microsoft.com/office/powerpoint/2010/main" val="858318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4.16.19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1908215"/>
          </a:xfrm>
          <a:prstGeom prst="rect">
            <a:avLst/>
          </a:prstGeom>
          <a:noFill/>
        </p:spPr>
        <p:txBody>
          <a:bodyPr wrap="square" rtlCol="0">
            <a:spAutoFit/>
          </a:bodyPr>
          <a:lstStyle/>
          <a:p>
            <a:r>
              <a:rPr lang="en-US" dirty="0" smtClean="0"/>
              <a:t>1.) What </a:t>
            </a:r>
            <a:r>
              <a:rPr lang="en-US" dirty="0"/>
              <a:t>is the process for determining if a new tenure-track hire receives service credit for previous work?</a:t>
            </a:r>
          </a:p>
          <a:p>
            <a:r>
              <a:rPr lang="en-US" dirty="0"/>
              <a:t> </a:t>
            </a:r>
          </a:p>
          <a:p>
            <a:r>
              <a:rPr lang="en-US" dirty="0" smtClean="0"/>
              <a:t>2.) What </a:t>
            </a:r>
            <a:r>
              <a:rPr lang="en-US" dirty="0"/>
              <a:t>is the process of notifying current Lecturers at CI if there will be a tenure-track hire in their program?</a:t>
            </a:r>
          </a:p>
          <a:p>
            <a:endParaRPr lang="en-US" sz="3200" dirty="0"/>
          </a:p>
          <a:p>
            <a:r>
              <a:rPr lang="en-US" sz="3200" dirty="0" smtClean="0"/>
              <a:t>John Yudelson</a:t>
            </a:r>
            <a:endParaRPr lang="en-US" sz="3200" dirty="0"/>
          </a:p>
        </p:txBody>
      </p:sp>
    </p:spTree>
    <p:extLst>
      <p:ext uri="{BB962C8B-B14F-4D97-AF65-F5344CB8AC3E}">
        <p14:creationId xmlns:p14="http://schemas.microsoft.com/office/powerpoint/2010/main" val="298178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4.16.19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3724096"/>
          </a:xfrm>
          <a:prstGeom prst="rect">
            <a:avLst/>
          </a:prstGeom>
          <a:noFill/>
        </p:spPr>
        <p:txBody>
          <a:bodyPr wrap="square" rtlCol="0">
            <a:spAutoFit/>
          </a:bodyPr>
          <a:lstStyle/>
          <a:p>
            <a:pPr lvl="0"/>
            <a:r>
              <a:rPr lang="en-US" dirty="0"/>
              <a:t> </a:t>
            </a:r>
            <a:r>
              <a:rPr lang="en-US" dirty="0" smtClean="0"/>
              <a:t>1.) Service </a:t>
            </a:r>
            <a:r>
              <a:rPr lang="en-US" dirty="0"/>
              <a:t>credit for a new hire is determined by several requisite factors:</a:t>
            </a:r>
          </a:p>
          <a:p>
            <a:pPr lvl="1"/>
            <a:r>
              <a:rPr lang="en-US" dirty="0"/>
              <a:t>The candidate must have been tenured or in a tenure-track position at a </a:t>
            </a:r>
            <a:r>
              <a:rPr lang="en-US" b="1" dirty="0"/>
              <a:t>comparable</a:t>
            </a:r>
            <a:r>
              <a:rPr lang="en-US" dirty="0"/>
              <a:t> institution.</a:t>
            </a:r>
          </a:p>
          <a:p>
            <a:pPr lvl="2"/>
            <a:r>
              <a:rPr lang="en-US" dirty="0"/>
              <a:t>A comparable institution is identified as a regional comprehensive or similar (not a research intensive or small liberal arts) university, with faculty workload similar to the CSU (i.e. a 4/4 teaching load), with a similar student population (high populations of first generation, Pell-eligible, underserved).</a:t>
            </a:r>
          </a:p>
          <a:p>
            <a:pPr lvl="1"/>
            <a:r>
              <a:rPr lang="en-US" dirty="0"/>
              <a:t>The candidate must have </a:t>
            </a:r>
            <a:r>
              <a:rPr lang="en-US" b="1" dirty="0"/>
              <a:t>demonstrated</a:t>
            </a:r>
            <a:r>
              <a:rPr lang="en-US" dirty="0"/>
              <a:t> the ability to be successful in ALL areas required for tenure and promotion (teaching, scholarship, service).</a:t>
            </a:r>
          </a:p>
          <a:p>
            <a:pPr lvl="0"/>
            <a:r>
              <a:rPr lang="en-US" dirty="0"/>
              <a:t>If these criterial are met, we may award up to two years of service credit (no more than two years may be awarded).</a:t>
            </a:r>
          </a:p>
          <a:p>
            <a:endParaRPr lang="en-US" sz="2800" dirty="0"/>
          </a:p>
          <a:p>
            <a:r>
              <a:rPr lang="en-US" sz="2800" dirty="0" smtClean="0"/>
              <a:t>Provost Say</a:t>
            </a:r>
            <a:endParaRPr lang="en-US" sz="2800" dirty="0"/>
          </a:p>
        </p:txBody>
      </p:sp>
    </p:spTree>
    <p:extLst>
      <p:ext uri="{BB962C8B-B14F-4D97-AF65-F5344CB8AC3E}">
        <p14:creationId xmlns:p14="http://schemas.microsoft.com/office/powerpoint/2010/main" val="2624550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4.16.19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2062103"/>
          </a:xfrm>
          <a:prstGeom prst="rect">
            <a:avLst/>
          </a:prstGeom>
          <a:noFill/>
        </p:spPr>
        <p:txBody>
          <a:bodyPr wrap="square" rtlCol="0">
            <a:spAutoFit/>
          </a:bodyPr>
          <a:lstStyle/>
          <a:p>
            <a:r>
              <a:rPr lang="en-US" dirty="0" smtClean="0"/>
              <a:t>2.) Notifications </a:t>
            </a:r>
            <a:r>
              <a:rPr lang="en-US" dirty="0"/>
              <a:t>/ announcements about tenure-track faculty searches are generally made broadly through multiple forums.  There is no separate process for specifically notifying lecturers in any program that a recruitment will be / is being conducted to fill a tenure-track faculty position.  Ideally, chairs should inform lecturers in their programs about tenure-track searches for which the lecturers may wish to apply.</a:t>
            </a:r>
          </a:p>
          <a:p>
            <a:endParaRPr lang="en-US" sz="2800" dirty="0"/>
          </a:p>
          <a:p>
            <a:r>
              <a:rPr lang="en-US" sz="2800" dirty="0" smtClean="0"/>
              <a:t>Provost Say</a:t>
            </a:r>
            <a:endParaRPr lang="en-US" sz="2800" dirty="0"/>
          </a:p>
        </p:txBody>
      </p:sp>
    </p:spTree>
    <p:extLst>
      <p:ext uri="{BB962C8B-B14F-4D97-AF65-F5344CB8AC3E}">
        <p14:creationId xmlns:p14="http://schemas.microsoft.com/office/powerpoint/2010/main" val="3402330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4.16.19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4708981"/>
          </a:xfrm>
          <a:prstGeom prst="rect">
            <a:avLst/>
          </a:prstGeom>
          <a:noFill/>
        </p:spPr>
        <p:txBody>
          <a:bodyPr wrap="square" rtlCol="0">
            <a:spAutoFit/>
          </a:bodyPr>
          <a:lstStyle/>
          <a:p>
            <a:r>
              <a:rPr lang="en-US" b="1" dirty="0"/>
              <a:t>About repeat offenders and Title IX Office</a:t>
            </a:r>
            <a:r>
              <a:rPr lang="en-US" dirty="0"/>
              <a:t> - With the intent of maintaining a safe space for students, staff, and faculty, the questions I have are about individuals who are repeatedly reported to / charged as offenders of inappropriate contact and behavior:</a:t>
            </a:r>
          </a:p>
          <a:p>
            <a:r>
              <a:rPr lang="en-US" dirty="0"/>
              <a:t>- Do we, and if so when and how, document all complaints, or only those where a victim pursues the matter?</a:t>
            </a:r>
          </a:p>
          <a:p>
            <a:r>
              <a:rPr lang="en-US" dirty="0"/>
              <a:t>- How many students go into the Title IX Office to file a complaint, but leave without completing the action? And do we know whey they do not?</a:t>
            </a:r>
          </a:p>
          <a:p>
            <a:r>
              <a:rPr lang="en-US" dirty="0"/>
              <a:t>- Do we keep track in employee/student files each time an individual is named as a person of concern, in relation to </a:t>
            </a:r>
            <a:r>
              <a:rPr lang="en-US" dirty="0" err="1"/>
              <a:t>sexucal</a:t>
            </a:r>
            <a:r>
              <a:rPr lang="en-US" dirty="0"/>
              <a:t> contact or behavior? If not, how would the institution know if an individually is being regularly charged with inappropriate conduct and behavior and a possible threat?</a:t>
            </a:r>
          </a:p>
          <a:p>
            <a:r>
              <a:rPr lang="en-US" dirty="0"/>
              <a:t>- Can any of the above become policy, if it is not already? </a:t>
            </a:r>
          </a:p>
          <a:p>
            <a:r>
              <a:rPr lang="en-US" dirty="0"/>
              <a:t>- Can the Office of Title IX share / report on the type of cases they are seeing each semester and annually, so that as a faculty we have a better sense of what the actual campus climate is?</a:t>
            </a:r>
          </a:p>
          <a:p>
            <a:r>
              <a:rPr lang="en-US" sz="2800" dirty="0"/>
              <a:t>   </a:t>
            </a:r>
          </a:p>
          <a:p>
            <a:endParaRPr lang="en-US" sz="2800" dirty="0"/>
          </a:p>
          <a:p>
            <a:r>
              <a:rPr lang="en-US" sz="2800" dirty="0" smtClean="0"/>
              <a:t>Theresa Avila</a:t>
            </a:r>
            <a:endParaRPr lang="en-US" sz="2800" dirty="0"/>
          </a:p>
        </p:txBody>
      </p:sp>
    </p:spTree>
    <p:extLst>
      <p:ext uri="{BB962C8B-B14F-4D97-AF65-F5344CB8AC3E}">
        <p14:creationId xmlns:p14="http://schemas.microsoft.com/office/powerpoint/2010/main" val="2602761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4.16.19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453531" cy="4832092"/>
          </a:xfrm>
          <a:prstGeom prst="rect">
            <a:avLst/>
          </a:prstGeom>
          <a:noFill/>
        </p:spPr>
        <p:txBody>
          <a:bodyPr wrap="square" rtlCol="0">
            <a:spAutoFit/>
          </a:bodyPr>
          <a:lstStyle/>
          <a:p>
            <a:r>
              <a:rPr lang="en-US" dirty="0"/>
              <a:t>This past year, I worked with IT to incorporate all cases in our database (</a:t>
            </a:r>
            <a:r>
              <a:rPr lang="en-US" dirty="0" err="1"/>
              <a:t>Maxient</a:t>
            </a:r>
            <a:r>
              <a:rPr lang="en-US" dirty="0"/>
              <a:t>). All cases (employees and students) are now housed in our secure database. If it is reported to our office, we are now tracking it. </a:t>
            </a:r>
            <a:endParaRPr lang="en-US" dirty="0" smtClean="0"/>
          </a:p>
          <a:p>
            <a:endParaRPr lang="en-US" dirty="0"/>
          </a:p>
          <a:p>
            <a:r>
              <a:rPr lang="en-US" dirty="0"/>
              <a:t>We have very few students actually “file” a complaint. The majority of our cases are from incident reports. We track all of our outcomes now, and most cases are closed due to nonparticipation or a student not meeting with me. Other times a student only wants to inform us about the incident and does not want to progress. Those are the main reasons why students will not continue with our process. </a:t>
            </a:r>
            <a:endParaRPr lang="en-US" dirty="0" smtClean="0"/>
          </a:p>
          <a:p>
            <a:endParaRPr lang="en-US" dirty="0"/>
          </a:p>
          <a:p>
            <a:r>
              <a:rPr lang="en-US" dirty="0"/>
              <a:t>Yes, all reports are tracked in </a:t>
            </a:r>
            <a:r>
              <a:rPr lang="en-US" dirty="0" err="1"/>
              <a:t>Maxient</a:t>
            </a:r>
            <a:r>
              <a:rPr lang="en-US" dirty="0"/>
              <a:t>. </a:t>
            </a:r>
          </a:p>
          <a:p>
            <a:endParaRPr lang="en-US" dirty="0" smtClean="0"/>
          </a:p>
          <a:p>
            <a:r>
              <a:rPr lang="en-US" dirty="0"/>
              <a:t>This is now our established practice within the office. </a:t>
            </a:r>
          </a:p>
          <a:p>
            <a:endParaRPr lang="en-US" dirty="0"/>
          </a:p>
          <a:p>
            <a:r>
              <a:rPr lang="en-US" dirty="0"/>
              <a:t>Our office publishes an annual report (located here: </a:t>
            </a:r>
            <a:r>
              <a:rPr lang="en-US" u="sng" dirty="0">
                <a:hlinkClick r:id="rId3"/>
              </a:rPr>
              <a:t>https://</a:t>
            </a:r>
            <a:r>
              <a:rPr lang="en-US" u="sng" dirty="0" err="1">
                <a:hlinkClick r:id="rId3"/>
              </a:rPr>
              <a:t>www.csuci.edu</a:t>
            </a:r>
            <a:r>
              <a:rPr lang="en-US" u="sng" dirty="0">
                <a:hlinkClick r:id="rId3"/>
              </a:rPr>
              <a:t>/</a:t>
            </a:r>
            <a:r>
              <a:rPr lang="en-US" u="sng" dirty="0" err="1">
                <a:hlinkClick r:id="rId3"/>
              </a:rPr>
              <a:t>titleix</a:t>
            </a:r>
            <a:r>
              <a:rPr lang="en-US" u="sng" dirty="0">
                <a:hlinkClick r:id="rId3"/>
              </a:rPr>
              <a:t>/annual-</a:t>
            </a:r>
            <a:r>
              <a:rPr lang="en-US" u="sng" dirty="0" err="1">
                <a:hlinkClick r:id="rId3"/>
              </a:rPr>
              <a:t>report.htm</a:t>
            </a:r>
            <a:r>
              <a:rPr lang="en-US" u="sng" dirty="0">
                <a:hlinkClick r:id="rId3"/>
              </a:rPr>
              <a:t>)</a:t>
            </a:r>
            <a:r>
              <a:rPr lang="en-US" dirty="0"/>
              <a:t>. We are developing public tracking tools; however, that will take time due to the current workload of the office. </a:t>
            </a:r>
          </a:p>
          <a:p>
            <a:endParaRPr lang="en-US" sz="2800" dirty="0" smtClean="0"/>
          </a:p>
          <a:p>
            <a:r>
              <a:rPr lang="en-US" sz="2800" dirty="0" smtClean="0"/>
              <a:t>Jean Estevez</a:t>
            </a:r>
            <a:endParaRPr lang="en-US" sz="2800" dirty="0"/>
          </a:p>
        </p:txBody>
      </p:sp>
    </p:spTree>
    <p:extLst>
      <p:ext uri="{BB962C8B-B14F-4D97-AF65-F5344CB8AC3E}">
        <p14:creationId xmlns:p14="http://schemas.microsoft.com/office/powerpoint/2010/main" val="411190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3.12.19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707519"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QUESTION</a:t>
            </a:r>
            <a:endParaRPr lang="en-US" sz="2400" dirty="0">
              <a:solidFill>
                <a:srgbClr val="00B050"/>
              </a:solidFill>
              <a:latin typeface="Gill Sans MT" panose="020B0502020104020203" pitchFamily="34" charset="0"/>
            </a:endParaRPr>
          </a:p>
        </p:txBody>
      </p:sp>
      <p:sp>
        <p:nvSpPr>
          <p:cNvPr id="2" name="TextBox 1"/>
          <p:cNvSpPr txBox="1"/>
          <p:nvPr/>
        </p:nvSpPr>
        <p:spPr>
          <a:xfrm>
            <a:off x="507393" y="1608463"/>
            <a:ext cx="10712149" cy="3693319"/>
          </a:xfrm>
          <a:prstGeom prst="rect">
            <a:avLst/>
          </a:prstGeom>
          <a:noFill/>
        </p:spPr>
        <p:txBody>
          <a:bodyPr wrap="square" rtlCol="0">
            <a:spAutoFit/>
          </a:bodyPr>
          <a:lstStyle/>
          <a:p>
            <a:r>
              <a:rPr lang="en-US" b="1" dirty="0"/>
              <a:t>Question about campus event technology - </a:t>
            </a:r>
            <a:r>
              <a:rPr lang="en-US" dirty="0"/>
              <a:t>These questions relate to lacking availability of technology for events (projectors, screens, mics, speakers, and other similar equipment) on campus. I realize most faculty rely on their program staff to make arrangements for them, but nonetheless these issues affect all of us, even if we are unaware. My questions are the following:</a:t>
            </a:r>
          </a:p>
          <a:p>
            <a:r>
              <a:rPr lang="en-US" dirty="0"/>
              <a:t>- How much money does the University invest in replacing Event technology and how often are we replacing it?</a:t>
            </a:r>
          </a:p>
          <a:p>
            <a:r>
              <a:rPr lang="en-US" dirty="0"/>
              <a:t>- Who is responsible for the monies allotted to purchase and replace event technology for campus wide events? </a:t>
            </a:r>
          </a:p>
          <a:p>
            <a:r>
              <a:rPr lang="en-US" dirty="0"/>
              <a:t>- How  are the monies allotted to purchase and replace  campus event technology being spent? </a:t>
            </a:r>
          </a:p>
          <a:p>
            <a:r>
              <a:rPr lang="en-US" dirty="0"/>
              <a:t>- Is the University tracking how many Event requests are unmet due to the lack of necessary /requested technology?</a:t>
            </a:r>
          </a:p>
          <a:p>
            <a:pPr marL="285750" indent="-285750">
              <a:buFontTx/>
              <a:buChar char="-"/>
            </a:pPr>
            <a:r>
              <a:rPr lang="en-US" dirty="0" smtClean="0"/>
              <a:t>Are </a:t>
            </a:r>
            <a:r>
              <a:rPr lang="en-US" dirty="0"/>
              <a:t>we intended to spend monies (like IRA funds) on equipment rentals for University events due to lacking event technology? and if so can we have a formal arrangement created</a:t>
            </a:r>
            <a:r>
              <a:rPr lang="en-US" dirty="0" smtClean="0"/>
              <a:t>?</a:t>
            </a:r>
          </a:p>
          <a:p>
            <a:pPr marL="285750" indent="-285750">
              <a:buFontTx/>
              <a:buChar char="-"/>
            </a:pPr>
            <a:endParaRPr lang="en-US" dirty="0"/>
          </a:p>
          <a:p>
            <a:pPr marL="285750" indent="-285750">
              <a:buFontTx/>
              <a:buChar char="-"/>
            </a:pPr>
            <a:r>
              <a:rPr lang="en-US" dirty="0" smtClean="0"/>
              <a:t>Theresa Avila</a:t>
            </a:r>
            <a:endParaRPr lang="en-US" dirty="0"/>
          </a:p>
        </p:txBody>
      </p:sp>
    </p:spTree>
    <p:extLst>
      <p:ext uri="{BB962C8B-B14F-4D97-AF65-F5344CB8AC3E}">
        <p14:creationId xmlns:p14="http://schemas.microsoft.com/office/powerpoint/2010/main" val="3548945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4.16.19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3" name="TextBox 2"/>
          <p:cNvSpPr txBox="1"/>
          <p:nvPr/>
        </p:nvSpPr>
        <p:spPr>
          <a:xfrm>
            <a:off x="320634" y="1033153"/>
            <a:ext cx="11447813" cy="7571303"/>
          </a:xfrm>
          <a:prstGeom prst="rect">
            <a:avLst/>
          </a:prstGeom>
          <a:noFill/>
        </p:spPr>
        <p:txBody>
          <a:bodyPr wrap="square" rtlCol="0">
            <a:spAutoFit/>
          </a:bodyPr>
          <a:lstStyle/>
          <a:p>
            <a:r>
              <a:rPr lang="en-US" dirty="0"/>
              <a:t>1.  How much money does the University invest in replacing event technology and how often are we replacing it?</a:t>
            </a:r>
          </a:p>
          <a:p>
            <a:r>
              <a:rPr lang="en-US" dirty="0"/>
              <a:t> </a:t>
            </a:r>
          </a:p>
          <a:p>
            <a:r>
              <a:rPr lang="en-US" dirty="0"/>
              <a:t>To date, the campus has not allocated funds specifically to support costs associated with replacing or improving event technology on campus. However, Conferences and Events has made investments into AV equipment repairs and replacements as budget permits and needs arise. As a result the frequency and the size annual investment made fluctuates from year to year. In this fiscal year, $3,500 has been spent to replace and / or repair existing equipment. </a:t>
            </a:r>
          </a:p>
          <a:p>
            <a:r>
              <a:rPr lang="en-US" dirty="0"/>
              <a:t> </a:t>
            </a:r>
          </a:p>
          <a:p>
            <a:r>
              <a:rPr lang="en-US" dirty="0"/>
              <a:t>2.  Who is responsible for the monies allotted to purchase and replace event technology for campus wide events? </a:t>
            </a:r>
          </a:p>
          <a:p>
            <a:r>
              <a:rPr lang="en-US" dirty="0"/>
              <a:t> </a:t>
            </a:r>
          </a:p>
          <a:p>
            <a:r>
              <a:rPr lang="en-US" dirty="0"/>
              <a:t>At this time, Conferences and Events is responsible for replacing technology related to campus wide events. </a:t>
            </a:r>
          </a:p>
          <a:p>
            <a:r>
              <a:rPr lang="en-US" dirty="0"/>
              <a:t> </a:t>
            </a:r>
          </a:p>
          <a:p>
            <a:r>
              <a:rPr lang="en-US" dirty="0"/>
              <a:t>3.  How are the monies allotted to purchase and replace campus event technology being spent? </a:t>
            </a:r>
          </a:p>
          <a:p>
            <a:r>
              <a:rPr lang="en-US" dirty="0"/>
              <a:t> </a:t>
            </a:r>
          </a:p>
          <a:p>
            <a:r>
              <a:rPr lang="en-US" dirty="0"/>
              <a:t>The total cost of Audio Visual equipment for fiscal year 18/19 to date is $3,500 in equipment repairs, replacement and/or service. Two projectors and the projector bulbs were replaced, as an example. This represents event AV equipment only. Conferences and Events does not manage classroom technology. This is solely managed by Information Technology.</a:t>
            </a:r>
          </a:p>
          <a:p>
            <a:r>
              <a:rPr lang="en-US" dirty="0"/>
              <a:t>4. Is the University tracking how many Event requests are unmet due to the lack of necessary/requested technology?</a:t>
            </a:r>
          </a:p>
          <a:p>
            <a:r>
              <a:rPr lang="en-US" dirty="0"/>
              <a:t> </a:t>
            </a:r>
          </a:p>
          <a:p>
            <a:r>
              <a:rPr lang="en-US" dirty="0"/>
              <a:t>Currently, this data is not being tracked. However the protocol is that Conferences and Events supports every event that they are able to, ensuring Academic instruction is a priority. If Conferences and Events is unable to support an event with equipment or staffing, the group is referred to an external service provider.</a:t>
            </a:r>
          </a:p>
          <a:p>
            <a:r>
              <a:rPr lang="en-US" dirty="0"/>
              <a:t> </a:t>
            </a:r>
          </a:p>
          <a:p>
            <a:r>
              <a:rPr lang="en-US" dirty="0"/>
              <a:t>5.  Are we intended to spend monies (like IRA funds) on equipment rentals for University events due to lacking event technology? And if so can we have a formal arrangement created?</a:t>
            </a:r>
          </a:p>
          <a:p>
            <a:r>
              <a:rPr lang="en-US" dirty="0"/>
              <a:t> </a:t>
            </a:r>
          </a:p>
          <a:p>
            <a:r>
              <a:rPr lang="en-US" dirty="0"/>
              <a:t>We recognize that various sources of funds should be considered to help provide adequate technology for events.  If IRA funds were one of those considerations, that would be a matter for the IRA committee to evaluate and recommend. </a:t>
            </a:r>
          </a:p>
        </p:txBody>
      </p:sp>
    </p:spTree>
    <p:extLst>
      <p:ext uri="{BB962C8B-B14F-4D97-AF65-F5344CB8AC3E}">
        <p14:creationId xmlns:p14="http://schemas.microsoft.com/office/powerpoint/2010/main" val="2580684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www.csuci.edu/commkt/isg/isgimages/correct-horiz-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0176" y="138443"/>
            <a:ext cx="2041364" cy="1968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3207" y="6168044"/>
            <a:ext cx="3223760" cy="646331"/>
          </a:xfrm>
          <a:prstGeom prst="rect">
            <a:avLst/>
          </a:prstGeom>
          <a:noFill/>
        </p:spPr>
        <p:txBody>
          <a:bodyPr wrap="square" rtlCol="0">
            <a:spAutoFit/>
          </a:bodyPr>
          <a:lstStyle/>
          <a:p>
            <a:r>
              <a:rPr lang="en-US" dirty="0" smtClean="0">
                <a:solidFill>
                  <a:schemeClr val="bg2">
                    <a:lumMod val="25000"/>
                  </a:schemeClr>
                </a:solidFill>
                <a:latin typeface="Gill Sans MT" panose="020B0502020104020203" pitchFamily="34" charset="0"/>
              </a:rPr>
              <a:t>Academic Senate, 4.16.19  </a:t>
            </a:r>
          </a:p>
          <a:p>
            <a:r>
              <a:rPr lang="en-US" dirty="0" smtClean="0">
                <a:solidFill>
                  <a:schemeClr val="bg2">
                    <a:lumMod val="25000"/>
                  </a:schemeClr>
                </a:solidFill>
                <a:latin typeface="Gill Sans MT" panose="020B0502020104020203" pitchFamily="34" charset="0"/>
              </a:rPr>
              <a:t>Intent to Raise Question</a:t>
            </a:r>
            <a:endParaRPr lang="en-US" dirty="0">
              <a:solidFill>
                <a:schemeClr val="bg2">
                  <a:lumMod val="25000"/>
                </a:schemeClr>
              </a:solidFill>
              <a:latin typeface="Gill Sans MT" panose="020B0502020104020203" pitchFamily="34" charset="0"/>
            </a:endParaRPr>
          </a:p>
        </p:txBody>
      </p:sp>
      <p:sp>
        <p:nvSpPr>
          <p:cNvPr id="4" name="TextBox 3"/>
          <p:cNvSpPr txBox="1"/>
          <p:nvPr/>
        </p:nvSpPr>
        <p:spPr>
          <a:xfrm>
            <a:off x="136668" y="138442"/>
            <a:ext cx="1431802" cy="461665"/>
          </a:xfrm>
          <a:prstGeom prst="rect">
            <a:avLst/>
          </a:prstGeom>
          <a:noFill/>
        </p:spPr>
        <p:txBody>
          <a:bodyPr wrap="none" rtlCol="0">
            <a:spAutoFit/>
          </a:bodyPr>
          <a:lstStyle/>
          <a:p>
            <a:r>
              <a:rPr lang="en-US" sz="2400" dirty="0" smtClean="0">
                <a:solidFill>
                  <a:srgbClr val="00B050"/>
                </a:solidFill>
                <a:latin typeface="Gill Sans MT" panose="020B0502020104020203" pitchFamily="34" charset="0"/>
              </a:rPr>
              <a:t>ANSWER</a:t>
            </a:r>
            <a:endParaRPr lang="en-US" sz="2400" dirty="0">
              <a:solidFill>
                <a:srgbClr val="00B050"/>
              </a:solidFill>
              <a:latin typeface="Gill Sans MT" panose="020B0502020104020203" pitchFamily="34" charset="0"/>
            </a:endParaRPr>
          </a:p>
        </p:txBody>
      </p:sp>
      <p:sp>
        <p:nvSpPr>
          <p:cNvPr id="3" name="TextBox 2"/>
          <p:cNvSpPr txBox="1"/>
          <p:nvPr/>
        </p:nvSpPr>
        <p:spPr>
          <a:xfrm>
            <a:off x="320634" y="1033153"/>
            <a:ext cx="11447813" cy="4524315"/>
          </a:xfrm>
          <a:prstGeom prst="rect">
            <a:avLst/>
          </a:prstGeom>
          <a:noFill/>
        </p:spPr>
        <p:txBody>
          <a:bodyPr wrap="square" rtlCol="0">
            <a:spAutoFit/>
          </a:bodyPr>
          <a:lstStyle/>
          <a:p>
            <a:r>
              <a:rPr lang="en-US" dirty="0"/>
              <a:t>4. Is the University tracking how many Event requests are unmet due to the lack of necessary/requested technology?</a:t>
            </a:r>
          </a:p>
          <a:p>
            <a:r>
              <a:rPr lang="en-US" dirty="0"/>
              <a:t> </a:t>
            </a:r>
          </a:p>
          <a:p>
            <a:r>
              <a:rPr lang="en-US" dirty="0"/>
              <a:t>Currently, this data is not being tracked. However the protocol is that Conferences and Events supports every event that they are able to, ensuring Academic instruction is a priority. If Conferences and Events is unable to support an event with equipment or staffing, the group is referred to an external service provider.</a:t>
            </a:r>
          </a:p>
          <a:p>
            <a:r>
              <a:rPr lang="en-US" dirty="0"/>
              <a:t> </a:t>
            </a:r>
          </a:p>
          <a:p>
            <a:r>
              <a:rPr lang="en-US" dirty="0"/>
              <a:t>5.  Are we intended to spend monies (like IRA funds) on equipment rentals for University events due to lacking event technology? And if so can we have a formal arrangement created?</a:t>
            </a:r>
          </a:p>
          <a:p>
            <a:r>
              <a:rPr lang="en-US" dirty="0"/>
              <a:t> </a:t>
            </a:r>
          </a:p>
          <a:p>
            <a:r>
              <a:rPr lang="en-US" dirty="0"/>
              <a:t>We recognize that various sources of funds should be considered to help provide adequate technology for events.  If IRA funds were one of those considerations, that would be a matter for the IRA committee to evaluate and recommend. </a:t>
            </a:r>
          </a:p>
          <a:p>
            <a:r>
              <a:rPr lang="en-US" dirty="0"/>
              <a:t> </a:t>
            </a:r>
          </a:p>
          <a:p>
            <a:r>
              <a:rPr lang="en-US" dirty="0"/>
              <a:t>We recognize that various sources of funds should be considered to help provide adequate technology for events.  If IRA funds were one of those considerations, that would be a matter for the IRA committee to evaluate and recommend. </a:t>
            </a:r>
            <a:endParaRPr lang="en-US" dirty="0" smtClean="0"/>
          </a:p>
          <a:p>
            <a:endParaRPr lang="en-US" dirty="0"/>
          </a:p>
          <a:p>
            <a:r>
              <a:rPr lang="en-US" smtClean="0"/>
              <a:t>Nichole Ipach</a:t>
            </a:r>
            <a:endParaRPr lang="en-US" dirty="0"/>
          </a:p>
        </p:txBody>
      </p:sp>
    </p:spTree>
    <p:extLst>
      <p:ext uri="{BB962C8B-B14F-4D97-AF65-F5344CB8AC3E}">
        <p14:creationId xmlns:p14="http://schemas.microsoft.com/office/powerpoint/2010/main" val="3974807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TotalTime>
  <Words>942</Words>
  <Application>Microsoft Office PowerPoint</Application>
  <PresentationFormat>Widescreen</PresentationFormat>
  <Paragraphs>137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Cook, Matthew</dc:creator>
  <cp:lastModifiedBy>Edwards, Jeannette</cp:lastModifiedBy>
  <cp:revision>20</cp:revision>
  <dcterms:created xsi:type="dcterms:W3CDTF">2018-12-04T18:07:23Z</dcterms:created>
  <dcterms:modified xsi:type="dcterms:W3CDTF">2019-04-16T16:16:38Z</dcterms:modified>
</cp:coreProperties>
</file>