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04" r:id="rId3"/>
    <p:sldId id="303" r:id="rId4"/>
    <p:sldId id="269" r:id="rId5"/>
    <p:sldId id="287" r:id="rId6"/>
    <p:sldId id="299" r:id="rId7"/>
    <p:sldId id="259" r:id="rId8"/>
    <p:sldId id="288" r:id="rId9"/>
    <p:sldId id="300" r:id="rId10"/>
    <p:sldId id="263" r:id="rId11"/>
    <p:sldId id="264" r:id="rId12"/>
    <p:sldId id="271" r:id="rId13"/>
    <p:sldId id="272" r:id="rId14"/>
    <p:sldId id="274" r:id="rId15"/>
    <p:sldId id="310" r:id="rId16"/>
    <p:sldId id="311" r:id="rId17"/>
    <p:sldId id="305" r:id="rId18"/>
    <p:sldId id="307" r:id="rId19"/>
    <p:sldId id="306" r:id="rId20"/>
    <p:sldId id="313" r:id="rId21"/>
    <p:sldId id="308" r:id="rId22"/>
    <p:sldId id="312" r:id="rId23"/>
    <p:sldId id="309" r:id="rId24"/>
    <p:sldId id="314" r:id="rId25"/>
    <p:sldId id="315" r:id="rId26"/>
    <p:sldId id="275" r:id="rId27"/>
    <p:sldId id="277" r:id="rId28"/>
    <p:sldId id="301" r:id="rId29"/>
    <p:sldId id="281" r:id="rId30"/>
    <p:sldId id="284" r:id="rId31"/>
    <p:sldId id="285" r:id="rId32"/>
    <p:sldId id="286" r:id="rId33"/>
    <p:sldId id="282" r:id="rId34"/>
    <p:sldId id="283" r:id="rId35"/>
    <p:sldId id="279" r:id="rId36"/>
    <p:sldId id="28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66"/>
    <p:restoredTop sz="92765"/>
  </p:normalViewPr>
  <p:slideViewPr>
    <p:cSldViewPr snapToGrid="0" snapToObjects="1">
      <p:cViewPr varScale="1">
        <p:scale>
          <a:sx n="59" d="100"/>
          <a:sy n="59" d="100"/>
        </p:scale>
        <p:origin x="600" y="17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F3F293-468E-F040-9186-5AFE1A0453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0766F67-8338-9840-99E9-118C2D9DE1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8265B5B-0B7B-0F45-8618-E1654836FD58}"/>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5" name="Footer Placeholder 4">
            <a:extLst>
              <a:ext uri="{FF2B5EF4-FFF2-40B4-BE49-F238E27FC236}">
                <a16:creationId xmlns:a16="http://schemas.microsoft.com/office/drawing/2014/main" xmlns="" id="{7B893E52-11BC-9943-A151-690FD6B58C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449C56D-C0C3-1248-B864-F07B25B01555}"/>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1836825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E2E8E3-139E-0C4E-A6EA-CB6F6F6243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B02AB0A-A2F9-0143-B598-23D9147CFF1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E3E451B-FFAB-0A47-BE5C-73B56EEC2566}"/>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5" name="Footer Placeholder 4">
            <a:extLst>
              <a:ext uri="{FF2B5EF4-FFF2-40B4-BE49-F238E27FC236}">
                <a16:creationId xmlns:a16="http://schemas.microsoft.com/office/drawing/2014/main" xmlns="" id="{84106892-9B19-7943-AF35-94FB325F5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D3981D1-E8FC-2846-80FC-FD0A520403A1}"/>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2352259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E3E1065-1385-C648-A117-88A5C17D46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7010DDFC-0339-CB4B-87AB-D06E5CC18A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CF192F-F0DC-6146-95F7-F48B6E7E4232}"/>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5" name="Footer Placeholder 4">
            <a:extLst>
              <a:ext uri="{FF2B5EF4-FFF2-40B4-BE49-F238E27FC236}">
                <a16:creationId xmlns:a16="http://schemas.microsoft.com/office/drawing/2014/main" xmlns="" id="{AF415B14-7753-2C45-878A-EE3AC1C9E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F29D35F-1C1D-5748-8F2C-26F3A237ED28}"/>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149568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DFFE5B-9B8B-9D47-BF14-341773200C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03FC698-25E1-3349-B048-3B271512408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2BF711B-715F-3E4A-ADD3-1A724199F050}"/>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5" name="Footer Placeholder 4">
            <a:extLst>
              <a:ext uri="{FF2B5EF4-FFF2-40B4-BE49-F238E27FC236}">
                <a16:creationId xmlns:a16="http://schemas.microsoft.com/office/drawing/2014/main" xmlns="" id="{6EBE651A-E5DC-2D4A-A764-2B6C99E31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3A994B6-16E3-F54F-BC2A-7E50BF9D8D06}"/>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79870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4F9800-965C-124B-ADF0-0BEA841DA4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CAA41DC-14C6-C24F-94DC-28FEBFDE8D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C0A462A-5558-2F4B-83F4-B59C780F7E5C}"/>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5" name="Footer Placeholder 4">
            <a:extLst>
              <a:ext uri="{FF2B5EF4-FFF2-40B4-BE49-F238E27FC236}">
                <a16:creationId xmlns:a16="http://schemas.microsoft.com/office/drawing/2014/main" xmlns="" id="{3152AB00-194E-5A4B-AA1C-2271F0387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ADEE34-8F8C-CC4D-A802-561BADD87344}"/>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246498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641D4D-1DD3-874F-9D96-A32574C0FE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4B13D0D-2EC7-2343-A492-A20B2E701E0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F8341982-ABFA-2A46-AD59-471548DBF1E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6B711F6-41CA-EE4E-B5B1-E9CB33A006A2}"/>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6" name="Footer Placeholder 5">
            <a:extLst>
              <a:ext uri="{FF2B5EF4-FFF2-40B4-BE49-F238E27FC236}">
                <a16:creationId xmlns:a16="http://schemas.microsoft.com/office/drawing/2014/main" xmlns="" id="{7B9F4173-9AD9-9141-B3E5-C20294ECA3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8E1DE5E-698D-5C47-ABDA-BB2E58302A66}"/>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7893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853B11-DC47-FD45-A76A-6EA204F6A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C178EDA-04E6-4A4B-8A46-238C793D77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7955C5C8-48C0-DF40-AA4C-B94B4E0D28D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C1DD785-2346-6B4A-8C42-FB75B7B507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C8CA0C0-CF03-5D45-BC9A-84BCEA0CC5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BDED89C-357D-8340-984D-1E1AAFBF02AB}"/>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8" name="Footer Placeholder 7">
            <a:extLst>
              <a:ext uri="{FF2B5EF4-FFF2-40B4-BE49-F238E27FC236}">
                <a16:creationId xmlns:a16="http://schemas.microsoft.com/office/drawing/2014/main" xmlns="" id="{F6FDE097-E96E-4547-B3DF-8CBA0E9C00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1043677-301C-6D42-87DC-79DD2133839D}"/>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83981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0A0062-498F-CD46-8EE0-F4B7E01BD9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710AD1C-2DD3-C646-8FE2-4303587F7314}"/>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4" name="Footer Placeholder 3">
            <a:extLst>
              <a:ext uri="{FF2B5EF4-FFF2-40B4-BE49-F238E27FC236}">
                <a16:creationId xmlns:a16="http://schemas.microsoft.com/office/drawing/2014/main" xmlns="" id="{061F9D2E-6D5D-5740-B751-4B4898EDB3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7382D0A-4E7C-654E-BD08-54E9447C9C25}"/>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3726879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DA23D78-7872-EB42-8678-5B1300C29F7A}"/>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3" name="Footer Placeholder 2">
            <a:extLst>
              <a:ext uri="{FF2B5EF4-FFF2-40B4-BE49-F238E27FC236}">
                <a16:creationId xmlns:a16="http://schemas.microsoft.com/office/drawing/2014/main" xmlns="" id="{C8A6C062-28A6-5643-BCCF-B507069339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CC0A1F1-A354-2B42-B0BF-FBCC58981A11}"/>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51732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E201DA-EC96-1D46-8C04-46D9B2F30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D510F28-FE10-6A4F-9F59-BAD805036A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718B6DE-22B1-9044-965F-27B67232B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510D632-14D6-7D43-93CA-2872527BE0DE}"/>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6" name="Footer Placeholder 5">
            <a:extLst>
              <a:ext uri="{FF2B5EF4-FFF2-40B4-BE49-F238E27FC236}">
                <a16:creationId xmlns:a16="http://schemas.microsoft.com/office/drawing/2014/main" xmlns="" id="{0BA68DE2-13B5-2341-9160-644A908B6A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C9F32F3-C859-3C4E-B28D-E14D4890207E}"/>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110770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5F001B-D567-3349-84DE-14CFCEA297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219BF58-20CB-CD4A-A998-21AECE3CAE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1B7125C-0A70-7F4A-A876-A4CBD2F7D5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7FA24D4-D77D-634C-8E7C-EFEA99A01FE9}"/>
              </a:ext>
            </a:extLst>
          </p:cNvPr>
          <p:cNvSpPr>
            <a:spLocks noGrp="1"/>
          </p:cNvSpPr>
          <p:nvPr>
            <p:ph type="dt" sz="half" idx="10"/>
          </p:nvPr>
        </p:nvSpPr>
        <p:spPr/>
        <p:txBody>
          <a:bodyPr/>
          <a:lstStyle/>
          <a:p>
            <a:fld id="{28233BC9-A383-884E-950B-F6BF17519E8B}" type="datetimeFigureOut">
              <a:rPr lang="en-US" smtClean="0"/>
              <a:t>4/16/19</a:t>
            </a:fld>
            <a:endParaRPr lang="en-US"/>
          </a:p>
        </p:txBody>
      </p:sp>
      <p:sp>
        <p:nvSpPr>
          <p:cNvPr id="6" name="Footer Placeholder 5">
            <a:extLst>
              <a:ext uri="{FF2B5EF4-FFF2-40B4-BE49-F238E27FC236}">
                <a16:creationId xmlns:a16="http://schemas.microsoft.com/office/drawing/2014/main" xmlns="" id="{801A2F18-A758-8F43-8FCB-B76CB425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7DF2893-3344-7C40-AE83-DA07427FD76A}"/>
              </a:ext>
            </a:extLst>
          </p:cNvPr>
          <p:cNvSpPr>
            <a:spLocks noGrp="1"/>
          </p:cNvSpPr>
          <p:nvPr>
            <p:ph type="sldNum" sz="quarter" idx="12"/>
          </p:nvPr>
        </p:nvSpPr>
        <p:spPr/>
        <p:txBody>
          <a:bodyPr/>
          <a:lstStyle/>
          <a:p>
            <a:fld id="{56A8F4D9-6365-8846-82EE-15B984B7E3EE}" type="slidenum">
              <a:rPr lang="en-US" smtClean="0"/>
              <a:t>‹#›</a:t>
            </a:fld>
            <a:endParaRPr lang="en-US"/>
          </a:p>
        </p:txBody>
      </p:sp>
    </p:spTree>
    <p:extLst>
      <p:ext uri="{BB962C8B-B14F-4D97-AF65-F5344CB8AC3E}">
        <p14:creationId xmlns:p14="http://schemas.microsoft.com/office/powerpoint/2010/main" val="319035902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B7C3E6A-D7EA-AD47-BF02-FDD377A477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37C68A5-712C-1944-A424-21E3A26151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826E3DC-FBCF-564B-85CD-95947EB5FB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33BC9-A383-884E-950B-F6BF17519E8B}" type="datetimeFigureOut">
              <a:rPr lang="en-US" smtClean="0"/>
              <a:t>4/16/19</a:t>
            </a:fld>
            <a:endParaRPr lang="en-US"/>
          </a:p>
        </p:txBody>
      </p:sp>
      <p:sp>
        <p:nvSpPr>
          <p:cNvPr id="5" name="Footer Placeholder 4">
            <a:extLst>
              <a:ext uri="{FF2B5EF4-FFF2-40B4-BE49-F238E27FC236}">
                <a16:creationId xmlns:a16="http://schemas.microsoft.com/office/drawing/2014/main" xmlns="" id="{4079E036-0361-3F48-AAF7-14785C4DE1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32106F4-2F11-BC4A-B0F5-6041CB9B55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8F4D9-6365-8846-82EE-15B984B7E3EE}" type="slidenum">
              <a:rPr lang="en-US" smtClean="0"/>
              <a:t>‹#›</a:t>
            </a:fld>
            <a:endParaRPr lang="en-US"/>
          </a:p>
        </p:txBody>
      </p:sp>
    </p:spTree>
    <p:extLst>
      <p:ext uri="{BB962C8B-B14F-4D97-AF65-F5344CB8AC3E}">
        <p14:creationId xmlns:p14="http://schemas.microsoft.com/office/powerpoint/2010/main" val="3352718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se.harvard.edu/faculty/pamela-mas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csuci.edu/academics/faculty/facultyaffairs/documents/evaluation/lecturerevaluationschedule-2018-19.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2A72ED-D5B4-7444-BE0E-5C17104CE56D}"/>
              </a:ext>
            </a:extLst>
          </p:cNvPr>
          <p:cNvSpPr>
            <a:spLocks noGrp="1"/>
          </p:cNvSpPr>
          <p:nvPr>
            <p:ph type="ctrTitle"/>
          </p:nvPr>
        </p:nvSpPr>
        <p:spPr/>
        <p:txBody>
          <a:bodyPr>
            <a:normAutofit/>
          </a:bodyPr>
          <a:lstStyle/>
          <a:p>
            <a:r>
              <a:rPr lang="en-US" sz="5400" b="1" dirty="0"/>
              <a:t>Highlights of Proposed changes SP 12-10</a:t>
            </a:r>
          </a:p>
        </p:txBody>
      </p:sp>
      <p:sp>
        <p:nvSpPr>
          <p:cNvPr id="3" name="Subtitle 2">
            <a:extLst>
              <a:ext uri="{FF2B5EF4-FFF2-40B4-BE49-F238E27FC236}">
                <a16:creationId xmlns:a16="http://schemas.microsoft.com/office/drawing/2014/main" xmlns="" id="{A0E7A74E-9676-F846-BA9E-9A328C82F072}"/>
              </a:ext>
            </a:extLst>
          </p:cNvPr>
          <p:cNvSpPr>
            <a:spLocks noGrp="1"/>
          </p:cNvSpPr>
          <p:nvPr>
            <p:ph type="subTitle" idx="1"/>
          </p:nvPr>
        </p:nvSpPr>
        <p:spPr/>
        <p:txBody>
          <a:bodyPr>
            <a:normAutofit fontScale="70000" lnSpcReduction="20000"/>
          </a:bodyPr>
          <a:lstStyle/>
          <a:p>
            <a:r>
              <a:rPr lang="en-US" sz="7000" dirty="0"/>
              <a:t>Policy on Lecturer Evaluation</a:t>
            </a:r>
          </a:p>
          <a:p>
            <a:endParaRPr lang="en-US" sz="4800" dirty="0"/>
          </a:p>
          <a:p>
            <a:r>
              <a:rPr lang="en-US" sz="4800" dirty="0"/>
              <a:t>Faculty Affairs Committee</a:t>
            </a:r>
          </a:p>
        </p:txBody>
      </p:sp>
    </p:spTree>
    <p:extLst>
      <p:ext uri="{BB962C8B-B14F-4D97-AF65-F5344CB8AC3E}">
        <p14:creationId xmlns:p14="http://schemas.microsoft.com/office/powerpoint/2010/main" val="2415327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2E9F91-3A09-0942-A6C1-0CC2FF66FB66}"/>
              </a:ext>
            </a:extLst>
          </p:cNvPr>
          <p:cNvSpPr>
            <a:spLocks noGrp="1"/>
          </p:cNvSpPr>
          <p:nvPr>
            <p:ph type="title"/>
          </p:nvPr>
        </p:nvSpPr>
        <p:spPr/>
        <p:txBody>
          <a:bodyPr/>
          <a:lstStyle/>
          <a:p>
            <a:r>
              <a:rPr lang="en-US" dirty="0"/>
              <a:t>Section E: Problem</a:t>
            </a:r>
          </a:p>
        </p:txBody>
      </p:sp>
      <p:sp>
        <p:nvSpPr>
          <p:cNvPr id="4" name="Text Placeholder 3">
            <a:extLst>
              <a:ext uri="{FF2B5EF4-FFF2-40B4-BE49-F238E27FC236}">
                <a16:creationId xmlns:a16="http://schemas.microsoft.com/office/drawing/2014/main" xmlns="" id="{E2A9F7A1-9E45-E748-9327-2A7C3F26AA4C}"/>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xmlns="" id="{F2F6F0BB-C88B-A04F-AC60-62FE85A2EFC1}"/>
              </a:ext>
            </a:extLst>
          </p:cNvPr>
          <p:cNvSpPr>
            <a:spLocks noGrp="1"/>
          </p:cNvSpPr>
          <p:nvPr>
            <p:ph sz="half" idx="2"/>
          </p:nvPr>
        </p:nvSpPr>
        <p:spPr/>
        <p:txBody>
          <a:bodyPr>
            <a:normAutofit/>
          </a:bodyPr>
          <a:lstStyle/>
          <a:p>
            <a:r>
              <a:rPr lang="en-US" dirty="0"/>
              <a:t>Part-time lecturers 1-yr. contract</a:t>
            </a:r>
          </a:p>
          <a:p>
            <a:r>
              <a:rPr lang="en-US" dirty="0"/>
              <a:t>One-stage review</a:t>
            </a:r>
          </a:p>
          <a:p>
            <a:r>
              <a:rPr lang="en-US" dirty="0"/>
              <a:t> What happens if “unsatisfactory”? </a:t>
            </a:r>
          </a:p>
        </p:txBody>
      </p:sp>
      <p:sp>
        <p:nvSpPr>
          <p:cNvPr id="5" name="Text Placeholder 4">
            <a:extLst>
              <a:ext uri="{FF2B5EF4-FFF2-40B4-BE49-F238E27FC236}">
                <a16:creationId xmlns:a16="http://schemas.microsoft.com/office/drawing/2014/main" xmlns="" id="{8467D479-BF1C-AD4C-90F9-5168C924C6AD}"/>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xmlns="" id="{2056AFB1-3C58-2944-B822-2012DD382481}"/>
              </a:ext>
            </a:extLst>
          </p:cNvPr>
          <p:cNvSpPr>
            <a:spLocks noGrp="1"/>
          </p:cNvSpPr>
          <p:nvPr>
            <p:ph sz="quarter" idx="4"/>
          </p:nvPr>
        </p:nvSpPr>
        <p:spPr/>
        <p:txBody>
          <a:bodyPr>
            <a:noAutofit/>
          </a:bodyPr>
          <a:lstStyle/>
          <a:p>
            <a:pPr lvl="1"/>
            <a:r>
              <a:rPr lang="en-US" sz="2800" dirty="0">
                <a:solidFill>
                  <a:srgbClr val="FF0000"/>
                </a:solidFill>
              </a:rPr>
              <a:t>“In the event of an ‘unsatisfactory’ rating…the dean shall subsequently write a separate evaluation of the lecturer.”</a:t>
            </a:r>
          </a:p>
          <a:p>
            <a:pPr lvl="1"/>
            <a:r>
              <a:rPr lang="en-US" sz="2800" dirty="0">
                <a:solidFill>
                  <a:srgbClr val="FF0000"/>
                </a:solidFill>
              </a:rPr>
              <a:t>Protection</a:t>
            </a:r>
          </a:p>
          <a:p>
            <a:pPr lvl="1"/>
            <a:r>
              <a:rPr lang="en-US" sz="2800" dirty="0">
                <a:solidFill>
                  <a:srgbClr val="FF0000"/>
                </a:solidFill>
              </a:rPr>
              <a:t>Confirmation</a:t>
            </a:r>
          </a:p>
          <a:p>
            <a:pPr lvl="1"/>
            <a:r>
              <a:rPr lang="en-US" sz="2800" dirty="0">
                <a:solidFill>
                  <a:srgbClr val="FF0000"/>
                </a:solidFill>
              </a:rPr>
              <a:t>Oversight</a:t>
            </a:r>
          </a:p>
        </p:txBody>
      </p:sp>
    </p:spTree>
    <p:extLst>
      <p:ext uri="{BB962C8B-B14F-4D97-AF65-F5344CB8AC3E}">
        <p14:creationId xmlns:p14="http://schemas.microsoft.com/office/powerpoint/2010/main" val="3119532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2C47DF-8294-D440-95DA-25A3049B42B7}"/>
              </a:ext>
            </a:extLst>
          </p:cNvPr>
          <p:cNvSpPr>
            <a:spLocks noGrp="1"/>
          </p:cNvSpPr>
          <p:nvPr>
            <p:ph type="title"/>
          </p:nvPr>
        </p:nvSpPr>
        <p:spPr/>
        <p:txBody>
          <a:bodyPr>
            <a:normAutofit/>
          </a:bodyPr>
          <a:lstStyle/>
          <a:p>
            <a:r>
              <a:rPr lang="en-US" dirty="0"/>
              <a:t>Section E: Rating system: lack of nuance</a:t>
            </a:r>
          </a:p>
        </p:txBody>
      </p:sp>
      <p:sp>
        <p:nvSpPr>
          <p:cNvPr id="4" name="Text Placeholder 3">
            <a:extLst>
              <a:ext uri="{FF2B5EF4-FFF2-40B4-BE49-F238E27FC236}">
                <a16:creationId xmlns:a16="http://schemas.microsoft.com/office/drawing/2014/main" xmlns="" id="{1BA54A8F-087B-EB45-ACD0-18D0C0EA00EE}"/>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xmlns="" id="{C7E83A42-BC8D-2149-8477-EBC27BD5BA6B}"/>
              </a:ext>
            </a:extLst>
          </p:cNvPr>
          <p:cNvSpPr>
            <a:spLocks noGrp="1"/>
          </p:cNvSpPr>
          <p:nvPr>
            <p:ph sz="half" idx="2"/>
          </p:nvPr>
        </p:nvSpPr>
        <p:spPr/>
        <p:txBody>
          <a:bodyPr>
            <a:normAutofit lnSpcReduction="10000"/>
          </a:bodyPr>
          <a:lstStyle/>
          <a:p>
            <a:r>
              <a:rPr lang="en-US" dirty="0"/>
              <a:t>“Satisfactory”</a:t>
            </a:r>
          </a:p>
          <a:p>
            <a:r>
              <a:rPr lang="en-US" dirty="0"/>
              <a:t>“Unsatisfactory”</a:t>
            </a:r>
          </a:p>
        </p:txBody>
      </p:sp>
      <p:sp>
        <p:nvSpPr>
          <p:cNvPr id="5" name="Text Placeholder 4">
            <a:extLst>
              <a:ext uri="{FF2B5EF4-FFF2-40B4-BE49-F238E27FC236}">
                <a16:creationId xmlns:a16="http://schemas.microsoft.com/office/drawing/2014/main" xmlns="" id="{1AA6B3E5-0C3E-2C4F-B8C5-9CE17B389E99}"/>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xmlns="" id="{C535EB46-CA35-A540-A092-5B38562465B3}"/>
              </a:ext>
            </a:extLst>
          </p:cNvPr>
          <p:cNvSpPr>
            <a:spLocks noGrp="1"/>
          </p:cNvSpPr>
          <p:nvPr>
            <p:ph sz="quarter" idx="4"/>
          </p:nvPr>
        </p:nvSpPr>
        <p:spPr/>
        <p:txBody>
          <a:bodyPr>
            <a:normAutofit lnSpcReduction="10000"/>
          </a:bodyPr>
          <a:lstStyle/>
          <a:p>
            <a:pPr lvl="0"/>
            <a:r>
              <a:rPr lang="en-US" dirty="0">
                <a:solidFill>
                  <a:srgbClr val="FF0000"/>
                </a:solidFill>
              </a:rPr>
              <a:t>“Satisfactory-With Distinction” </a:t>
            </a:r>
          </a:p>
          <a:p>
            <a:pPr lvl="0"/>
            <a:r>
              <a:rPr lang="en-US" dirty="0">
                <a:solidFill>
                  <a:srgbClr val="FF0000"/>
                </a:solidFill>
              </a:rPr>
              <a:t>“Satisfactory” </a:t>
            </a:r>
          </a:p>
          <a:p>
            <a:pPr lvl="0"/>
            <a:r>
              <a:rPr lang="en-US" dirty="0">
                <a:solidFill>
                  <a:srgbClr val="FF0000"/>
                </a:solidFill>
              </a:rPr>
              <a:t>“Satisfactory-With Concerns”</a:t>
            </a:r>
          </a:p>
          <a:p>
            <a:pPr lvl="0"/>
            <a:r>
              <a:rPr lang="en-US" dirty="0">
                <a:solidFill>
                  <a:srgbClr val="FF0000"/>
                </a:solidFill>
              </a:rPr>
              <a:t>“Unsatisfactory”</a:t>
            </a:r>
          </a:p>
          <a:p>
            <a:endParaRPr lang="en-US" dirty="0"/>
          </a:p>
          <a:p>
            <a:r>
              <a:rPr lang="en-US" dirty="0"/>
              <a:t>Encourage &amp; recognize excellence</a:t>
            </a:r>
          </a:p>
          <a:p>
            <a:r>
              <a:rPr lang="en-US" dirty="0"/>
              <a:t>Raise flags when necessary</a:t>
            </a:r>
          </a:p>
          <a:p>
            <a:endParaRPr lang="en-US" dirty="0"/>
          </a:p>
        </p:txBody>
      </p:sp>
    </p:spTree>
    <p:extLst>
      <p:ext uri="{BB962C8B-B14F-4D97-AF65-F5344CB8AC3E}">
        <p14:creationId xmlns:p14="http://schemas.microsoft.com/office/powerpoint/2010/main" val="288797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ADB33-BFA9-FB4B-9998-82597106395D}"/>
              </a:ext>
            </a:extLst>
          </p:cNvPr>
          <p:cNvSpPr>
            <a:spLocks noGrp="1"/>
          </p:cNvSpPr>
          <p:nvPr>
            <p:ph type="title"/>
          </p:nvPr>
        </p:nvSpPr>
        <p:spPr/>
        <p:txBody>
          <a:bodyPr/>
          <a:lstStyle/>
          <a:p>
            <a:r>
              <a:rPr lang="en-US" dirty="0"/>
              <a:t>Section F: Portfolio</a:t>
            </a:r>
          </a:p>
        </p:txBody>
      </p:sp>
      <p:sp>
        <p:nvSpPr>
          <p:cNvPr id="4" name="Text Placeholder 3">
            <a:extLst>
              <a:ext uri="{FF2B5EF4-FFF2-40B4-BE49-F238E27FC236}">
                <a16:creationId xmlns:a16="http://schemas.microsoft.com/office/drawing/2014/main" xmlns=""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xmlns="" id="{949C15E7-629C-C741-AC81-606D5C5EC09C}"/>
              </a:ext>
            </a:extLst>
          </p:cNvPr>
          <p:cNvSpPr>
            <a:spLocks noGrp="1"/>
          </p:cNvSpPr>
          <p:nvPr>
            <p:ph sz="half" idx="2"/>
          </p:nvPr>
        </p:nvSpPr>
        <p:spPr/>
        <p:txBody>
          <a:bodyPr/>
          <a:lstStyle/>
          <a:p>
            <a:r>
              <a:rPr lang="en-US" dirty="0"/>
              <a:t>Only required of full-time lecturers</a:t>
            </a:r>
          </a:p>
        </p:txBody>
      </p:sp>
      <p:sp>
        <p:nvSpPr>
          <p:cNvPr id="5" name="Text Placeholder 4">
            <a:extLst>
              <a:ext uri="{FF2B5EF4-FFF2-40B4-BE49-F238E27FC236}">
                <a16:creationId xmlns:a16="http://schemas.microsoft.com/office/drawing/2014/main" xmlns=""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xmlns="" id="{C71265E7-3F5C-E344-9CA6-AC17F5AFF1CF}"/>
              </a:ext>
            </a:extLst>
          </p:cNvPr>
          <p:cNvSpPr>
            <a:spLocks noGrp="1"/>
          </p:cNvSpPr>
          <p:nvPr>
            <p:ph sz="quarter" idx="4"/>
          </p:nvPr>
        </p:nvSpPr>
        <p:spPr/>
        <p:txBody>
          <a:bodyPr/>
          <a:lstStyle/>
          <a:p>
            <a:r>
              <a:rPr lang="en-US" dirty="0">
                <a:solidFill>
                  <a:srgbClr val="FF0000"/>
                </a:solidFill>
              </a:rPr>
              <a:t>Required for all lecturers</a:t>
            </a:r>
          </a:p>
          <a:p>
            <a:r>
              <a:rPr lang="en-US" dirty="0">
                <a:solidFill>
                  <a:srgbClr val="FF0000"/>
                </a:solidFill>
              </a:rPr>
              <a:t>“Given the importance of promoting reflective practices and a culture of continuous improvement among all faculty, a portfolio shall be submitted by all lecturers being evaluated, regardless of full- or part-time status”</a:t>
            </a:r>
          </a:p>
        </p:txBody>
      </p:sp>
    </p:spTree>
    <p:extLst>
      <p:ext uri="{BB962C8B-B14F-4D97-AF65-F5344CB8AC3E}">
        <p14:creationId xmlns:p14="http://schemas.microsoft.com/office/powerpoint/2010/main" val="979153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DD35CD-D621-2A43-853F-2ED97575FF90}"/>
              </a:ext>
            </a:extLst>
          </p:cNvPr>
          <p:cNvSpPr>
            <a:spLocks noGrp="1"/>
          </p:cNvSpPr>
          <p:nvPr>
            <p:ph type="title"/>
          </p:nvPr>
        </p:nvSpPr>
        <p:spPr/>
        <p:txBody>
          <a:bodyPr/>
          <a:lstStyle/>
          <a:p>
            <a:r>
              <a:rPr lang="en-US" dirty="0"/>
              <a:t>Rationale</a:t>
            </a:r>
          </a:p>
        </p:txBody>
      </p:sp>
      <p:sp>
        <p:nvSpPr>
          <p:cNvPr id="7" name="Content Placeholder 6">
            <a:extLst>
              <a:ext uri="{FF2B5EF4-FFF2-40B4-BE49-F238E27FC236}">
                <a16:creationId xmlns:a16="http://schemas.microsoft.com/office/drawing/2014/main" xmlns="" id="{F24CD997-997F-FD46-86D4-76449788C4BF}"/>
              </a:ext>
            </a:extLst>
          </p:cNvPr>
          <p:cNvSpPr>
            <a:spLocks noGrp="1"/>
          </p:cNvSpPr>
          <p:nvPr>
            <p:ph idx="1"/>
          </p:nvPr>
        </p:nvSpPr>
        <p:spPr/>
        <p:txBody>
          <a:bodyPr/>
          <a:lstStyle/>
          <a:p>
            <a:r>
              <a:rPr lang="en-US" dirty="0"/>
              <a:t>Wholistic </a:t>
            </a:r>
          </a:p>
          <a:p>
            <a:r>
              <a:rPr lang="en-US" dirty="0"/>
              <a:t>Opportunity to showcase accomplishments</a:t>
            </a:r>
          </a:p>
          <a:p>
            <a:r>
              <a:rPr lang="en-US" dirty="0"/>
              <a:t>More complete vision</a:t>
            </a:r>
          </a:p>
          <a:p>
            <a:r>
              <a:rPr lang="en-US" dirty="0"/>
              <a:t>Feedback received: </a:t>
            </a:r>
          </a:p>
          <a:p>
            <a:r>
              <a:rPr lang="en-US" dirty="0"/>
              <a:t>“making the Portfolio mandatory for </a:t>
            </a:r>
            <a:r>
              <a:rPr lang="en-US" b="1" dirty="0"/>
              <a:t>all</a:t>
            </a:r>
            <a:r>
              <a:rPr lang="en-US" dirty="0"/>
              <a:t> lecturers…would ensure that evaluations of teaching performance are based not strictly on SRT results and peer evaluations of teaching, but also on other evidence of teaching effectiveness..”</a:t>
            </a:r>
          </a:p>
        </p:txBody>
      </p:sp>
    </p:spTree>
    <p:extLst>
      <p:ext uri="{BB962C8B-B14F-4D97-AF65-F5344CB8AC3E}">
        <p14:creationId xmlns:p14="http://schemas.microsoft.com/office/powerpoint/2010/main" val="1689470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ADB33-BFA9-FB4B-9998-82597106395D}"/>
              </a:ext>
            </a:extLst>
          </p:cNvPr>
          <p:cNvSpPr>
            <a:spLocks noGrp="1"/>
          </p:cNvSpPr>
          <p:nvPr>
            <p:ph type="title"/>
          </p:nvPr>
        </p:nvSpPr>
        <p:spPr/>
        <p:txBody>
          <a:bodyPr/>
          <a:lstStyle/>
          <a:p>
            <a:r>
              <a:rPr lang="en-US" dirty="0"/>
              <a:t>Portfolio contents</a:t>
            </a:r>
          </a:p>
        </p:txBody>
      </p:sp>
      <p:sp>
        <p:nvSpPr>
          <p:cNvPr id="4" name="Text Placeholder 3">
            <a:extLst>
              <a:ext uri="{FF2B5EF4-FFF2-40B4-BE49-F238E27FC236}">
                <a16:creationId xmlns:a16="http://schemas.microsoft.com/office/drawing/2014/main" xmlns="" id="{4E2B0FF6-C5CE-7E4D-97D1-6B085E4342F4}"/>
              </a:ext>
            </a:extLst>
          </p:cNvPr>
          <p:cNvSpPr>
            <a:spLocks noGrp="1"/>
          </p:cNvSpPr>
          <p:nvPr>
            <p:ph type="body" idx="1"/>
          </p:nvPr>
        </p:nvSpPr>
        <p:spPr>
          <a:xfrm>
            <a:off x="839788" y="1269207"/>
            <a:ext cx="5157787" cy="823912"/>
          </a:xfrm>
        </p:spPr>
        <p:txBody>
          <a:bodyPr/>
          <a:lstStyle/>
          <a:p>
            <a:pPr algn="ctr"/>
            <a:r>
              <a:rPr lang="en-US" dirty="0"/>
              <a:t>SP 12-10</a:t>
            </a:r>
          </a:p>
        </p:txBody>
      </p:sp>
      <p:sp>
        <p:nvSpPr>
          <p:cNvPr id="3" name="Content Placeholder 2">
            <a:extLst>
              <a:ext uri="{FF2B5EF4-FFF2-40B4-BE49-F238E27FC236}">
                <a16:creationId xmlns:a16="http://schemas.microsoft.com/office/drawing/2014/main" xmlns="" id="{949C15E7-629C-C741-AC81-606D5C5EC09C}"/>
              </a:ext>
            </a:extLst>
          </p:cNvPr>
          <p:cNvSpPr>
            <a:spLocks noGrp="1"/>
          </p:cNvSpPr>
          <p:nvPr>
            <p:ph sz="half" idx="2"/>
          </p:nvPr>
        </p:nvSpPr>
        <p:spPr>
          <a:xfrm>
            <a:off x="839788" y="2110374"/>
            <a:ext cx="5157787" cy="4545259"/>
          </a:xfrm>
        </p:spPr>
        <p:txBody>
          <a:bodyPr>
            <a:noAutofit/>
          </a:bodyPr>
          <a:lstStyle/>
          <a:p>
            <a:r>
              <a:rPr lang="en-US" sz="2400" b="1" dirty="0"/>
              <a:t>Required: </a:t>
            </a:r>
            <a:r>
              <a:rPr lang="en-US" sz="2400" dirty="0"/>
              <a:t>CV, syllabi, observation, student evaluations</a:t>
            </a:r>
            <a:endParaRPr lang="en-US" sz="2400" b="1" dirty="0"/>
          </a:p>
          <a:p>
            <a:r>
              <a:rPr lang="en-US" sz="2400" b="1" dirty="0"/>
              <a:t>Optional: </a:t>
            </a:r>
          </a:p>
          <a:p>
            <a:r>
              <a:rPr lang="en-US" sz="2400" dirty="0"/>
              <a:t>Course materials</a:t>
            </a:r>
          </a:p>
          <a:p>
            <a:r>
              <a:rPr lang="en-US" sz="2400" dirty="0"/>
              <a:t>Self-assessment (500-word max)</a:t>
            </a:r>
          </a:p>
        </p:txBody>
      </p:sp>
      <p:sp>
        <p:nvSpPr>
          <p:cNvPr id="5" name="Text Placeholder 4">
            <a:extLst>
              <a:ext uri="{FF2B5EF4-FFF2-40B4-BE49-F238E27FC236}">
                <a16:creationId xmlns:a16="http://schemas.microsoft.com/office/drawing/2014/main" xmlns="" id="{4A31C492-A4A5-454F-A51D-90F8B569B9AE}"/>
              </a:ext>
            </a:extLst>
          </p:cNvPr>
          <p:cNvSpPr>
            <a:spLocks noGrp="1"/>
          </p:cNvSpPr>
          <p:nvPr>
            <p:ph type="body" sz="quarter" idx="3"/>
          </p:nvPr>
        </p:nvSpPr>
        <p:spPr>
          <a:xfrm>
            <a:off x="6172200" y="1286462"/>
            <a:ext cx="5183188" cy="823912"/>
          </a:xfrm>
        </p:spPr>
        <p:txBody>
          <a:bodyPr/>
          <a:lstStyle/>
          <a:p>
            <a:pPr algn="ctr"/>
            <a:r>
              <a:rPr lang="en-US" dirty="0"/>
              <a:t>SP 18-XX</a:t>
            </a:r>
          </a:p>
        </p:txBody>
      </p:sp>
      <p:sp>
        <p:nvSpPr>
          <p:cNvPr id="6" name="Content Placeholder 5">
            <a:extLst>
              <a:ext uri="{FF2B5EF4-FFF2-40B4-BE49-F238E27FC236}">
                <a16:creationId xmlns:a16="http://schemas.microsoft.com/office/drawing/2014/main" xmlns="" id="{C71265E7-3F5C-E344-9CA6-AC17F5AFF1CF}"/>
              </a:ext>
            </a:extLst>
          </p:cNvPr>
          <p:cNvSpPr>
            <a:spLocks noGrp="1"/>
          </p:cNvSpPr>
          <p:nvPr>
            <p:ph sz="quarter" idx="4"/>
          </p:nvPr>
        </p:nvSpPr>
        <p:spPr>
          <a:xfrm>
            <a:off x="6172200" y="2206540"/>
            <a:ext cx="5183188" cy="4352925"/>
          </a:xfrm>
        </p:spPr>
        <p:txBody>
          <a:bodyPr>
            <a:noAutofit/>
          </a:bodyPr>
          <a:lstStyle/>
          <a:p>
            <a:r>
              <a:rPr lang="en-US" sz="2400" b="1" dirty="0">
                <a:solidFill>
                  <a:srgbClr val="FF0000"/>
                </a:solidFill>
              </a:rPr>
              <a:t>Required</a:t>
            </a:r>
            <a:r>
              <a:rPr lang="en-US" sz="2400" dirty="0">
                <a:solidFill>
                  <a:srgbClr val="FF0000"/>
                </a:solidFill>
              </a:rPr>
              <a:t>: </a:t>
            </a:r>
            <a:r>
              <a:rPr lang="en-US" sz="2400" dirty="0"/>
              <a:t>CV, syllabi, observation, student evaluations</a:t>
            </a:r>
          </a:p>
          <a:p>
            <a:r>
              <a:rPr lang="en-US" sz="2400" b="1" dirty="0">
                <a:solidFill>
                  <a:srgbClr val="FF0000"/>
                </a:solidFill>
              </a:rPr>
              <a:t>Required: </a:t>
            </a:r>
            <a:r>
              <a:rPr lang="en-US" sz="2400" dirty="0"/>
              <a:t>Selected course materials</a:t>
            </a:r>
          </a:p>
          <a:p>
            <a:r>
              <a:rPr lang="en-US" sz="2400" b="1" dirty="0">
                <a:solidFill>
                  <a:srgbClr val="FF0000"/>
                </a:solidFill>
              </a:rPr>
              <a:t>Required</a:t>
            </a:r>
            <a:r>
              <a:rPr lang="en-US" sz="2400" dirty="0">
                <a:solidFill>
                  <a:srgbClr val="FF0000"/>
                </a:solidFill>
              </a:rPr>
              <a:t>: </a:t>
            </a:r>
            <a:r>
              <a:rPr lang="en-US" sz="2400" b="1" dirty="0">
                <a:solidFill>
                  <a:srgbClr val="FF0000"/>
                </a:solidFill>
              </a:rPr>
              <a:t>Self-reflection</a:t>
            </a:r>
            <a:r>
              <a:rPr lang="en-US" sz="2400" dirty="0">
                <a:solidFill>
                  <a:srgbClr val="FF0000"/>
                </a:solidFill>
              </a:rPr>
              <a:t> </a:t>
            </a:r>
            <a:r>
              <a:rPr lang="en-US" sz="2400" dirty="0"/>
              <a:t>(750-word max) highlighting accomplishments, strengths, areas for improvement, etc.</a:t>
            </a:r>
          </a:p>
        </p:txBody>
      </p:sp>
    </p:spTree>
    <p:extLst>
      <p:ext uri="{BB962C8B-B14F-4D97-AF65-F5344CB8AC3E}">
        <p14:creationId xmlns:p14="http://schemas.microsoft.com/office/powerpoint/2010/main" val="1730740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769B4E1D-E370-6443-A25C-D7EF7D64D685}"/>
              </a:ext>
            </a:extLst>
          </p:cNvPr>
          <p:cNvPicPr>
            <a:picLocks noChangeAspect="1"/>
          </p:cNvPicPr>
          <p:nvPr/>
        </p:nvPicPr>
        <p:blipFill>
          <a:blip r:embed="rId2"/>
          <a:stretch>
            <a:fillRect/>
          </a:stretch>
        </p:blipFill>
        <p:spPr>
          <a:xfrm>
            <a:off x="903258" y="0"/>
            <a:ext cx="10385483" cy="6858000"/>
          </a:xfrm>
          <a:prstGeom prst="rect">
            <a:avLst/>
          </a:prstGeom>
        </p:spPr>
      </p:pic>
    </p:spTree>
    <p:extLst>
      <p:ext uri="{BB962C8B-B14F-4D97-AF65-F5344CB8AC3E}">
        <p14:creationId xmlns:p14="http://schemas.microsoft.com/office/powerpoint/2010/main" val="2006916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EACCA-9E3E-9548-8266-3D40E9C4D417}"/>
              </a:ext>
            </a:extLst>
          </p:cNvPr>
          <p:cNvSpPr>
            <a:spLocks noGrp="1"/>
          </p:cNvSpPr>
          <p:nvPr>
            <p:ph type="title"/>
          </p:nvPr>
        </p:nvSpPr>
        <p:spPr/>
        <p:txBody>
          <a:bodyPr/>
          <a:lstStyle/>
          <a:p>
            <a:r>
              <a:rPr lang="en-US" dirty="0"/>
              <a:t>Laurel Halloran, PhD, APRN</a:t>
            </a:r>
          </a:p>
        </p:txBody>
      </p:sp>
      <p:sp>
        <p:nvSpPr>
          <p:cNvPr id="3" name="Content Placeholder 2">
            <a:extLst>
              <a:ext uri="{FF2B5EF4-FFF2-40B4-BE49-F238E27FC236}">
                <a16:creationId xmlns:a16="http://schemas.microsoft.com/office/drawing/2014/main" xmlns="" id="{34757089-7D58-6148-82E2-860FE1B7ECC2}"/>
              </a:ext>
            </a:extLst>
          </p:cNvPr>
          <p:cNvSpPr>
            <a:spLocks noGrp="1"/>
          </p:cNvSpPr>
          <p:nvPr>
            <p:ph idx="1"/>
          </p:nvPr>
        </p:nvSpPr>
        <p:spPr/>
        <p:txBody>
          <a:bodyPr/>
          <a:lstStyle/>
          <a:p>
            <a:r>
              <a:rPr lang="en-US" dirty="0"/>
              <a:t>Lecturer at Boston University Medical School &amp; Tufts Center for Drug Development. Previously taught at George Washington U and Harvard.</a:t>
            </a:r>
          </a:p>
        </p:txBody>
      </p:sp>
      <p:pic>
        <p:nvPicPr>
          <p:cNvPr id="5" name="Picture 4">
            <a:extLst>
              <a:ext uri="{FF2B5EF4-FFF2-40B4-BE49-F238E27FC236}">
                <a16:creationId xmlns:a16="http://schemas.microsoft.com/office/drawing/2014/main" xmlns="" id="{8D83C91F-2E5F-C545-9F5A-8C01C55334E1}"/>
              </a:ext>
            </a:extLst>
          </p:cNvPr>
          <p:cNvPicPr>
            <a:picLocks noChangeAspect="1"/>
          </p:cNvPicPr>
          <p:nvPr/>
        </p:nvPicPr>
        <p:blipFill>
          <a:blip r:embed="rId2"/>
          <a:stretch>
            <a:fillRect/>
          </a:stretch>
        </p:blipFill>
        <p:spPr>
          <a:xfrm>
            <a:off x="6339840" y="3565468"/>
            <a:ext cx="5852160" cy="3275265"/>
          </a:xfrm>
          <a:prstGeom prst="rect">
            <a:avLst/>
          </a:prstGeom>
        </p:spPr>
      </p:pic>
    </p:spTree>
    <p:extLst>
      <p:ext uri="{BB962C8B-B14F-4D97-AF65-F5344CB8AC3E}">
        <p14:creationId xmlns:p14="http://schemas.microsoft.com/office/powerpoint/2010/main" val="3211071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xmlns="" id="{EC24825B-E6EF-4F44-BE13-438DC826EBE9}"/>
              </a:ext>
            </a:extLst>
          </p:cNvPr>
          <p:cNvSpPr>
            <a:spLocks noGrp="1"/>
          </p:cNvSpPr>
          <p:nvPr>
            <p:ph type="title"/>
          </p:nvPr>
        </p:nvSpPr>
        <p:spPr/>
        <p:txBody>
          <a:bodyPr/>
          <a:lstStyle/>
          <a:p>
            <a:r>
              <a:rPr lang="en-US" dirty="0"/>
              <a:t>Laurel Halloran, PhD, APRN</a:t>
            </a:r>
          </a:p>
        </p:txBody>
      </p:sp>
      <p:sp>
        <p:nvSpPr>
          <p:cNvPr id="13" name="Content Placeholder 12">
            <a:extLst>
              <a:ext uri="{FF2B5EF4-FFF2-40B4-BE49-F238E27FC236}">
                <a16:creationId xmlns:a16="http://schemas.microsoft.com/office/drawing/2014/main" xmlns="" id="{F6A2F426-4C2C-A84A-A8D5-C8680A960CBB}"/>
              </a:ext>
            </a:extLst>
          </p:cNvPr>
          <p:cNvSpPr>
            <a:spLocks noGrp="1"/>
          </p:cNvSpPr>
          <p:nvPr>
            <p:ph idx="1"/>
          </p:nvPr>
        </p:nvSpPr>
        <p:spPr/>
        <p:txBody>
          <a:bodyPr>
            <a:normAutofit lnSpcReduction="10000"/>
          </a:bodyPr>
          <a:lstStyle/>
          <a:p>
            <a:r>
              <a:rPr lang="en-US" dirty="0"/>
              <a:t>“We require nurse practitioner students to prepare </a:t>
            </a:r>
            <a:r>
              <a:rPr lang="en-US" dirty="0">
                <a:solidFill>
                  <a:srgbClr val="FF0000"/>
                </a:solidFill>
              </a:rPr>
              <a:t>portfolios, including reflections evaluating their skill sets</a:t>
            </a:r>
            <a:r>
              <a:rPr lang="en-US" dirty="0"/>
              <a:t>…It makes me think that this exercise should be required for all professionals to do once a year.”</a:t>
            </a:r>
          </a:p>
          <a:p>
            <a:r>
              <a:rPr lang="en-US" dirty="0"/>
              <a:t>“Self-reflection should </a:t>
            </a:r>
            <a:r>
              <a:rPr lang="en-US" dirty="0">
                <a:solidFill>
                  <a:srgbClr val="FF0000"/>
                </a:solidFill>
              </a:rPr>
              <a:t>not be about beating yourself up</a:t>
            </a:r>
            <a:r>
              <a:rPr lang="en-US" dirty="0"/>
              <a:t>. It should be a productive evaluation of what is working and not working well…based on core values and priorities. It should allow for </a:t>
            </a:r>
            <a:r>
              <a:rPr lang="en-US" dirty="0">
                <a:solidFill>
                  <a:srgbClr val="FF0000"/>
                </a:solidFill>
              </a:rPr>
              <a:t>identification of excellence and concrete plans for improvement</a:t>
            </a:r>
            <a:r>
              <a:rPr lang="en-US" dirty="0"/>
              <a:t>. Self-reflection is an empowering ritual by which we can gain clarity about the things we have done and are facing…a conscious, dynamic process of analyzing and learning from experience……”</a:t>
            </a:r>
          </a:p>
        </p:txBody>
      </p:sp>
    </p:spTree>
    <p:extLst>
      <p:ext uri="{BB962C8B-B14F-4D97-AF65-F5344CB8AC3E}">
        <p14:creationId xmlns:p14="http://schemas.microsoft.com/office/powerpoint/2010/main" val="2266468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D8D805F-F7E7-F942-B548-135B7EB65CD3}"/>
              </a:ext>
            </a:extLst>
          </p:cNvPr>
          <p:cNvPicPr>
            <a:picLocks noChangeAspect="1"/>
          </p:cNvPicPr>
          <p:nvPr/>
        </p:nvPicPr>
        <p:blipFill>
          <a:blip r:embed="rId2"/>
          <a:stretch>
            <a:fillRect/>
          </a:stretch>
        </p:blipFill>
        <p:spPr>
          <a:xfrm>
            <a:off x="0" y="66729"/>
            <a:ext cx="12192000" cy="6724542"/>
          </a:xfrm>
          <a:prstGeom prst="rect">
            <a:avLst/>
          </a:prstGeom>
        </p:spPr>
      </p:pic>
    </p:spTree>
    <p:extLst>
      <p:ext uri="{BB962C8B-B14F-4D97-AF65-F5344CB8AC3E}">
        <p14:creationId xmlns:p14="http://schemas.microsoft.com/office/powerpoint/2010/main" val="19420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D0F221-D1AF-064C-9F0A-996B381E048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91227DEA-D94D-7C4F-94F3-9408443A793A}"/>
              </a:ext>
            </a:extLst>
          </p:cNvPr>
          <p:cNvSpPr>
            <a:spLocks noGrp="1"/>
          </p:cNvSpPr>
          <p:nvPr>
            <p:ph idx="1"/>
          </p:nvPr>
        </p:nvSpPr>
        <p:spPr/>
        <p:txBody>
          <a:bodyPr>
            <a:normAutofit/>
          </a:bodyPr>
          <a:lstStyle/>
          <a:p>
            <a:r>
              <a:rPr lang="en-US" dirty="0"/>
              <a:t>Do you want to be the sage on the stage or the guide on the side?</a:t>
            </a:r>
          </a:p>
          <a:p>
            <a:r>
              <a:rPr lang="en-US" dirty="0"/>
              <a:t>It’s a question that </a:t>
            </a:r>
            <a:r>
              <a:rPr lang="en-US" dirty="0">
                <a:hlinkClick r:id="rId2"/>
              </a:rPr>
              <a:t>Pamela Mason</a:t>
            </a:r>
            <a:r>
              <a:rPr lang="en-US" dirty="0"/>
              <a:t> poses to her students each spring, right before she drops the bomb that causes the class to squirm; namely that part of their final grade will be based on based on a self-reflection they’ll write after watching a video of themselves teaching.</a:t>
            </a:r>
          </a:p>
          <a:p>
            <a:r>
              <a:rPr lang="en-US" dirty="0"/>
              <a:t>As soon as the lesson is explained, “all of the air gets sucked out of the room,” says Mason. But once students understand that they are not being judged on their video performance — </a:t>
            </a:r>
            <a:r>
              <a:rPr lang="en-US" dirty="0">
                <a:solidFill>
                  <a:srgbClr val="FF0000"/>
                </a:solidFill>
              </a:rPr>
              <a:t>but rather on how they reflect on their video </a:t>
            </a:r>
            <a:r>
              <a:rPr lang="en-US" dirty="0"/>
              <a:t>— the dynamic changes.</a:t>
            </a:r>
          </a:p>
          <a:p>
            <a:endParaRPr lang="en-US" dirty="0"/>
          </a:p>
        </p:txBody>
      </p:sp>
    </p:spTree>
    <p:extLst>
      <p:ext uri="{BB962C8B-B14F-4D97-AF65-F5344CB8AC3E}">
        <p14:creationId xmlns:p14="http://schemas.microsoft.com/office/powerpoint/2010/main" val="1824506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8E00F3-4280-9E49-9002-2AD6D06B5157}"/>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xmlns="" id="{323B2D39-E50C-7C49-8D29-AC21630075B0}"/>
              </a:ext>
            </a:extLst>
          </p:cNvPr>
          <p:cNvSpPr>
            <a:spLocks noGrp="1"/>
          </p:cNvSpPr>
          <p:nvPr>
            <p:ph idx="1"/>
          </p:nvPr>
        </p:nvSpPr>
        <p:spPr/>
        <p:txBody>
          <a:bodyPr/>
          <a:lstStyle/>
          <a:p>
            <a:r>
              <a:rPr lang="en-US" dirty="0"/>
              <a:t>Existing policy</a:t>
            </a:r>
          </a:p>
          <a:p>
            <a:endParaRPr lang="en-US" dirty="0"/>
          </a:p>
          <a:p>
            <a:r>
              <a:rPr lang="en-US" dirty="0"/>
              <a:t>Proposal</a:t>
            </a:r>
          </a:p>
          <a:p>
            <a:endParaRPr lang="en-US" dirty="0"/>
          </a:p>
          <a:p>
            <a:r>
              <a:rPr lang="en-US" dirty="0"/>
              <a:t>CBA</a:t>
            </a:r>
          </a:p>
          <a:p>
            <a:endParaRPr lang="en-US" dirty="0"/>
          </a:p>
        </p:txBody>
      </p:sp>
    </p:spTree>
    <p:extLst>
      <p:ext uri="{BB962C8B-B14F-4D97-AF65-F5344CB8AC3E}">
        <p14:creationId xmlns:p14="http://schemas.microsoft.com/office/powerpoint/2010/main" val="867580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9D3759-167F-F14A-97EA-C6548231DE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5DCD3973-9E6D-F74E-B623-32FD14790D84}"/>
              </a:ext>
            </a:extLst>
          </p:cNvPr>
          <p:cNvSpPr>
            <a:spLocks noGrp="1"/>
          </p:cNvSpPr>
          <p:nvPr>
            <p:ph idx="1"/>
          </p:nvPr>
        </p:nvSpPr>
        <p:spPr/>
        <p:txBody>
          <a:bodyPr/>
          <a:lstStyle/>
          <a:p>
            <a:r>
              <a:rPr lang="en-US" dirty="0"/>
              <a:t>“We have always included these video reflections as part of our pedagogy,” says Mason, who serves as faculty director.</a:t>
            </a:r>
          </a:p>
          <a:p>
            <a:r>
              <a:rPr lang="en-US" dirty="0"/>
              <a:t> “What it gives us is an opportunity for the students to </a:t>
            </a:r>
            <a:r>
              <a:rPr lang="en-US" dirty="0">
                <a:solidFill>
                  <a:srgbClr val="FF0000"/>
                </a:solidFill>
              </a:rPr>
              <a:t>authentically reflect on what they are teaching, how they are teaching it, and how they are responding to students’ engagement or lack thereof.”</a:t>
            </a:r>
          </a:p>
          <a:p>
            <a:endParaRPr lang="en-US" dirty="0"/>
          </a:p>
        </p:txBody>
      </p:sp>
    </p:spTree>
    <p:extLst>
      <p:ext uri="{BB962C8B-B14F-4D97-AF65-F5344CB8AC3E}">
        <p14:creationId xmlns:p14="http://schemas.microsoft.com/office/powerpoint/2010/main" val="558697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610A5D6-A7EC-1C44-A3C6-257D138EF56B}"/>
              </a:ext>
            </a:extLst>
          </p:cNvPr>
          <p:cNvPicPr>
            <a:picLocks noChangeAspect="1"/>
          </p:cNvPicPr>
          <p:nvPr/>
        </p:nvPicPr>
        <p:blipFill>
          <a:blip r:embed="rId2"/>
          <a:stretch>
            <a:fillRect/>
          </a:stretch>
        </p:blipFill>
        <p:spPr>
          <a:xfrm>
            <a:off x="0" y="246998"/>
            <a:ext cx="12192000" cy="6364003"/>
          </a:xfrm>
          <a:prstGeom prst="rect">
            <a:avLst/>
          </a:prstGeom>
        </p:spPr>
      </p:pic>
    </p:spTree>
    <p:extLst>
      <p:ext uri="{BB962C8B-B14F-4D97-AF65-F5344CB8AC3E}">
        <p14:creationId xmlns:p14="http://schemas.microsoft.com/office/powerpoint/2010/main" val="3846846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D918A4-6F63-D642-A67A-45853DDEA26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B423609C-4860-6B48-8337-C52D968BE4D4}"/>
              </a:ext>
            </a:extLst>
          </p:cNvPr>
          <p:cNvSpPr>
            <a:spLocks noGrp="1"/>
          </p:cNvSpPr>
          <p:nvPr>
            <p:ph idx="1"/>
          </p:nvPr>
        </p:nvSpPr>
        <p:spPr/>
        <p:txBody>
          <a:bodyPr/>
          <a:lstStyle/>
          <a:p>
            <a:r>
              <a:rPr lang="en-US" dirty="0"/>
              <a:t>When people find out I’m an executive coach, they often ask who my toughest clients are. Inexperienced leaders? Senior leaders who think they know everything? Leaders who bully and belittle others? Leaders who shirk responsibility?</a:t>
            </a:r>
          </a:p>
          <a:p>
            <a:r>
              <a:rPr lang="en-US" dirty="0"/>
              <a:t>The answer is none of the above. </a:t>
            </a:r>
            <a:r>
              <a:rPr lang="en-US" dirty="0">
                <a:solidFill>
                  <a:srgbClr val="FF0000"/>
                </a:solidFill>
              </a:rPr>
              <a:t>The hardest leaders to coach are those who won’t reflect — particularly leaders who won’t reflect on </a:t>
            </a:r>
            <a:r>
              <a:rPr lang="en-US" i="1" dirty="0">
                <a:solidFill>
                  <a:srgbClr val="FF0000"/>
                </a:solidFill>
              </a:rPr>
              <a:t>themselves</a:t>
            </a:r>
            <a:r>
              <a:rPr lang="en-US" dirty="0">
                <a:solidFill>
                  <a:srgbClr val="FF0000"/>
                </a:solidFill>
              </a:rPr>
              <a:t>.</a:t>
            </a:r>
          </a:p>
          <a:p>
            <a:endParaRPr lang="en-US" dirty="0"/>
          </a:p>
        </p:txBody>
      </p:sp>
    </p:spTree>
    <p:extLst>
      <p:ext uri="{BB962C8B-B14F-4D97-AF65-F5344CB8AC3E}">
        <p14:creationId xmlns:p14="http://schemas.microsoft.com/office/powerpoint/2010/main" val="1147873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D6D6A7-9CD2-DA43-ABB0-544E7AC201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F09184DC-4880-0641-8EBF-9E44CA281049}"/>
              </a:ext>
            </a:extLst>
          </p:cNvPr>
          <p:cNvSpPr>
            <a:spLocks noGrp="1"/>
          </p:cNvSpPr>
          <p:nvPr>
            <p:ph idx="1"/>
          </p:nvPr>
        </p:nvSpPr>
        <p:spPr/>
        <p:txBody>
          <a:bodyPr>
            <a:normAutofit/>
          </a:bodyPr>
          <a:lstStyle/>
          <a:p>
            <a:endParaRPr lang="en-US" dirty="0"/>
          </a:p>
          <a:p>
            <a:r>
              <a:rPr lang="en-US" dirty="0"/>
              <a:t>“At its simplest, reflection is about careful thought…</a:t>
            </a:r>
            <a:r>
              <a:rPr lang="en-US" dirty="0">
                <a:solidFill>
                  <a:srgbClr val="FF0000"/>
                </a:solidFill>
              </a:rPr>
              <a:t>Reflection gives the brain an opportunity to pause amidst the chaos, untangle and sort through observations and experiences</a:t>
            </a:r>
            <a:r>
              <a:rPr lang="en-US" dirty="0"/>
              <a:t>, consider multiple possible interpretations, and create meaning. This meaning becomes learning, which can then inform future mindsets and actions.”</a:t>
            </a:r>
          </a:p>
          <a:p>
            <a:endParaRPr lang="en-US" dirty="0"/>
          </a:p>
        </p:txBody>
      </p:sp>
    </p:spTree>
    <p:extLst>
      <p:ext uri="{BB962C8B-B14F-4D97-AF65-F5344CB8AC3E}">
        <p14:creationId xmlns:p14="http://schemas.microsoft.com/office/powerpoint/2010/main" val="2179538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0107F2-EF64-254F-BC5E-CBC14242B6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CE481D0B-B778-3440-94D6-95C7503ED3A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72622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8E0F19-AF61-E44C-96AE-F1172A816C0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8AA380B0-2B90-B746-AD3B-A8B5CF5C9F7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62788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ADB33-BFA9-FB4B-9998-82597106395D}"/>
              </a:ext>
            </a:extLst>
          </p:cNvPr>
          <p:cNvSpPr>
            <a:spLocks noGrp="1"/>
          </p:cNvSpPr>
          <p:nvPr>
            <p:ph type="title"/>
          </p:nvPr>
        </p:nvSpPr>
        <p:spPr/>
        <p:txBody>
          <a:bodyPr/>
          <a:lstStyle/>
          <a:p>
            <a:r>
              <a:rPr lang="en-US" dirty="0"/>
              <a:t>Section G: Criteria for Evaluation</a:t>
            </a:r>
          </a:p>
        </p:txBody>
      </p:sp>
      <p:sp>
        <p:nvSpPr>
          <p:cNvPr id="4" name="Text Placeholder 3">
            <a:extLst>
              <a:ext uri="{FF2B5EF4-FFF2-40B4-BE49-F238E27FC236}">
                <a16:creationId xmlns:a16="http://schemas.microsoft.com/office/drawing/2014/main" xmlns=""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xmlns="" id="{949C15E7-629C-C741-AC81-606D5C5EC09C}"/>
              </a:ext>
            </a:extLst>
          </p:cNvPr>
          <p:cNvSpPr>
            <a:spLocks noGrp="1"/>
          </p:cNvSpPr>
          <p:nvPr>
            <p:ph sz="half" idx="2"/>
          </p:nvPr>
        </p:nvSpPr>
        <p:spPr/>
        <p:txBody>
          <a:bodyPr>
            <a:normAutofit/>
          </a:bodyPr>
          <a:lstStyle/>
          <a:p>
            <a:r>
              <a:rPr lang="en-US" dirty="0"/>
              <a:t>Evidence of teaching effectiveness may include (not listed in order of importance): </a:t>
            </a:r>
          </a:p>
          <a:p>
            <a:pPr lvl="1"/>
            <a:r>
              <a:rPr lang="en-US" sz="2800" dirty="0"/>
              <a:t>Currency in field and subject matter competence as measured by advanced degrees…</a:t>
            </a:r>
          </a:p>
          <a:p>
            <a:endParaRPr lang="en-US" dirty="0"/>
          </a:p>
        </p:txBody>
      </p:sp>
      <p:sp>
        <p:nvSpPr>
          <p:cNvPr id="5" name="Text Placeholder 4">
            <a:extLst>
              <a:ext uri="{FF2B5EF4-FFF2-40B4-BE49-F238E27FC236}">
                <a16:creationId xmlns:a16="http://schemas.microsoft.com/office/drawing/2014/main" xmlns=""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xmlns="" id="{C71265E7-3F5C-E344-9CA6-AC17F5AFF1CF}"/>
              </a:ext>
            </a:extLst>
          </p:cNvPr>
          <p:cNvSpPr>
            <a:spLocks noGrp="1"/>
          </p:cNvSpPr>
          <p:nvPr>
            <p:ph sz="quarter" idx="4"/>
          </p:nvPr>
        </p:nvSpPr>
        <p:spPr/>
        <p:txBody>
          <a:bodyPr>
            <a:normAutofit/>
          </a:bodyPr>
          <a:lstStyle/>
          <a:p>
            <a:pPr lvl="0"/>
            <a:r>
              <a:rPr lang="en-US" dirty="0"/>
              <a:t>Evidence of teaching effectiveness may include but is </a:t>
            </a:r>
            <a:r>
              <a:rPr lang="en-US" dirty="0">
                <a:solidFill>
                  <a:srgbClr val="FF0000"/>
                </a:solidFill>
              </a:rPr>
              <a:t>not limited to </a:t>
            </a:r>
            <a:r>
              <a:rPr lang="en-US" dirty="0"/>
              <a:t>the following (not listed in order of importance):</a:t>
            </a:r>
          </a:p>
          <a:p>
            <a:pPr lvl="1"/>
            <a:r>
              <a:rPr lang="en-US" sz="2800" dirty="0"/>
              <a:t>Currency in field and </a:t>
            </a:r>
            <a:r>
              <a:rPr lang="en-US" sz="2800" dirty="0">
                <a:solidFill>
                  <a:srgbClr val="FF0000"/>
                </a:solidFill>
              </a:rPr>
              <a:t>continuing professional development…</a:t>
            </a:r>
            <a:endParaRPr lang="en-US" sz="2800" dirty="0"/>
          </a:p>
        </p:txBody>
      </p:sp>
    </p:spTree>
    <p:extLst>
      <p:ext uri="{BB962C8B-B14F-4D97-AF65-F5344CB8AC3E}">
        <p14:creationId xmlns:p14="http://schemas.microsoft.com/office/powerpoint/2010/main" val="3154303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ADB33-BFA9-FB4B-9998-82597106395D}"/>
              </a:ext>
            </a:extLst>
          </p:cNvPr>
          <p:cNvSpPr>
            <a:spLocks noGrp="1"/>
          </p:cNvSpPr>
          <p:nvPr>
            <p:ph type="title"/>
          </p:nvPr>
        </p:nvSpPr>
        <p:spPr/>
        <p:txBody>
          <a:bodyPr/>
          <a:lstStyle/>
          <a:p>
            <a:r>
              <a:rPr lang="en-US" dirty="0"/>
              <a:t>Section G: Criteria for Evaluation</a:t>
            </a:r>
          </a:p>
        </p:txBody>
      </p:sp>
      <p:sp>
        <p:nvSpPr>
          <p:cNvPr id="4" name="Text Placeholder 3">
            <a:extLst>
              <a:ext uri="{FF2B5EF4-FFF2-40B4-BE49-F238E27FC236}">
                <a16:creationId xmlns:a16="http://schemas.microsoft.com/office/drawing/2014/main" xmlns="" id="{4E2B0FF6-C5CE-7E4D-97D1-6B085E4342F4}"/>
              </a:ext>
            </a:extLst>
          </p:cNvPr>
          <p:cNvSpPr>
            <a:spLocks noGrp="1"/>
          </p:cNvSpPr>
          <p:nvPr>
            <p:ph type="body" idx="1"/>
          </p:nvPr>
        </p:nvSpPr>
        <p:spPr/>
        <p:txBody>
          <a:bodyPr/>
          <a:lstStyle/>
          <a:p>
            <a:pPr algn="ctr"/>
            <a:r>
              <a:rPr lang="en-US" dirty="0"/>
              <a:t>SP 12-10</a:t>
            </a:r>
          </a:p>
        </p:txBody>
      </p:sp>
      <p:sp>
        <p:nvSpPr>
          <p:cNvPr id="3" name="Content Placeholder 2">
            <a:extLst>
              <a:ext uri="{FF2B5EF4-FFF2-40B4-BE49-F238E27FC236}">
                <a16:creationId xmlns:a16="http://schemas.microsoft.com/office/drawing/2014/main" xmlns="" id="{949C15E7-629C-C741-AC81-606D5C5EC09C}"/>
              </a:ext>
            </a:extLst>
          </p:cNvPr>
          <p:cNvSpPr>
            <a:spLocks noGrp="1"/>
          </p:cNvSpPr>
          <p:nvPr>
            <p:ph sz="half" idx="2"/>
          </p:nvPr>
        </p:nvSpPr>
        <p:spPr/>
        <p:txBody>
          <a:bodyPr>
            <a:normAutofit/>
          </a:bodyPr>
          <a:lstStyle/>
          <a:p>
            <a:pPr marL="0" indent="0">
              <a:buNone/>
            </a:pPr>
            <a:r>
              <a:rPr lang="en-US" dirty="0"/>
              <a:t>Evidence of teaching effectiveness may include (not listed in order of importance): </a:t>
            </a:r>
          </a:p>
          <a:p>
            <a:pPr lvl="1"/>
            <a:r>
              <a:rPr lang="en-US" sz="2800" dirty="0"/>
              <a:t>Grading practices</a:t>
            </a:r>
          </a:p>
          <a:p>
            <a:endParaRPr lang="en-US" dirty="0"/>
          </a:p>
        </p:txBody>
      </p:sp>
      <p:sp>
        <p:nvSpPr>
          <p:cNvPr id="5" name="Text Placeholder 4">
            <a:extLst>
              <a:ext uri="{FF2B5EF4-FFF2-40B4-BE49-F238E27FC236}">
                <a16:creationId xmlns:a16="http://schemas.microsoft.com/office/drawing/2014/main" xmlns="" id="{4A31C492-A4A5-454F-A51D-90F8B569B9AE}"/>
              </a:ext>
            </a:extLst>
          </p:cNvPr>
          <p:cNvSpPr>
            <a:spLocks noGrp="1"/>
          </p:cNvSpPr>
          <p:nvPr>
            <p:ph type="body" sz="quarter" idx="3"/>
          </p:nvPr>
        </p:nvSpPr>
        <p:spPr/>
        <p:txBody>
          <a:bodyPr/>
          <a:lstStyle/>
          <a:p>
            <a:pPr algn="ctr"/>
            <a:r>
              <a:rPr lang="en-US" dirty="0"/>
              <a:t>SP 18-XX</a:t>
            </a:r>
          </a:p>
        </p:txBody>
      </p:sp>
      <p:sp>
        <p:nvSpPr>
          <p:cNvPr id="6" name="Content Placeholder 5">
            <a:extLst>
              <a:ext uri="{FF2B5EF4-FFF2-40B4-BE49-F238E27FC236}">
                <a16:creationId xmlns:a16="http://schemas.microsoft.com/office/drawing/2014/main" xmlns="" id="{C71265E7-3F5C-E344-9CA6-AC17F5AFF1CF}"/>
              </a:ext>
            </a:extLst>
          </p:cNvPr>
          <p:cNvSpPr>
            <a:spLocks noGrp="1"/>
          </p:cNvSpPr>
          <p:nvPr>
            <p:ph sz="quarter" idx="4"/>
          </p:nvPr>
        </p:nvSpPr>
        <p:spPr/>
        <p:txBody>
          <a:bodyPr>
            <a:normAutofit/>
          </a:bodyPr>
          <a:lstStyle/>
          <a:p>
            <a:pPr marL="0" lvl="0" indent="0">
              <a:buNone/>
            </a:pPr>
            <a:r>
              <a:rPr lang="en-US" dirty="0"/>
              <a:t>Evidence of teaching effectiveness may include but is </a:t>
            </a:r>
            <a:r>
              <a:rPr lang="en-US" dirty="0">
                <a:solidFill>
                  <a:srgbClr val="FF0000"/>
                </a:solidFill>
              </a:rPr>
              <a:t>not limited to </a:t>
            </a:r>
            <a:r>
              <a:rPr lang="en-US" dirty="0"/>
              <a:t>the following (not listed in order of importance):</a:t>
            </a:r>
          </a:p>
          <a:p>
            <a:pPr lvl="1"/>
            <a:r>
              <a:rPr lang="en-US" sz="2800" dirty="0">
                <a:solidFill>
                  <a:srgbClr val="FF0000"/>
                </a:solidFill>
              </a:rPr>
              <a:t>Fair, consistent and rigorous grading practices</a:t>
            </a:r>
            <a:r>
              <a:rPr lang="en-US" sz="2800" dirty="0"/>
              <a:t> (e.g., use of rubrics)</a:t>
            </a:r>
          </a:p>
          <a:p>
            <a:pPr lvl="1"/>
            <a:endParaRPr lang="en-US" sz="2800" dirty="0"/>
          </a:p>
          <a:p>
            <a:pPr marL="0" lvl="0" indent="0">
              <a:buNone/>
            </a:pPr>
            <a:endParaRPr lang="en-US" dirty="0"/>
          </a:p>
        </p:txBody>
      </p:sp>
    </p:spTree>
    <p:extLst>
      <p:ext uri="{BB962C8B-B14F-4D97-AF65-F5344CB8AC3E}">
        <p14:creationId xmlns:p14="http://schemas.microsoft.com/office/powerpoint/2010/main" val="3871830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D7C427-E12F-154D-A128-545D192156F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xmlns="" id="{4E06A374-C06B-904C-A0E8-1F64D1E92A72}"/>
              </a:ext>
            </a:extLst>
          </p:cNvPr>
          <p:cNvSpPr>
            <a:spLocks noGrp="1"/>
          </p:cNvSpPr>
          <p:nvPr>
            <p:ph type="body" idx="1"/>
          </p:nvPr>
        </p:nvSpPr>
        <p:spPr/>
        <p:txBody>
          <a:bodyPr/>
          <a:lstStyle/>
          <a:p>
            <a:endParaRPr lang="en-US"/>
          </a:p>
        </p:txBody>
      </p:sp>
      <p:sp>
        <p:nvSpPr>
          <p:cNvPr id="4" name="Content Placeholder 3">
            <a:extLst>
              <a:ext uri="{FF2B5EF4-FFF2-40B4-BE49-F238E27FC236}">
                <a16:creationId xmlns:a16="http://schemas.microsoft.com/office/drawing/2014/main" xmlns="" id="{9DDDE46F-6388-E945-8A02-71D2BF89B056}"/>
              </a:ext>
            </a:extLst>
          </p:cNvPr>
          <p:cNvSpPr>
            <a:spLocks noGrp="1"/>
          </p:cNvSpPr>
          <p:nvPr>
            <p:ph sz="half" idx="2"/>
          </p:nvPr>
        </p:nvSpPr>
        <p:spPr/>
        <p:txBody>
          <a:bodyPr/>
          <a:lstStyle/>
          <a:p>
            <a:endParaRPr lang="en-US"/>
          </a:p>
        </p:txBody>
      </p:sp>
      <p:sp>
        <p:nvSpPr>
          <p:cNvPr id="5" name="Text Placeholder 4">
            <a:extLst>
              <a:ext uri="{FF2B5EF4-FFF2-40B4-BE49-F238E27FC236}">
                <a16:creationId xmlns:a16="http://schemas.microsoft.com/office/drawing/2014/main" xmlns="" id="{9493D6AB-8013-DC4A-9719-6665611AE5C9}"/>
              </a:ext>
            </a:extLst>
          </p:cNvPr>
          <p:cNvSpPr>
            <a:spLocks noGrp="1"/>
          </p:cNvSpPr>
          <p:nvPr>
            <p:ph type="body" sz="quarter" idx="3"/>
          </p:nvPr>
        </p:nvSpPr>
        <p:spPr/>
        <p:txBody>
          <a:bodyPr/>
          <a:lstStyle/>
          <a:p>
            <a:endParaRPr lang="en-US"/>
          </a:p>
        </p:txBody>
      </p:sp>
      <p:sp>
        <p:nvSpPr>
          <p:cNvPr id="6" name="Content Placeholder 5">
            <a:extLst>
              <a:ext uri="{FF2B5EF4-FFF2-40B4-BE49-F238E27FC236}">
                <a16:creationId xmlns:a16="http://schemas.microsoft.com/office/drawing/2014/main" xmlns="" id="{EB4ABF80-D5AE-4949-85E6-D85B47021C8E}"/>
              </a:ext>
            </a:extLst>
          </p:cNvPr>
          <p:cNvSpPr>
            <a:spLocks noGrp="1"/>
          </p:cNvSpPr>
          <p:nvPr>
            <p:ph sz="quarter" idx="4"/>
          </p:nvPr>
        </p:nvSpPr>
        <p:spPr/>
        <p:txBody>
          <a:bodyPr/>
          <a:lstStyle/>
          <a:p>
            <a:endParaRPr lang="en-US"/>
          </a:p>
        </p:txBody>
      </p:sp>
    </p:spTree>
    <p:extLst>
      <p:ext uri="{BB962C8B-B14F-4D97-AF65-F5344CB8AC3E}">
        <p14:creationId xmlns:p14="http://schemas.microsoft.com/office/powerpoint/2010/main" val="3625911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8B5682-6913-BD48-86C6-AEF6B3601ABE}"/>
              </a:ext>
            </a:extLst>
          </p:cNvPr>
          <p:cNvSpPr>
            <a:spLocks noGrp="1"/>
          </p:cNvSpPr>
          <p:nvPr>
            <p:ph type="title"/>
          </p:nvPr>
        </p:nvSpPr>
        <p:spPr/>
        <p:txBody>
          <a:bodyPr/>
          <a:lstStyle/>
          <a:p>
            <a:r>
              <a:rPr lang="en-US" dirty="0"/>
              <a:t>Other feedback from lecturers incorporated</a:t>
            </a:r>
          </a:p>
        </p:txBody>
      </p:sp>
      <p:sp>
        <p:nvSpPr>
          <p:cNvPr id="3" name="Content Placeholder 2">
            <a:extLst>
              <a:ext uri="{FF2B5EF4-FFF2-40B4-BE49-F238E27FC236}">
                <a16:creationId xmlns:a16="http://schemas.microsoft.com/office/drawing/2014/main" xmlns="" id="{D3F69675-0E4E-3E4C-B612-95D209EE3208}"/>
              </a:ext>
            </a:extLst>
          </p:cNvPr>
          <p:cNvSpPr>
            <a:spLocks noGrp="1"/>
          </p:cNvSpPr>
          <p:nvPr>
            <p:ph idx="1"/>
          </p:nvPr>
        </p:nvSpPr>
        <p:spPr/>
        <p:txBody>
          <a:bodyPr/>
          <a:lstStyle/>
          <a:p>
            <a:r>
              <a:rPr lang="en-US" dirty="0"/>
              <a:t>Stage one: The first stage of review will be by a committee of tenured faculty appointed according to the program’s by-laws. </a:t>
            </a:r>
          </a:p>
          <a:p>
            <a:r>
              <a:rPr lang="en-US" i="1" dirty="0"/>
              <a:t>-- Is this a new statement?  Do all programs have by-laws?  My concern is can we accommodate - not sure how this has been done, if done at all, in the past. </a:t>
            </a:r>
          </a:p>
          <a:p>
            <a:pPr marL="0" indent="0">
              <a:buNone/>
            </a:pPr>
            <a:endParaRPr lang="en-US" dirty="0"/>
          </a:p>
          <a:p>
            <a:pPr marL="0" indent="0">
              <a:buNone/>
            </a:pPr>
            <a:r>
              <a:rPr lang="en-US" dirty="0">
                <a:solidFill>
                  <a:srgbClr val="FF0000"/>
                </a:solidFill>
              </a:rPr>
              <a:t>(we took care of this by eliminating references to by-laws)</a:t>
            </a:r>
          </a:p>
        </p:txBody>
      </p:sp>
    </p:spTree>
    <p:extLst>
      <p:ext uri="{BB962C8B-B14F-4D97-AF65-F5344CB8AC3E}">
        <p14:creationId xmlns:p14="http://schemas.microsoft.com/office/powerpoint/2010/main" val="293912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76D347-02A8-6D4A-9FCB-C60985C59355}"/>
              </a:ext>
            </a:extLst>
          </p:cNvPr>
          <p:cNvSpPr>
            <a:spLocks noGrp="1"/>
          </p:cNvSpPr>
          <p:nvPr>
            <p:ph type="title"/>
          </p:nvPr>
        </p:nvSpPr>
        <p:spPr/>
        <p:txBody>
          <a:bodyPr/>
          <a:lstStyle/>
          <a:p>
            <a:r>
              <a:rPr lang="en-US" dirty="0"/>
              <a:t>Overview-Process</a:t>
            </a:r>
          </a:p>
        </p:txBody>
      </p:sp>
      <p:sp>
        <p:nvSpPr>
          <p:cNvPr id="3" name="Content Placeholder 2">
            <a:extLst>
              <a:ext uri="{FF2B5EF4-FFF2-40B4-BE49-F238E27FC236}">
                <a16:creationId xmlns:a16="http://schemas.microsoft.com/office/drawing/2014/main" xmlns="" id="{A50026A6-C0F2-E54A-BC4C-CA73A06555C2}"/>
              </a:ext>
            </a:extLst>
          </p:cNvPr>
          <p:cNvSpPr>
            <a:spLocks noGrp="1"/>
          </p:cNvSpPr>
          <p:nvPr>
            <p:ph idx="1"/>
          </p:nvPr>
        </p:nvSpPr>
        <p:spPr/>
        <p:txBody>
          <a:bodyPr>
            <a:normAutofit/>
          </a:bodyPr>
          <a:lstStyle/>
          <a:p>
            <a:r>
              <a:rPr lang="en-US" b="1" dirty="0">
                <a:solidFill>
                  <a:srgbClr val="FF0000"/>
                </a:solidFill>
              </a:rPr>
              <a:t>September-October</a:t>
            </a:r>
            <a:r>
              <a:rPr lang="en-US" dirty="0"/>
              <a:t>: identified issues; solicited input</a:t>
            </a:r>
          </a:p>
          <a:p>
            <a:endParaRPr lang="en-US" dirty="0"/>
          </a:p>
          <a:p>
            <a:r>
              <a:rPr lang="en-US" b="1" dirty="0">
                <a:solidFill>
                  <a:srgbClr val="FF0000"/>
                </a:solidFill>
              </a:rPr>
              <a:t>November-February</a:t>
            </a:r>
            <a:r>
              <a:rPr lang="en-US" dirty="0"/>
              <a:t>: Revised policy in collaboration w/ Faculty Affairs</a:t>
            </a:r>
          </a:p>
          <a:p>
            <a:pPr marL="0" indent="0">
              <a:buNone/>
            </a:pPr>
            <a:endParaRPr lang="en-US" dirty="0"/>
          </a:p>
          <a:p>
            <a:r>
              <a:rPr lang="en-US" b="1" dirty="0">
                <a:solidFill>
                  <a:srgbClr val="FF0000"/>
                </a:solidFill>
              </a:rPr>
              <a:t>March</a:t>
            </a:r>
            <a:r>
              <a:rPr lang="en-US" dirty="0"/>
              <a:t>: Brown bag</a:t>
            </a:r>
          </a:p>
          <a:p>
            <a:endParaRPr lang="en-US" dirty="0"/>
          </a:p>
          <a:p>
            <a:r>
              <a:rPr lang="en-US" b="1" dirty="0">
                <a:solidFill>
                  <a:srgbClr val="FF0000"/>
                </a:solidFill>
              </a:rPr>
              <a:t>April</a:t>
            </a:r>
            <a:r>
              <a:rPr lang="en-US" dirty="0"/>
              <a:t>: Revised policy in response to feedback</a:t>
            </a:r>
          </a:p>
          <a:p>
            <a:pPr marL="0" indent="0">
              <a:buNone/>
            </a:pPr>
            <a:endParaRPr lang="en-US" dirty="0"/>
          </a:p>
        </p:txBody>
      </p:sp>
    </p:spTree>
    <p:extLst>
      <p:ext uri="{BB962C8B-B14F-4D97-AF65-F5344CB8AC3E}">
        <p14:creationId xmlns:p14="http://schemas.microsoft.com/office/powerpoint/2010/main" val="25691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E73AF2-41C8-3C47-91F5-4D213FF8B441}"/>
              </a:ext>
            </a:extLst>
          </p:cNvPr>
          <p:cNvSpPr>
            <a:spLocks noGrp="1"/>
          </p:cNvSpPr>
          <p:nvPr>
            <p:ph type="title"/>
          </p:nvPr>
        </p:nvSpPr>
        <p:spPr/>
        <p:txBody>
          <a:bodyPr/>
          <a:lstStyle/>
          <a:p>
            <a:r>
              <a:rPr lang="en-US" dirty="0"/>
              <a:t>Feedback from Lecturers</a:t>
            </a:r>
          </a:p>
        </p:txBody>
      </p:sp>
      <p:sp>
        <p:nvSpPr>
          <p:cNvPr id="3" name="Content Placeholder 2">
            <a:extLst>
              <a:ext uri="{FF2B5EF4-FFF2-40B4-BE49-F238E27FC236}">
                <a16:creationId xmlns:a16="http://schemas.microsoft.com/office/drawing/2014/main" xmlns="" id="{3950A688-FF9B-CC4D-A848-A94538F6BC34}"/>
              </a:ext>
            </a:extLst>
          </p:cNvPr>
          <p:cNvSpPr>
            <a:spLocks noGrp="1"/>
          </p:cNvSpPr>
          <p:nvPr>
            <p:ph idx="1"/>
          </p:nvPr>
        </p:nvSpPr>
        <p:spPr/>
        <p:txBody>
          <a:bodyPr/>
          <a:lstStyle/>
          <a:p>
            <a:r>
              <a:rPr lang="en-US" i="1" dirty="0"/>
              <a:t>Section E -1: add a location or person that the lecturer is to submit the portfolio to.  List the actual materials to submit &amp; to who (if something more than the portfolio is required by the lecturer). </a:t>
            </a:r>
          </a:p>
          <a:p>
            <a:endParaRPr lang="en-US" i="1" dirty="0"/>
          </a:p>
          <a:p>
            <a:r>
              <a:rPr lang="en-US" dirty="0"/>
              <a:t>See E #8: </a:t>
            </a:r>
          </a:p>
          <a:p>
            <a:r>
              <a:rPr lang="en-US" dirty="0"/>
              <a:t>“The portfolio shall be submitted by the lecturer </a:t>
            </a:r>
            <a:r>
              <a:rPr lang="en-US" dirty="0">
                <a:solidFill>
                  <a:srgbClr val="FF0000"/>
                </a:solidFill>
              </a:rPr>
              <a:t>to their program chair(s) or to the Faculty Affairs Office </a:t>
            </a:r>
            <a:r>
              <a:rPr lang="en-US" dirty="0"/>
              <a:t>and shall be incorporated by reference into the PAF."</a:t>
            </a:r>
          </a:p>
          <a:p>
            <a:endParaRPr lang="en-US" dirty="0"/>
          </a:p>
        </p:txBody>
      </p:sp>
    </p:spTree>
    <p:extLst>
      <p:ext uri="{BB962C8B-B14F-4D97-AF65-F5344CB8AC3E}">
        <p14:creationId xmlns:p14="http://schemas.microsoft.com/office/powerpoint/2010/main" val="1761436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AABEBF-0B0A-FB4F-B136-804205F5AB19}"/>
              </a:ext>
            </a:extLst>
          </p:cNvPr>
          <p:cNvSpPr>
            <a:spLocks noGrp="1"/>
          </p:cNvSpPr>
          <p:nvPr>
            <p:ph type="title"/>
          </p:nvPr>
        </p:nvSpPr>
        <p:spPr/>
        <p:txBody>
          <a:bodyPr/>
          <a:lstStyle/>
          <a:p>
            <a:r>
              <a:rPr lang="en-US" dirty="0"/>
              <a:t>Feedback from Lecturers</a:t>
            </a:r>
          </a:p>
        </p:txBody>
      </p:sp>
      <p:sp>
        <p:nvSpPr>
          <p:cNvPr id="3" name="Content Placeholder 2">
            <a:extLst>
              <a:ext uri="{FF2B5EF4-FFF2-40B4-BE49-F238E27FC236}">
                <a16:creationId xmlns:a16="http://schemas.microsoft.com/office/drawing/2014/main" xmlns="" id="{94430516-A403-0C47-AB48-80EB361EE73F}"/>
              </a:ext>
            </a:extLst>
          </p:cNvPr>
          <p:cNvSpPr>
            <a:spLocks noGrp="1"/>
          </p:cNvSpPr>
          <p:nvPr>
            <p:ph idx="1"/>
          </p:nvPr>
        </p:nvSpPr>
        <p:spPr/>
        <p:txBody>
          <a:bodyPr>
            <a:normAutofit fontScale="92500" lnSpcReduction="10000"/>
          </a:bodyPr>
          <a:lstStyle/>
          <a:p>
            <a:r>
              <a:rPr lang="en-US" i="1" dirty="0"/>
              <a:t>Specify a Timeline &amp; an official requester for Portfolios:  Maybe it would be good to designate the Chair or her/his designee a date &amp; time to contact lecturers that they will need to submit a portfolio. Perhaps state a time frame like 60 days from such and such a date your portfolio is due, for example.  Policy gets forgotten when there is no designation of roles/duties, so designate a requester &amp; the obligation of the lecturer. (the materials of the portfolio are clear in this policy, but the lecturer obligations, where/how to turn things in, dates, and minimum time frame for a specific date are very unclear).  </a:t>
            </a:r>
          </a:p>
          <a:p>
            <a:r>
              <a:rPr lang="en-US" dirty="0"/>
              <a:t>Response: The calendar and details are listed on Faculty Affairs website: </a:t>
            </a:r>
            <a:r>
              <a:rPr lang="en-US" u="sng" dirty="0">
                <a:hlinkClick r:id="rId2"/>
              </a:rPr>
              <a:t>https://www.csuci.edu/academics/faculty/facultyaffairs/documents/evaluation/lecturerevaluationschedule-2018-19.pdf</a:t>
            </a:r>
            <a:r>
              <a:rPr lang="en-US" dirty="0"/>
              <a:t> </a:t>
            </a:r>
          </a:p>
        </p:txBody>
      </p:sp>
    </p:spTree>
    <p:extLst>
      <p:ext uri="{BB962C8B-B14F-4D97-AF65-F5344CB8AC3E}">
        <p14:creationId xmlns:p14="http://schemas.microsoft.com/office/powerpoint/2010/main" val="743368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525165-DBC5-7045-8F4A-0A76BAC3A5FF}"/>
              </a:ext>
            </a:extLst>
          </p:cNvPr>
          <p:cNvSpPr>
            <a:spLocks noGrp="1"/>
          </p:cNvSpPr>
          <p:nvPr>
            <p:ph type="title"/>
          </p:nvPr>
        </p:nvSpPr>
        <p:spPr/>
        <p:txBody>
          <a:bodyPr/>
          <a:lstStyle/>
          <a:p>
            <a:r>
              <a:rPr lang="en-US" dirty="0"/>
              <a:t>Feedback from lecturers</a:t>
            </a:r>
          </a:p>
        </p:txBody>
      </p:sp>
      <p:sp>
        <p:nvSpPr>
          <p:cNvPr id="3" name="Content Placeholder 2">
            <a:extLst>
              <a:ext uri="{FF2B5EF4-FFF2-40B4-BE49-F238E27FC236}">
                <a16:creationId xmlns:a16="http://schemas.microsoft.com/office/drawing/2014/main" xmlns="" id="{23E08A9C-717E-C64A-844B-911D20668200}"/>
              </a:ext>
            </a:extLst>
          </p:cNvPr>
          <p:cNvSpPr>
            <a:spLocks noGrp="1"/>
          </p:cNvSpPr>
          <p:nvPr>
            <p:ph idx="1"/>
          </p:nvPr>
        </p:nvSpPr>
        <p:spPr/>
        <p:txBody>
          <a:bodyPr/>
          <a:lstStyle/>
          <a:p>
            <a:r>
              <a:rPr lang="en-US" i="1" dirty="0"/>
              <a:t>Is it necessary to include six nearly identical syllabi in a Portfolio for a three-year contract renewal? Or would one example suffice? I would be grateful for some clarification of this language.</a:t>
            </a:r>
          </a:p>
          <a:p>
            <a:endParaRPr lang="en-US" i="1" dirty="0"/>
          </a:p>
          <a:p>
            <a:pPr lvl="0"/>
            <a:r>
              <a:rPr lang="en-US" dirty="0"/>
              <a:t>See F#2. We clarified this point: </a:t>
            </a:r>
          </a:p>
          <a:p>
            <a:pPr lvl="0"/>
            <a:r>
              <a:rPr lang="en-US" dirty="0"/>
              <a:t>“Syllabi for all courses taught during the evaluation cycle </a:t>
            </a:r>
            <a:r>
              <a:rPr lang="en-US" dirty="0">
                <a:solidFill>
                  <a:srgbClr val="FF0000"/>
                </a:solidFill>
              </a:rPr>
              <a:t>(only one syllabus for multiple sections of the same course)”</a:t>
            </a:r>
          </a:p>
          <a:p>
            <a:endParaRPr lang="en-US" dirty="0"/>
          </a:p>
        </p:txBody>
      </p:sp>
    </p:spTree>
    <p:extLst>
      <p:ext uri="{BB962C8B-B14F-4D97-AF65-F5344CB8AC3E}">
        <p14:creationId xmlns:p14="http://schemas.microsoft.com/office/powerpoint/2010/main" val="2353855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8B5682-6913-BD48-86C6-AEF6B3601ABE}"/>
              </a:ext>
            </a:extLst>
          </p:cNvPr>
          <p:cNvSpPr>
            <a:spLocks noGrp="1"/>
          </p:cNvSpPr>
          <p:nvPr>
            <p:ph type="title"/>
          </p:nvPr>
        </p:nvSpPr>
        <p:spPr/>
        <p:txBody>
          <a:bodyPr/>
          <a:lstStyle/>
          <a:p>
            <a:r>
              <a:rPr lang="en-US" dirty="0"/>
              <a:t>Other feedback from lecturers incorporated</a:t>
            </a:r>
          </a:p>
        </p:txBody>
      </p:sp>
      <p:sp>
        <p:nvSpPr>
          <p:cNvPr id="3" name="Content Placeholder 2">
            <a:extLst>
              <a:ext uri="{FF2B5EF4-FFF2-40B4-BE49-F238E27FC236}">
                <a16:creationId xmlns:a16="http://schemas.microsoft.com/office/drawing/2014/main" xmlns="" id="{D3F69675-0E4E-3E4C-B612-95D209EE3208}"/>
              </a:ext>
            </a:extLst>
          </p:cNvPr>
          <p:cNvSpPr>
            <a:spLocks noGrp="1"/>
          </p:cNvSpPr>
          <p:nvPr>
            <p:ph idx="1"/>
          </p:nvPr>
        </p:nvSpPr>
        <p:spPr/>
        <p:txBody>
          <a:bodyPr/>
          <a:lstStyle/>
          <a:p>
            <a:pPr lvl="0"/>
            <a:r>
              <a:rPr lang="en-US" dirty="0"/>
              <a:t>Language correction to reflect not all lecturers are teachers</a:t>
            </a:r>
          </a:p>
          <a:p>
            <a:pPr lvl="0"/>
            <a:r>
              <a:rPr lang="en-US" dirty="0"/>
              <a:t>Example:</a:t>
            </a:r>
          </a:p>
          <a:p>
            <a:pPr lvl="0"/>
            <a:r>
              <a:rPr lang="en-US" dirty="0"/>
              <a:t>“observation” rather than “teaching observation”</a:t>
            </a:r>
          </a:p>
        </p:txBody>
      </p:sp>
    </p:spTree>
    <p:extLst>
      <p:ext uri="{BB962C8B-B14F-4D97-AF65-F5344CB8AC3E}">
        <p14:creationId xmlns:p14="http://schemas.microsoft.com/office/powerpoint/2010/main" val="154149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8843E5-EC40-4A41-BF80-571E71DE6428}"/>
              </a:ext>
            </a:extLst>
          </p:cNvPr>
          <p:cNvSpPr>
            <a:spLocks noGrp="1"/>
          </p:cNvSpPr>
          <p:nvPr>
            <p:ph type="title"/>
          </p:nvPr>
        </p:nvSpPr>
        <p:spPr/>
        <p:txBody>
          <a:bodyPr/>
          <a:lstStyle/>
          <a:p>
            <a:r>
              <a:rPr lang="en-US" dirty="0"/>
              <a:t>Other feedback from lecturers incorporated</a:t>
            </a:r>
          </a:p>
        </p:txBody>
      </p:sp>
      <p:sp>
        <p:nvSpPr>
          <p:cNvPr id="3" name="Content Placeholder 2">
            <a:extLst>
              <a:ext uri="{FF2B5EF4-FFF2-40B4-BE49-F238E27FC236}">
                <a16:creationId xmlns:a16="http://schemas.microsoft.com/office/drawing/2014/main" xmlns="" id="{684D8A21-08BF-A947-8090-57B5B4E92346}"/>
              </a:ext>
            </a:extLst>
          </p:cNvPr>
          <p:cNvSpPr>
            <a:spLocks noGrp="1"/>
          </p:cNvSpPr>
          <p:nvPr>
            <p:ph idx="1"/>
          </p:nvPr>
        </p:nvSpPr>
        <p:spPr/>
        <p:txBody>
          <a:bodyPr/>
          <a:lstStyle/>
          <a:p>
            <a:r>
              <a:rPr lang="en-US" i="1" dirty="0"/>
              <a:t>Section K, discourages creative activities and service by lecturers….Some lecturers carry a large (uncompensated) burden of research and service. If CI wishes to encourage these activities by lecturers, then this paragraph should be changed to reflect that. </a:t>
            </a:r>
          </a:p>
          <a:p>
            <a:endParaRPr lang="en-US" i="1" dirty="0"/>
          </a:p>
          <a:p>
            <a:r>
              <a:rPr lang="en-US" dirty="0"/>
              <a:t>See section G, #2. Slight language change. </a:t>
            </a:r>
          </a:p>
        </p:txBody>
      </p:sp>
    </p:spTree>
    <p:extLst>
      <p:ext uri="{BB962C8B-B14F-4D97-AF65-F5344CB8AC3E}">
        <p14:creationId xmlns:p14="http://schemas.microsoft.com/office/powerpoint/2010/main" val="1248171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ADB33-BFA9-FB4B-9998-82597106395D}"/>
              </a:ext>
            </a:extLst>
          </p:cNvPr>
          <p:cNvSpPr>
            <a:spLocks noGrp="1"/>
          </p:cNvSpPr>
          <p:nvPr>
            <p:ph type="title"/>
          </p:nvPr>
        </p:nvSpPr>
        <p:spPr/>
        <p:txBody>
          <a:bodyPr/>
          <a:lstStyle/>
          <a:p>
            <a:r>
              <a:rPr lang="en-US" dirty="0"/>
              <a:t>SP 12-10:</a:t>
            </a:r>
          </a:p>
        </p:txBody>
      </p:sp>
      <p:sp>
        <p:nvSpPr>
          <p:cNvPr id="9" name="Content Placeholder 8">
            <a:extLst>
              <a:ext uri="{FF2B5EF4-FFF2-40B4-BE49-F238E27FC236}">
                <a16:creationId xmlns:a16="http://schemas.microsoft.com/office/drawing/2014/main" xmlns="" id="{007D3D92-6147-164A-8FB0-515904FE9B3C}"/>
              </a:ext>
            </a:extLst>
          </p:cNvPr>
          <p:cNvSpPr>
            <a:spLocks noGrp="1"/>
          </p:cNvSpPr>
          <p:nvPr>
            <p:ph idx="1"/>
          </p:nvPr>
        </p:nvSpPr>
        <p:spPr/>
        <p:txBody>
          <a:bodyPr/>
          <a:lstStyle/>
          <a:p>
            <a:pPr marL="0" indent="0">
              <a:buNone/>
            </a:pPr>
            <a:r>
              <a:rPr lang="en-US" dirty="0"/>
              <a:t>2. In most cases, lecturers hired to teach do not have scholarship, creative activities or service as part of their job duties, and scholarship, creative activities or service </a:t>
            </a:r>
            <a:r>
              <a:rPr lang="en-US" dirty="0">
                <a:solidFill>
                  <a:srgbClr val="FF0000"/>
                </a:solidFill>
              </a:rPr>
              <a:t>should only be considered if </a:t>
            </a:r>
            <a:r>
              <a:rPr lang="en-US" dirty="0"/>
              <a:t>they are directly tied to the lecturer’s currency in the field and subject matter competence with respect to the actual courses being taught. </a:t>
            </a:r>
          </a:p>
        </p:txBody>
      </p:sp>
    </p:spTree>
    <p:extLst>
      <p:ext uri="{BB962C8B-B14F-4D97-AF65-F5344CB8AC3E}">
        <p14:creationId xmlns:p14="http://schemas.microsoft.com/office/powerpoint/2010/main" val="669947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ADB33-BFA9-FB4B-9998-82597106395D}"/>
              </a:ext>
            </a:extLst>
          </p:cNvPr>
          <p:cNvSpPr>
            <a:spLocks noGrp="1"/>
          </p:cNvSpPr>
          <p:nvPr>
            <p:ph type="title"/>
          </p:nvPr>
        </p:nvSpPr>
        <p:spPr/>
        <p:txBody>
          <a:bodyPr/>
          <a:lstStyle/>
          <a:p>
            <a:r>
              <a:rPr lang="en-US" dirty="0"/>
              <a:t>SP 18-XX:</a:t>
            </a:r>
          </a:p>
        </p:txBody>
      </p:sp>
      <p:sp>
        <p:nvSpPr>
          <p:cNvPr id="9" name="Content Placeholder 8">
            <a:extLst>
              <a:ext uri="{FF2B5EF4-FFF2-40B4-BE49-F238E27FC236}">
                <a16:creationId xmlns:a16="http://schemas.microsoft.com/office/drawing/2014/main" xmlns="" id="{007D3D92-6147-164A-8FB0-515904FE9B3C}"/>
              </a:ext>
            </a:extLst>
          </p:cNvPr>
          <p:cNvSpPr>
            <a:spLocks noGrp="1"/>
          </p:cNvSpPr>
          <p:nvPr>
            <p:ph idx="1"/>
          </p:nvPr>
        </p:nvSpPr>
        <p:spPr/>
        <p:txBody>
          <a:bodyPr/>
          <a:lstStyle/>
          <a:p>
            <a:pPr marL="0" lvl="0" indent="0">
              <a:buNone/>
            </a:pPr>
            <a:r>
              <a:rPr lang="en-US" dirty="0"/>
              <a:t>2. In most cases, lecturers’ responsibilities are limited to their role as instructors, with no expectation or requirement of scholarship, creative activities or service. However, evaluations of lecturers </a:t>
            </a:r>
            <a:r>
              <a:rPr lang="en-US" dirty="0">
                <a:solidFill>
                  <a:srgbClr val="FF0000"/>
                </a:solidFill>
              </a:rPr>
              <a:t>may consider scholarship, creative activities or service when these </a:t>
            </a:r>
            <a:r>
              <a:rPr lang="en-US" dirty="0"/>
              <a:t>activities are directly relevant to the lecturer’s currency in the field or subject matter competence with respect to the duties of the lecturer’s appointment (e.g., the courses being taught).</a:t>
            </a:r>
          </a:p>
        </p:txBody>
      </p:sp>
    </p:spTree>
    <p:extLst>
      <p:ext uri="{BB962C8B-B14F-4D97-AF65-F5344CB8AC3E}">
        <p14:creationId xmlns:p14="http://schemas.microsoft.com/office/powerpoint/2010/main" val="3712606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808DAA-4C66-6B40-B85B-9C0CFC10963E}"/>
              </a:ext>
            </a:extLst>
          </p:cNvPr>
          <p:cNvSpPr>
            <a:spLocks noGrp="1"/>
          </p:cNvSpPr>
          <p:nvPr>
            <p:ph type="title"/>
          </p:nvPr>
        </p:nvSpPr>
        <p:spPr/>
        <p:txBody>
          <a:bodyPr/>
          <a:lstStyle/>
          <a:p>
            <a:r>
              <a:rPr lang="en-US" dirty="0"/>
              <a:t>Sections</a:t>
            </a:r>
          </a:p>
        </p:txBody>
      </p:sp>
      <p:sp>
        <p:nvSpPr>
          <p:cNvPr id="4" name="Text Placeholder 3">
            <a:extLst>
              <a:ext uri="{FF2B5EF4-FFF2-40B4-BE49-F238E27FC236}">
                <a16:creationId xmlns:a16="http://schemas.microsoft.com/office/drawing/2014/main" xmlns="" id="{59FF2536-9C78-0B4D-B694-B60FA8990EAE}"/>
              </a:ext>
            </a:extLst>
          </p:cNvPr>
          <p:cNvSpPr>
            <a:spLocks noGrp="1"/>
          </p:cNvSpPr>
          <p:nvPr>
            <p:ph type="body" idx="1"/>
          </p:nvPr>
        </p:nvSpPr>
        <p:spPr/>
        <p:txBody>
          <a:bodyPr/>
          <a:lstStyle/>
          <a:p>
            <a:pPr algn="ctr"/>
            <a:r>
              <a:rPr lang="en-US" dirty="0"/>
              <a:t>SP 12-10  (11 sections)</a:t>
            </a:r>
          </a:p>
        </p:txBody>
      </p:sp>
      <p:sp>
        <p:nvSpPr>
          <p:cNvPr id="3" name="Content Placeholder 2">
            <a:extLst>
              <a:ext uri="{FF2B5EF4-FFF2-40B4-BE49-F238E27FC236}">
                <a16:creationId xmlns:a16="http://schemas.microsoft.com/office/drawing/2014/main" xmlns="" id="{C7DA6519-6BE9-9F4B-9B54-5909B0EA7F71}"/>
              </a:ext>
            </a:extLst>
          </p:cNvPr>
          <p:cNvSpPr>
            <a:spLocks noGrp="1"/>
          </p:cNvSpPr>
          <p:nvPr>
            <p:ph sz="half" idx="2"/>
          </p:nvPr>
        </p:nvSpPr>
        <p:spPr/>
        <p:txBody>
          <a:bodyPr>
            <a:normAutofit fontScale="62500" lnSpcReduction="20000"/>
          </a:bodyPr>
          <a:lstStyle/>
          <a:p>
            <a:pPr marL="514350" indent="-514350">
              <a:buFont typeface="+mj-lt"/>
              <a:buAutoNum type="alphaUcPeriod"/>
            </a:pPr>
            <a:r>
              <a:rPr lang="en-US" dirty="0"/>
              <a:t>Philosophy </a:t>
            </a:r>
          </a:p>
          <a:p>
            <a:pPr marL="514350" indent="-514350">
              <a:buFont typeface="+mj-lt"/>
              <a:buAutoNum type="alphaUcPeriod"/>
            </a:pPr>
            <a:r>
              <a:rPr lang="en-US" dirty="0"/>
              <a:t>Purpose </a:t>
            </a:r>
          </a:p>
          <a:p>
            <a:pPr marL="514350" indent="-514350">
              <a:buFont typeface="+mj-lt"/>
              <a:buAutoNum type="alphaUcPeriod"/>
            </a:pPr>
            <a:r>
              <a:rPr lang="en-US" dirty="0"/>
              <a:t>Definitions </a:t>
            </a:r>
          </a:p>
          <a:p>
            <a:pPr marL="514350" indent="-514350">
              <a:buFont typeface="+mj-lt"/>
              <a:buAutoNum type="alphaUcPeriod"/>
            </a:pPr>
            <a:r>
              <a:rPr lang="en-US" dirty="0"/>
              <a:t>General </a:t>
            </a:r>
          </a:p>
          <a:p>
            <a:pPr marL="514350" indent="-514350">
              <a:buFont typeface="+mj-lt"/>
              <a:buAutoNum type="alphaUcPeriod"/>
            </a:pPr>
            <a:r>
              <a:rPr lang="en-US" dirty="0"/>
              <a:t>Full-time lecturers </a:t>
            </a:r>
          </a:p>
          <a:p>
            <a:pPr marL="514350" indent="-514350">
              <a:buFont typeface="+mj-lt"/>
              <a:buAutoNum type="alphaUcPeriod"/>
            </a:pPr>
            <a:r>
              <a:rPr lang="en-US" dirty="0"/>
              <a:t>Part-time lecturers </a:t>
            </a:r>
          </a:p>
          <a:p>
            <a:pPr marL="514350" indent="-514350">
              <a:buFont typeface="+mj-lt"/>
              <a:buAutoNum type="alphaUcPeriod"/>
            </a:pPr>
            <a:r>
              <a:rPr lang="en-US" dirty="0"/>
              <a:t>Lecturers holding or eligible for a 3-year contract </a:t>
            </a:r>
          </a:p>
          <a:p>
            <a:pPr marL="514350" indent="-514350">
              <a:buFont typeface="+mj-lt"/>
              <a:buAutoNum type="alphaUcPeriod"/>
            </a:pPr>
            <a:r>
              <a:rPr lang="en-US" dirty="0"/>
              <a:t>Lecturers hired for one semester or less </a:t>
            </a:r>
          </a:p>
          <a:p>
            <a:pPr marL="514350" indent="-514350">
              <a:buFont typeface="+mj-lt"/>
              <a:buAutoNum type="alphaUcPeriod"/>
            </a:pPr>
            <a:r>
              <a:rPr lang="en-US" dirty="0"/>
              <a:t>Portfolio </a:t>
            </a:r>
          </a:p>
          <a:p>
            <a:pPr marL="514350" indent="-514350">
              <a:buFont typeface="+mj-lt"/>
              <a:buAutoNum type="alphaUcPeriod"/>
            </a:pPr>
            <a:r>
              <a:rPr lang="en-US" dirty="0"/>
              <a:t>Evaluations </a:t>
            </a:r>
          </a:p>
          <a:p>
            <a:pPr marL="514350" indent="-514350">
              <a:buFont typeface="+mj-lt"/>
              <a:buAutoNum type="alphaUcPeriod"/>
            </a:pPr>
            <a:r>
              <a:rPr lang="en-US" dirty="0"/>
              <a:t>Criteria for Evaluation </a:t>
            </a:r>
          </a:p>
          <a:p>
            <a:endParaRPr lang="en-US" dirty="0"/>
          </a:p>
        </p:txBody>
      </p:sp>
      <p:sp>
        <p:nvSpPr>
          <p:cNvPr id="5" name="Text Placeholder 4">
            <a:extLst>
              <a:ext uri="{FF2B5EF4-FFF2-40B4-BE49-F238E27FC236}">
                <a16:creationId xmlns:a16="http://schemas.microsoft.com/office/drawing/2014/main" xmlns="" id="{75BEFD4F-9DE7-A24C-8F2F-C9A7985D98A6}"/>
              </a:ext>
            </a:extLst>
          </p:cNvPr>
          <p:cNvSpPr>
            <a:spLocks noGrp="1"/>
          </p:cNvSpPr>
          <p:nvPr>
            <p:ph type="body" sz="quarter" idx="3"/>
          </p:nvPr>
        </p:nvSpPr>
        <p:spPr/>
        <p:txBody>
          <a:bodyPr/>
          <a:lstStyle/>
          <a:p>
            <a:pPr algn="ctr"/>
            <a:r>
              <a:rPr lang="en-US" dirty="0"/>
              <a:t>SP 18-XX (7 sections)</a:t>
            </a:r>
          </a:p>
        </p:txBody>
      </p:sp>
      <p:sp>
        <p:nvSpPr>
          <p:cNvPr id="6" name="Content Placeholder 5">
            <a:extLst>
              <a:ext uri="{FF2B5EF4-FFF2-40B4-BE49-F238E27FC236}">
                <a16:creationId xmlns:a16="http://schemas.microsoft.com/office/drawing/2014/main" xmlns="" id="{6F82EEBD-8C39-6849-BA6D-7F7A1A3ED52D}"/>
              </a:ext>
            </a:extLst>
          </p:cNvPr>
          <p:cNvSpPr>
            <a:spLocks noGrp="1"/>
          </p:cNvSpPr>
          <p:nvPr>
            <p:ph sz="quarter" idx="4"/>
          </p:nvPr>
        </p:nvSpPr>
        <p:spPr/>
        <p:txBody>
          <a:bodyPr>
            <a:normAutofit fontScale="62500" lnSpcReduction="20000"/>
          </a:bodyPr>
          <a:lstStyle/>
          <a:p>
            <a:pPr marL="514350" lvl="0" indent="-514350">
              <a:buFont typeface="+mj-lt"/>
              <a:buAutoNum type="alphaUcPeriod"/>
            </a:pPr>
            <a:r>
              <a:rPr lang="en-US" dirty="0"/>
              <a:t>Philosophy</a:t>
            </a:r>
          </a:p>
          <a:p>
            <a:pPr marL="514350" lvl="0" indent="-514350">
              <a:buFont typeface="+mj-lt"/>
              <a:buAutoNum type="alphaUcPeriod"/>
            </a:pPr>
            <a:r>
              <a:rPr lang="en-US" dirty="0"/>
              <a:t>Purpose</a:t>
            </a:r>
          </a:p>
          <a:p>
            <a:pPr marL="514350" lvl="0" indent="-514350">
              <a:buFont typeface="+mj-lt"/>
              <a:buAutoNum type="alphaUcPeriod"/>
            </a:pPr>
            <a:r>
              <a:rPr lang="en-US" dirty="0"/>
              <a:t>Definitions</a:t>
            </a:r>
          </a:p>
          <a:p>
            <a:pPr marL="514350" lvl="0" indent="-514350">
              <a:buFont typeface="+mj-lt"/>
              <a:buAutoNum type="alphaUcPeriod"/>
            </a:pPr>
            <a:r>
              <a:rPr lang="en-US" dirty="0">
                <a:solidFill>
                  <a:srgbClr val="FF0000"/>
                </a:solidFill>
              </a:rPr>
              <a:t>General</a:t>
            </a:r>
          </a:p>
          <a:p>
            <a:pPr marL="514350" lvl="0" indent="-514350">
              <a:buFont typeface="+mj-lt"/>
              <a:buAutoNum type="alphaUcPeriod"/>
            </a:pPr>
            <a:r>
              <a:rPr lang="en-US" dirty="0">
                <a:solidFill>
                  <a:srgbClr val="FF0000"/>
                </a:solidFill>
              </a:rPr>
              <a:t>Evaluation Process</a:t>
            </a:r>
          </a:p>
          <a:p>
            <a:pPr marL="514350" lvl="0" indent="-514350">
              <a:buFont typeface="+mj-lt"/>
              <a:buAutoNum type="alphaUcPeriod"/>
            </a:pPr>
            <a:r>
              <a:rPr lang="en-US" dirty="0">
                <a:solidFill>
                  <a:srgbClr val="FF0000"/>
                </a:solidFill>
              </a:rPr>
              <a:t>Portfolio</a:t>
            </a:r>
          </a:p>
          <a:p>
            <a:pPr marL="514350" lvl="0" indent="-514350">
              <a:buFont typeface="+mj-lt"/>
              <a:buAutoNum type="alphaUcPeriod"/>
            </a:pPr>
            <a:r>
              <a:rPr lang="en-US" dirty="0">
                <a:solidFill>
                  <a:srgbClr val="FF0000"/>
                </a:solidFill>
              </a:rPr>
              <a:t>Criteria for Evaluation</a:t>
            </a:r>
          </a:p>
          <a:p>
            <a:endParaRPr lang="en-US" dirty="0"/>
          </a:p>
        </p:txBody>
      </p:sp>
    </p:spTree>
    <p:extLst>
      <p:ext uri="{BB962C8B-B14F-4D97-AF65-F5344CB8AC3E}">
        <p14:creationId xmlns:p14="http://schemas.microsoft.com/office/powerpoint/2010/main" val="3770289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F0D89BC0-888E-4348-B539-7B20297E315F}"/>
              </a:ext>
            </a:extLst>
          </p:cNvPr>
          <p:cNvSpPr>
            <a:spLocks noGrp="1"/>
          </p:cNvSpPr>
          <p:nvPr>
            <p:ph type="title"/>
          </p:nvPr>
        </p:nvSpPr>
        <p:spPr/>
        <p:txBody>
          <a:bodyPr/>
          <a:lstStyle/>
          <a:p>
            <a:r>
              <a:rPr lang="en-US" dirty="0"/>
              <a:t>Major changes</a:t>
            </a:r>
          </a:p>
        </p:txBody>
      </p:sp>
      <p:sp>
        <p:nvSpPr>
          <p:cNvPr id="8" name="Content Placeholder 7">
            <a:extLst>
              <a:ext uri="{FF2B5EF4-FFF2-40B4-BE49-F238E27FC236}">
                <a16:creationId xmlns:a16="http://schemas.microsoft.com/office/drawing/2014/main" xmlns="" id="{83347C13-D676-314C-BF47-89014C0BE935}"/>
              </a:ext>
            </a:extLst>
          </p:cNvPr>
          <p:cNvSpPr>
            <a:spLocks noGrp="1"/>
          </p:cNvSpPr>
          <p:nvPr>
            <p:ph idx="1"/>
          </p:nvPr>
        </p:nvSpPr>
        <p:spPr/>
        <p:txBody>
          <a:bodyPr/>
          <a:lstStyle/>
          <a:p>
            <a:pPr marL="514350" indent="-514350">
              <a:buFont typeface="+mj-lt"/>
              <a:buAutoNum type="alphaUcPeriod" startAt="4"/>
            </a:pPr>
            <a:r>
              <a:rPr lang="en-US" dirty="0"/>
              <a:t>General</a:t>
            </a:r>
          </a:p>
          <a:p>
            <a:pPr marL="514350" indent="-514350">
              <a:buFont typeface="+mj-lt"/>
              <a:buAutoNum type="alphaUcPeriod" startAt="4"/>
            </a:pPr>
            <a:r>
              <a:rPr lang="en-US" dirty="0"/>
              <a:t>Evaluation Process</a:t>
            </a:r>
          </a:p>
          <a:p>
            <a:pPr marL="514350" indent="-514350">
              <a:buFont typeface="+mj-lt"/>
              <a:buAutoNum type="alphaUcPeriod" startAt="4"/>
            </a:pPr>
            <a:r>
              <a:rPr lang="en-US" dirty="0"/>
              <a:t>Portfolio</a:t>
            </a:r>
          </a:p>
          <a:p>
            <a:pPr marL="0" lvl="0" indent="0">
              <a:buNone/>
            </a:pPr>
            <a:endParaRPr lang="en-US" dirty="0"/>
          </a:p>
        </p:txBody>
      </p:sp>
    </p:spTree>
    <p:extLst>
      <p:ext uri="{BB962C8B-B14F-4D97-AF65-F5344CB8AC3E}">
        <p14:creationId xmlns:p14="http://schemas.microsoft.com/office/powerpoint/2010/main" val="3737599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73EB2C-FC95-ED45-9764-95E9291D3878}"/>
              </a:ext>
            </a:extLst>
          </p:cNvPr>
          <p:cNvSpPr>
            <a:spLocks noGrp="1"/>
          </p:cNvSpPr>
          <p:nvPr>
            <p:ph type="title"/>
          </p:nvPr>
        </p:nvSpPr>
        <p:spPr/>
        <p:txBody>
          <a:bodyPr/>
          <a:lstStyle/>
          <a:p>
            <a:r>
              <a:rPr lang="en-US"/>
              <a:t>Section D: General</a:t>
            </a:r>
            <a:endParaRPr lang="en-US" dirty="0"/>
          </a:p>
        </p:txBody>
      </p:sp>
      <p:sp>
        <p:nvSpPr>
          <p:cNvPr id="3" name="Content Placeholder 2">
            <a:extLst>
              <a:ext uri="{FF2B5EF4-FFF2-40B4-BE49-F238E27FC236}">
                <a16:creationId xmlns:a16="http://schemas.microsoft.com/office/drawing/2014/main" xmlns="" id="{F46FAF9A-5556-BE4A-BFAA-BE1C9BC31DA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79197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A69DBD-C547-2A46-ADFF-F57DBC2B2485}"/>
              </a:ext>
            </a:extLst>
          </p:cNvPr>
          <p:cNvSpPr>
            <a:spLocks noGrp="1"/>
          </p:cNvSpPr>
          <p:nvPr>
            <p:ph type="title"/>
          </p:nvPr>
        </p:nvSpPr>
        <p:spPr/>
        <p:txBody>
          <a:bodyPr/>
          <a:lstStyle/>
          <a:p>
            <a:r>
              <a:rPr lang="en-US" dirty="0"/>
              <a:t>Role of probationary faculty: clarified</a:t>
            </a:r>
          </a:p>
        </p:txBody>
      </p:sp>
      <p:sp>
        <p:nvSpPr>
          <p:cNvPr id="3" name="Content Placeholder 2">
            <a:extLst>
              <a:ext uri="{FF2B5EF4-FFF2-40B4-BE49-F238E27FC236}">
                <a16:creationId xmlns:a16="http://schemas.microsoft.com/office/drawing/2014/main" xmlns="" id="{24A8F818-9605-744F-AEA8-4D97FD2ABE90}"/>
              </a:ext>
            </a:extLst>
          </p:cNvPr>
          <p:cNvSpPr>
            <a:spLocks noGrp="1"/>
          </p:cNvSpPr>
          <p:nvPr>
            <p:ph idx="1"/>
          </p:nvPr>
        </p:nvSpPr>
        <p:spPr/>
        <p:txBody>
          <a:bodyPr>
            <a:normAutofit/>
          </a:bodyPr>
          <a:lstStyle/>
          <a:p>
            <a:r>
              <a:rPr lang="en-US" dirty="0"/>
              <a:t>SP 12-10: “Only tenured faculty can serve on peer review committees. Probationary faculty </a:t>
            </a:r>
            <a:r>
              <a:rPr lang="en-US" dirty="0">
                <a:solidFill>
                  <a:srgbClr val="FF0000"/>
                </a:solidFill>
              </a:rPr>
              <a:t>may provide peer input</a:t>
            </a:r>
            <a:r>
              <a:rPr lang="en-US" dirty="0"/>
              <a:t>, but may not engage in deliberations or make recommendations.”</a:t>
            </a:r>
          </a:p>
          <a:p>
            <a:r>
              <a:rPr lang="en-US" dirty="0"/>
              <a:t>“provide input”?</a:t>
            </a:r>
          </a:p>
          <a:p>
            <a:endParaRPr lang="en-US" dirty="0"/>
          </a:p>
        </p:txBody>
      </p:sp>
    </p:spTree>
    <p:extLst>
      <p:ext uri="{BB962C8B-B14F-4D97-AF65-F5344CB8AC3E}">
        <p14:creationId xmlns:p14="http://schemas.microsoft.com/office/powerpoint/2010/main" val="1860890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A69DBD-C547-2A46-ADFF-F57DBC2B2485}"/>
              </a:ext>
            </a:extLst>
          </p:cNvPr>
          <p:cNvSpPr>
            <a:spLocks noGrp="1"/>
          </p:cNvSpPr>
          <p:nvPr>
            <p:ph type="title"/>
          </p:nvPr>
        </p:nvSpPr>
        <p:spPr/>
        <p:txBody>
          <a:bodyPr/>
          <a:lstStyle/>
          <a:p>
            <a:r>
              <a:rPr lang="en-US" dirty="0"/>
              <a:t>Observations of lecturers</a:t>
            </a:r>
          </a:p>
        </p:txBody>
      </p:sp>
      <p:sp>
        <p:nvSpPr>
          <p:cNvPr id="6" name="Content Placeholder 5">
            <a:extLst>
              <a:ext uri="{FF2B5EF4-FFF2-40B4-BE49-F238E27FC236}">
                <a16:creationId xmlns:a16="http://schemas.microsoft.com/office/drawing/2014/main" xmlns="" id="{34E618AC-FB08-C042-8A01-9E4EF2A44BE3}"/>
              </a:ext>
            </a:extLst>
          </p:cNvPr>
          <p:cNvSpPr>
            <a:spLocks noGrp="1"/>
          </p:cNvSpPr>
          <p:nvPr>
            <p:ph idx="1"/>
          </p:nvPr>
        </p:nvSpPr>
        <p:spPr/>
        <p:txBody>
          <a:bodyPr>
            <a:normAutofit/>
          </a:bodyPr>
          <a:lstStyle/>
          <a:p>
            <a:r>
              <a:rPr lang="en-US" dirty="0"/>
              <a:t>Proposal: Tenured faculty whenever possible</a:t>
            </a:r>
          </a:p>
          <a:p>
            <a:r>
              <a:rPr lang="en-US" dirty="0">
                <a:solidFill>
                  <a:srgbClr val="FF0000"/>
                </a:solidFill>
              </a:rPr>
              <a:t>“Program chairs are advised to assign tenured faculty to perform the required observations </a:t>
            </a:r>
            <a:r>
              <a:rPr lang="en-US" dirty="0"/>
              <a:t>of lecturers as part of the lecturer evaluation process. </a:t>
            </a:r>
          </a:p>
          <a:p>
            <a:r>
              <a:rPr lang="en-US" dirty="0"/>
              <a:t>If there are insufficient tenured faculty in the program to perform said observations, </a:t>
            </a:r>
            <a:r>
              <a:rPr lang="en-US" dirty="0">
                <a:solidFill>
                  <a:srgbClr val="FF0000"/>
                </a:solidFill>
              </a:rPr>
              <a:t>the chair may invite tenured faculty from other programs, or tenure-track faculty from within the program, to do so.</a:t>
            </a:r>
          </a:p>
        </p:txBody>
      </p:sp>
    </p:spTree>
    <p:extLst>
      <p:ext uri="{BB962C8B-B14F-4D97-AF65-F5344CB8AC3E}">
        <p14:creationId xmlns:p14="http://schemas.microsoft.com/office/powerpoint/2010/main" val="88466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A69DBD-C547-2A46-ADFF-F57DBC2B2485}"/>
              </a:ext>
            </a:extLst>
          </p:cNvPr>
          <p:cNvSpPr>
            <a:spLocks noGrp="1"/>
          </p:cNvSpPr>
          <p:nvPr>
            <p:ph type="title"/>
          </p:nvPr>
        </p:nvSpPr>
        <p:spPr/>
        <p:txBody>
          <a:bodyPr/>
          <a:lstStyle/>
          <a:p>
            <a:r>
              <a:rPr lang="en-US" dirty="0"/>
              <a:t>Observations</a:t>
            </a:r>
          </a:p>
        </p:txBody>
      </p:sp>
      <p:sp>
        <p:nvSpPr>
          <p:cNvPr id="6" name="Content Placeholder 5">
            <a:extLst>
              <a:ext uri="{FF2B5EF4-FFF2-40B4-BE49-F238E27FC236}">
                <a16:creationId xmlns:a16="http://schemas.microsoft.com/office/drawing/2014/main" xmlns="" id="{34E618AC-FB08-C042-8A01-9E4EF2A44BE3}"/>
              </a:ext>
            </a:extLst>
          </p:cNvPr>
          <p:cNvSpPr>
            <a:spLocks noGrp="1"/>
          </p:cNvSpPr>
          <p:nvPr>
            <p:ph idx="1"/>
          </p:nvPr>
        </p:nvSpPr>
        <p:spPr/>
        <p:txBody>
          <a:bodyPr>
            <a:normAutofit/>
          </a:bodyPr>
          <a:lstStyle/>
          <a:p>
            <a:pPr lvl="0"/>
            <a:r>
              <a:rPr lang="en-US" dirty="0"/>
              <a:t>Proposal: Training for observers: make more meaningful</a:t>
            </a:r>
            <a:br>
              <a:rPr lang="en-US" dirty="0"/>
            </a:br>
            <a:endParaRPr lang="en-US" dirty="0"/>
          </a:p>
          <a:p>
            <a:pPr lvl="0"/>
            <a:r>
              <a:rPr lang="en-US" dirty="0">
                <a:solidFill>
                  <a:srgbClr val="FF0000"/>
                </a:solidFill>
              </a:rPr>
              <a:t>“Program chairs, in coordination with the Office of Faculty Affairs, the Director of Faculty Development, and the Faculty Development Advisory Committee, shall ensure that faculty assigned to perform observations of lecturers as part of the lecturer evaluation process are adequately trained to do so.”</a:t>
            </a:r>
          </a:p>
          <a:p>
            <a:endParaRPr lang="en-US" dirty="0">
              <a:solidFill>
                <a:srgbClr val="FF0000"/>
              </a:solidFill>
            </a:endParaRPr>
          </a:p>
        </p:txBody>
      </p:sp>
    </p:spTree>
    <p:extLst>
      <p:ext uri="{BB962C8B-B14F-4D97-AF65-F5344CB8AC3E}">
        <p14:creationId xmlns:p14="http://schemas.microsoft.com/office/powerpoint/2010/main" val="119061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1424</TotalTime>
  <Words>1314</Words>
  <Application>Microsoft Macintosh PowerPoint</Application>
  <PresentationFormat>Widescreen</PresentationFormat>
  <Paragraphs>156</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Office Theme</vt:lpstr>
      <vt:lpstr>Highlights of Proposed changes SP 12-10</vt:lpstr>
      <vt:lpstr>Overview</vt:lpstr>
      <vt:lpstr>Overview-Process</vt:lpstr>
      <vt:lpstr>Sections</vt:lpstr>
      <vt:lpstr>Major changes</vt:lpstr>
      <vt:lpstr>Section D: General</vt:lpstr>
      <vt:lpstr>Role of probationary faculty: clarified</vt:lpstr>
      <vt:lpstr>Observations of lecturers</vt:lpstr>
      <vt:lpstr>Observations</vt:lpstr>
      <vt:lpstr>Section E: Problem</vt:lpstr>
      <vt:lpstr>Section E: Rating system: lack of nuance</vt:lpstr>
      <vt:lpstr>Section F: Portfolio</vt:lpstr>
      <vt:lpstr>Rationale</vt:lpstr>
      <vt:lpstr>Portfolio contents</vt:lpstr>
      <vt:lpstr>PowerPoint Presentation</vt:lpstr>
      <vt:lpstr>Laurel Halloran, PhD, APRN</vt:lpstr>
      <vt:lpstr>Laurel Halloran, PhD, APRN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G: Criteria for Evaluation</vt:lpstr>
      <vt:lpstr>Section G: Criteria for Evaluation</vt:lpstr>
      <vt:lpstr>PowerPoint Presentation</vt:lpstr>
      <vt:lpstr>Other feedback from lecturers incorporated</vt:lpstr>
      <vt:lpstr>Feedback from Lecturers</vt:lpstr>
      <vt:lpstr>Feedback from Lecturers</vt:lpstr>
      <vt:lpstr>Feedback from lecturers</vt:lpstr>
      <vt:lpstr>Other feedback from lecturers incorporated</vt:lpstr>
      <vt:lpstr>Other feedback from lecturers incorporated</vt:lpstr>
      <vt:lpstr>SP 12-10:</vt:lpstr>
      <vt:lpstr>SP 18-XX:</vt:lpstr>
    </vt:vector>
  </TitlesOfParts>
  <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Stephen J.</dc:creator>
  <cp:lastModifiedBy>Edwards, Jeannette</cp:lastModifiedBy>
  <cp:revision>103</cp:revision>
  <dcterms:created xsi:type="dcterms:W3CDTF">2019-02-21T20:00:51Z</dcterms:created>
  <dcterms:modified xsi:type="dcterms:W3CDTF">2019-04-16T17:36:24Z</dcterms:modified>
</cp:coreProperties>
</file>